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8" r:id="rId1"/>
  </p:sldMasterIdLst>
  <p:notesMasterIdLst>
    <p:notesMasterId r:id="rId30"/>
  </p:notesMasterIdLst>
  <p:handoutMasterIdLst>
    <p:handoutMasterId r:id="rId31"/>
  </p:handoutMasterIdLst>
  <p:sldIdLst>
    <p:sldId id="715" r:id="rId2"/>
    <p:sldId id="717" r:id="rId3"/>
    <p:sldId id="766" r:id="rId4"/>
    <p:sldId id="755" r:id="rId5"/>
    <p:sldId id="757" r:id="rId6"/>
    <p:sldId id="758" r:id="rId7"/>
    <p:sldId id="761" r:id="rId8"/>
    <p:sldId id="767" r:id="rId9"/>
    <p:sldId id="756" r:id="rId10"/>
    <p:sldId id="750" r:id="rId11"/>
    <p:sldId id="759" r:id="rId12"/>
    <p:sldId id="721" r:id="rId13"/>
    <p:sldId id="769" r:id="rId14"/>
    <p:sldId id="752" r:id="rId15"/>
    <p:sldId id="724" r:id="rId16"/>
    <p:sldId id="725" r:id="rId17"/>
    <p:sldId id="764" r:id="rId18"/>
    <p:sldId id="768" r:id="rId19"/>
    <p:sldId id="726" r:id="rId20"/>
    <p:sldId id="771" r:id="rId21"/>
    <p:sldId id="728" r:id="rId22"/>
    <p:sldId id="760" r:id="rId23"/>
    <p:sldId id="754" r:id="rId24"/>
    <p:sldId id="729" r:id="rId25"/>
    <p:sldId id="731" r:id="rId26"/>
    <p:sldId id="772" r:id="rId27"/>
    <p:sldId id="734" r:id="rId28"/>
    <p:sldId id="73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C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4141"/>
    <a:srgbClr val="EE454D"/>
    <a:srgbClr val="F2F2F2"/>
    <a:srgbClr val="F0A6A6"/>
    <a:srgbClr val="F4C2C2"/>
    <a:srgbClr val="DAE3F3"/>
    <a:srgbClr val="BF9000"/>
    <a:srgbClr val="8FAADC"/>
    <a:srgbClr val="385723"/>
    <a:srgbClr val="222A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441" autoAdjust="0"/>
  </p:normalViewPr>
  <p:slideViewPr>
    <p:cSldViewPr>
      <p:cViewPr varScale="1">
        <p:scale>
          <a:sx n="87" d="100"/>
          <a:sy n="87" d="100"/>
        </p:scale>
        <p:origin x="69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10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6B600-F24D-4281-A2CE-48B9DD77548C}" type="datetimeFigureOut">
              <a:rPr lang="en-US" smtClean="0"/>
              <a:pPr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0117D-CF98-417B-BB1F-F20089ADE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99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61A6D-37D9-47B7-BCD0-B0CC97918285}" type="datetimeFigureOut">
              <a:rPr lang="en-US" smtClean="0"/>
              <a:pPr/>
              <a:t>8/21/2019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0881C-E6E6-40AF-91B7-185081FB28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75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Hard to implement</a:t>
            </a:r>
          </a:p>
          <a:p>
            <a:pPr lvl="1"/>
            <a:r>
              <a:rPr lang="en-US" dirty="0" smtClean="0"/>
              <a:t>Utopia (Flow classifier)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04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Programmable</a:t>
            </a:r>
            <a:r>
              <a:rPr lang="en-US" baseline="0" dirty="0" smtClean="0"/>
              <a:t> switches are designed to work in line rate for minimum packet size</a:t>
            </a:r>
          </a:p>
          <a:p>
            <a:r>
              <a:rPr lang="en-US" baseline="0" dirty="0" smtClean="0"/>
              <a:t>1) We think that under normal line rate we could get max throughput</a:t>
            </a:r>
          </a:p>
          <a:p>
            <a:r>
              <a:rPr lang="en-US" dirty="0" smtClean="0"/>
              <a:t>2)</a:t>
            </a:r>
            <a:r>
              <a:rPr lang="en-US" baseline="0" dirty="0" smtClean="0"/>
              <a:t> We use the direct submit and a sketch  to remove the need of resubmit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3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For loads higher than 60%, </a:t>
            </a:r>
            <a:r>
              <a:rPr lang="en-US" dirty="0" err="1" smtClean="0"/>
              <a:t>pFabric’s</a:t>
            </a:r>
            <a:r>
              <a:rPr lang="en-US" dirty="0" smtClean="0"/>
              <a:t> fairness suffers by about 20%</a:t>
            </a:r>
          </a:p>
          <a:p>
            <a:pPr lvl="1"/>
            <a:r>
              <a:rPr lang="en-US" dirty="0" smtClean="0"/>
              <a:t>Ether achieves better fairness than </a:t>
            </a:r>
            <a:r>
              <a:rPr lang="en-US" dirty="0" err="1" smtClean="0"/>
              <a:t>pFabric</a:t>
            </a:r>
            <a:r>
              <a:rPr lang="en-US" dirty="0" smtClean="0"/>
              <a:t>. Specifically, Ether achieves similar fairness as ideal (within 5%) and outperforms </a:t>
            </a:r>
            <a:r>
              <a:rPr lang="en-US" dirty="0" err="1" smtClean="0"/>
              <a:t>pFabric</a:t>
            </a:r>
            <a:r>
              <a:rPr lang="en-US" dirty="0" smtClean="0"/>
              <a:t> by about 18% (JFI of 0.95 for Ether vs. 0.8 for </a:t>
            </a:r>
            <a:r>
              <a:rPr lang="en-US" dirty="0" err="1" smtClean="0"/>
              <a:t>pFabric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881C-E6E6-40AF-91B7-185081FB28B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79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btitle 2"/>
          <p:cNvSpPr>
            <a:spLocks noGrp="1"/>
          </p:cNvSpPr>
          <p:nvPr>
            <p:ph type="subTitle" idx="4294967295" hasCustomPrompt="1"/>
          </p:nvPr>
        </p:nvSpPr>
        <p:spPr>
          <a:xfrm>
            <a:off x="762000" y="2743200"/>
            <a:ext cx="8839200" cy="1371600"/>
          </a:xfrm>
        </p:spPr>
        <p:txBody>
          <a:bodyPr>
            <a:normAutofit lnSpcReduction="10000"/>
          </a:bodyPr>
          <a:lstStyle>
            <a:lvl1pPr>
              <a:defRPr/>
            </a:lvl1pPr>
          </a:lstStyle>
          <a:p>
            <a:pPr marL="0" indent="0">
              <a:buNone/>
            </a:pPr>
            <a:r>
              <a:rPr lang="en-US" sz="2400" b="1" dirty="0" smtClean="0"/>
              <a:t>Mojtaba </a:t>
            </a:r>
            <a:r>
              <a:rPr lang="en-US" sz="2400" b="1" dirty="0" err="1" smtClean="0"/>
              <a:t>Malekpourshahraki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smtClean="0"/>
              <a:t>Brent </a:t>
            </a:r>
            <a:r>
              <a:rPr lang="en-US" sz="2400" dirty="0"/>
              <a:t>Stephens</a:t>
            </a:r>
          </a:p>
          <a:p>
            <a:pPr marL="0" indent="0">
              <a:buNone/>
            </a:pPr>
            <a:r>
              <a:rPr lang="en-US" sz="2400" dirty="0" err="1" smtClean="0"/>
              <a:t>Balajee</a:t>
            </a:r>
            <a:r>
              <a:rPr lang="en-US" sz="2400" dirty="0" smtClean="0"/>
              <a:t> </a:t>
            </a:r>
            <a:r>
              <a:rPr lang="en-US" sz="2400" dirty="0" err="1" smtClean="0"/>
              <a:t>Vamanan</a:t>
            </a:r>
            <a:endParaRPr lang="en-US" sz="2400" dirty="0"/>
          </a:p>
          <a:p>
            <a:pPr marL="0" indent="0">
              <a:buNone/>
            </a:pPr>
            <a:endParaRPr lang="en-US" sz="2400" b="0" dirty="0">
              <a:latin typeface="+mn-lt"/>
            </a:endParaRPr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37388"/>
            <a:ext cx="226545" cy="23254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0" y="457202"/>
            <a:ext cx="12192000" cy="19134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rgbClr val="DF414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2514600" y="457202"/>
            <a:ext cx="9296400" cy="1913473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sz="3600" i="1" dirty="0"/>
              <a:t>Ether</a:t>
            </a:r>
            <a:r>
              <a:rPr lang="en-US" sz="3600" dirty="0"/>
              <a:t>:</a:t>
            </a:r>
            <a:r>
              <a:rPr lang="en-US" sz="3600" i="1" dirty="0"/>
              <a:t> </a:t>
            </a:r>
            <a:r>
              <a:rPr lang="en-US" sz="3600" dirty="0"/>
              <a:t>Providing both </a:t>
            </a:r>
            <a:r>
              <a:rPr lang="en-US" sz="3600" dirty="0" smtClean="0"/>
              <a:t>Interactive </a:t>
            </a:r>
            <a:r>
              <a:rPr lang="en-US" sz="3600" dirty="0"/>
              <a:t>Service </a:t>
            </a:r>
            <a:r>
              <a:rPr lang="en-US" sz="3600" dirty="0" smtClean="0"/>
              <a:t>and Fairness </a:t>
            </a:r>
            <a:r>
              <a:rPr lang="en-US" sz="3600" dirty="0"/>
              <a:t>in </a:t>
            </a:r>
            <a:r>
              <a:rPr lang="en-US" sz="3600" dirty="0" smtClean="0"/>
              <a:t>Multi-Tenant Datacenters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914400"/>
            <a:ext cx="932916" cy="910162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-1" y="6336632"/>
            <a:ext cx="12192001" cy="521369"/>
          </a:xfrm>
          <a:prstGeom prst="rect">
            <a:avLst/>
          </a:prstGeom>
          <a:solidFill>
            <a:srgbClr val="DF4141"/>
          </a:solidFill>
          <a:ln w="15875" cap="flat" cmpd="sng" algn="ctr">
            <a:noFill/>
            <a:prstDash val="solid"/>
          </a:ln>
          <a:effectLst/>
        </p:spPr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020" y="4714252"/>
            <a:ext cx="919494" cy="91949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748" y="4724480"/>
            <a:ext cx="1864881" cy="1066720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2514600" y="4895082"/>
            <a:ext cx="340349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i="1" dirty="0">
                <a:solidFill>
                  <a:srgbClr val="EE454D"/>
                </a:solidFill>
                <a:effectLst/>
                <a:latin typeface="Theinhardt"/>
              </a:rPr>
              <a:t>BITS</a:t>
            </a:r>
            <a:r>
              <a:rPr lang="en-US" sz="2400" b="0" i="0" dirty="0">
                <a:solidFill>
                  <a:srgbClr val="EE454D"/>
                </a:solidFill>
                <a:effectLst/>
                <a:latin typeface="Theinhardt"/>
              </a:rPr>
              <a:t> </a:t>
            </a:r>
          </a:p>
          <a:p>
            <a:r>
              <a:rPr lang="en-US" sz="1800" b="0" i="0" dirty="0">
                <a:solidFill>
                  <a:srgbClr val="EE454D"/>
                </a:solidFill>
                <a:effectLst/>
                <a:latin typeface="Theinhardt"/>
              </a:rPr>
              <a:t>Networked Systems Laboratory</a:t>
            </a:r>
            <a:endParaRPr lang="en-US" sz="1800" b="0" i="0" dirty="0">
              <a:solidFill>
                <a:srgbClr val="EE454D"/>
              </a:solidFill>
            </a:endParaRP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33696"/>
            <a:ext cx="226545" cy="23254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35542"/>
            <a:ext cx="226545" cy="232540"/>
          </a:xfrm>
          <a:prstGeom prst="rect">
            <a:avLst/>
          </a:prstGeom>
        </p:spPr>
      </p:pic>
      <p:sp>
        <p:nvSpPr>
          <p:cNvPr id="31" name="Rectangle 30"/>
          <p:cNvSpPr/>
          <p:nvPr userDrawn="1"/>
        </p:nvSpPr>
        <p:spPr>
          <a:xfrm>
            <a:off x="397749" y="2439793"/>
            <a:ext cx="325124" cy="2133600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5180339" y="6397261"/>
            <a:ext cx="21868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mmalek3@uic.edu</a:t>
            </a:r>
          </a:p>
        </p:txBody>
      </p:sp>
    </p:spTree>
    <p:extLst>
      <p:ext uri="{BB962C8B-B14F-4D97-AF65-F5344CB8AC3E}">
        <p14:creationId xmlns:p14="http://schemas.microsoft.com/office/powerpoint/2010/main" val="3330842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Content,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48"/>
            <a:ext cx="12192000" cy="777240"/>
          </a:xfrm>
        </p:spPr>
        <p:txBody>
          <a:bodyPr>
            <a:normAutofit/>
          </a:bodyPr>
          <a:lstStyle>
            <a:lvl1pPr>
              <a:defRPr sz="4400">
                <a:solidFill>
                  <a:srgbClr val="DF4141"/>
                </a:solidFill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066802"/>
            <a:ext cx="11277600" cy="4817541"/>
          </a:xfrm>
          <a:ln>
            <a:noFill/>
          </a:ln>
        </p:spPr>
        <p:txBody>
          <a:bodyPr/>
          <a:lstStyle>
            <a:lvl1pPr marL="228600" indent="-2286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2400"/>
            </a:lvl1pPr>
            <a:lvl2pPr marL="685800" indent="-228600">
              <a:buClrTx/>
              <a:buFont typeface="Arial" panose="020B0604020202020204" pitchFamily="34" charset="0"/>
              <a:buChar char="•"/>
              <a:defRPr sz="2000"/>
            </a:lvl2pPr>
            <a:lvl3pPr marL="1143000" indent="-228600">
              <a:buClrTx/>
              <a:buFont typeface="Arial" panose="020B0604020202020204" pitchFamily="34" charset="0"/>
              <a:buChar char="•"/>
              <a:defRPr sz="1800"/>
            </a:lvl3pPr>
            <a:lvl4pPr marL="1600200" indent="-228600">
              <a:buClrTx/>
              <a:buFont typeface="Arial" panose="020B0604020202020204" pitchFamily="34" charset="0"/>
              <a:buChar char="•"/>
              <a:defRPr sz="1600"/>
            </a:lvl4pPr>
            <a:lvl5pPr marL="2057400" indent="-228600">
              <a:buClrTx/>
              <a:buFont typeface="Arial" panose="020B0604020202020204" pitchFamily="34" charset="0"/>
              <a:buChar char="•"/>
              <a:defRPr sz="14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9196" y="6527801"/>
            <a:ext cx="978485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38BF32-2C11-4173-9832-E24DA40AA8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5901271"/>
            <a:ext cx="12192000" cy="6096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>
              <a:defRPr kumimoji="0" lang="en-US" sz="2400" b="1" dirty="0" smtClean="0">
                <a:solidFill>
                  <a:srgbClr val="DF414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 algn="ctr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923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,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698"/>
            <a:ext cx="12192000" cy="777240"/>
          </a:xfrm>
        </p:spPr>
        <p:txBody>
          <a:bodyPr/>
          <a:lstStyle>
            <a:lvl1pPr>
              <a:defRPr>
                <a:solidFill>
                  <a:srgbClr val="DF4141"/>
                </a:solidFill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973662"/>
            <a:ext cx="11785600" cy="4817541"/>
          </a:xfrm>
          <a:ln>
            <a:noFill/>
          </a:ln>
        </p:spPr>
        <p:txBody>
          <a:bodyPr/>
          <a:lstStyle>
            <a:lvl1pPr marL="228600" indent="-2286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2600"/>
            </a:lvl1pPr>
            <a:lvl2pPr marL="685800" indent="-228600">
              <a:buClrTx/>
              <a:buFont typeface="Arial" panose="020B0604020202020204" pitchFamily="34" charset="0"/>
              <a:buChar char="•"/>
              <a:defRPr sz="2000"/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/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/>
            </a:lvl4pPr>
            <a:lvl5pPr marL="2057400" indent="-228600">
              <a:buClrTx/>
              <a:buFont typeface="Arial" panose="020B0604020202020204" pitchFamily="34" charset="0"/>
              <a:buChar char="•"/>
              <a:defRPr sz="16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9196" y="6527801"/>
            <a:ext cx="978485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38BF32-2C11-4173-9832-E24DA40AA8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5638800"/>
            <a:ext cx="12192000" cy="9144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>
              <a:defRPr kumimoji="0" lang="en-US" sz="2400" b="1" dirty="0" smtClean="0">
                <a:solidFill>
                  <a:srgbClr val="DF4141"/>
                </a:solidFill>
                <a:ea typeface="+mj-ea"/>
                <a:cs typeface="+mj-cs"/>
              </a:defRPr>
            </a:lvl1pPr>
          </a:lstStyle>
          <a:p>
            <a:pPr lvl="0" algn="ctr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2505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236" y="0"/>
            <a:ext cx="12192000" cy="77724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066802"/>
            <a:ext cx="11277600" cy="4817541"/>
          </a:xfrm>
          <a:ln>
            <a:noFill/>
          </a:ln>
        </p:spPr>
        <p:txBody>
          <a:bodyPr/>
          <a:lstStyle>
            <a:lvl1pPr marL="228600" indent="-228600">
              <a:spcBef>
                <a:spcPts val="1200"/>
              </a:spcBef>
              <a:buClrTx/>
              <a:buFont typeface="Wingdings" panose="05000000000000000000" pitchFamily="2" charset="2"/>
              <a:buChar char="§"/>
              <a:defRPr sz="2600"/>
            </a:lvl1pPr>
            <a:lvl2pPr marL="685800" indent="-228600">
              <a:buClrTx/>
              <a:buFont typeface="Wingdings" panose="05000000000000000000" pitchFamily="2" charset="2"/>
              <a:buChar char="§"/>
              <a:defRPr sz="2600"/>
            </a:lvl2pPr>
            <a:lvl3pPr marL="1143000" indent="-228600">
              <a:buClrTx/>
              <a:buFont typeface="Wingdings" panose="05000000000000000000" pitchFamily="2" charset="2"/>
              <a:buChar char="§"/>
              <a:defRPr sz="2600"/>
            </a:lvl3pPr>
            <a:lvl4pPr marL="1600200" indent="-228600">
              <a:buClrTx/>
              <a:buFont typeface="Wingdings" panose="05000000000000000000" pitchFamily="2" charset="2"/>
              <a:buChar char="§"/>
              <a:defRPr sz="2600"/>
            </a:lvl4pPr>
            <a:lvl5pPr marL="2057400" indent="-228600">
              <a:buClrTx/>
              <a:buFont typeface="Wingdings" panose="05000000000000000000" pitchFamily="2" charset="2"/>
              <a:buChar char="§"/>
              <a:defRPr sz="26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9196" y="6527801"/>
            <a:ext cx="978485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38BF32-2C11-4173-9832-E24DA40AA8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03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724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9196" y="6527801"/>
            <a:ext cx="978485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38BF32-2C11-4173-9832-E24DA40AA8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40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Book Antiqua" charset="0"/>
                <a:ea typeface="Book Antiqua" charset="0"/>
                <a:cs typeface="Book Antiqu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BC357-27DD-42D3-B494-5469385DA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31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772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800" y="6400803"/>
            <a:ext cx="58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BC357-27DD-42D3-B494-5469385DA5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02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93" r:id="rId2"/>
    <p:sldLayoutId id="2147483697" r:id="rId3"/>
    <p:sldLayoutId id="2147483696" r:id="rId4"/>
    <p:sldLayoutId id="2147483695" r:id="rId5"/>
    <p:sldLayoutId id="2147483698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DF414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2.png"/><Relationship Id="rId2" Type="http://schemas.openxmlformats.org/officeDocument/2006/relationships/image" Target="../media/image2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1.png"/><Relationship Id="rId2" Type="http://schemas.openxmlformats.org/officeDocument/2006/relationships/image" Target="../media/image25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2.png"/><Relationship Id="rId3" Type="http://schemas.openxmlformats.org/officeDocument/2006/relationships/image" Target="../media/image202.png"/><Relationship Id="rId7" Type="http://schemas.openxmlformats.org/officeDocument/2006/relationships/image" Target="../media/image221.png"/><Relationship Id="rId2" Type="http://schemas.openxmlformats.org/officeDocument/2006/relationships/image" Target="../media/image2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1.png"/><Relationship Id="rId5" Type="http://schemas.openxmlformats.org/officeDocument/2006/relationships/image" Target="../media/image201.png"/><Relationship Id="rId4" Type="http://schemas.openxmlformats.org/officeDocument/2006/relationships/image" Target="../media/image60.png"/><Relationship Id="rId9" Type="http://schemas.openxmlformats.org/officeDocument/2006/relationships/image" Target="../media/image24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31.png"/><Relationship Id="rId7" Type="http://schemas.openxmlformats.org/officeDocument/2006/relationships/image" Target="../media/image272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2.png"/><Relationship Id="rId11" Type="http://schemas.openxmlformats.org/officeDocument/2006/relationships/image" Target="../media/image31.png"/><Relationship Id="rId5" Type="http://schemas.openxmlformats.org/officeDocument/2006/relationships/image" Target="../media/image251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4" Type="http://schemas.openxmlformats.org/officeDocument/2006/relationships/image" Target="../media/image241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5.png"/><Relationship Id="rId18" Type="http://schemas.openxmlformats.org/officeDocument/2006/relationships/image" Target="../media/image56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27.png"/><Relationship Id="rId17" Type="http://schemas.openxmlformats.org/officeDocument/2006/relationships/image" Target="../media/image55.png"/><Relationship Id="rId2" Type="http://schemas.openxmlformats.org/officeDocument/2006/relationships/image" Target="../media/image36.png"/><Relationship Id="rId16" Type="http://schemas.openxmlformats.org/officeDocument/2006/relationships/image" Target="../media/image47.png"/><Relationship Id="rId20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8.png"/><Relationship Id="rId5" Type="http://schemas.openxmlformats.org/officeDocument/2006/relationships/image" Target="../media/image39.png"/><Relationship Id="rId15" Type="http://schemas.openxmlformats.org/officeDocument/2006/relationships/image" Target="../media/image46.png"/><Relationship Id="rId10" Type="http://schemas.openxmlformats.org/officeDocument/2006/relationships/image" Target="../media/image44.png"/><Relationship Id="rId19" Type="http://schemas.openxmlformats.org/officeDocument/2006/relationships/image" Target="../media/image57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Relationship Id="rId14" Type="http://schemas.openxmlformats.org/officeDocument/2006/relationships/image" Target="../media/image45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10" Type="http://schemas.openxmlformats.org/officeDocument/2006/relationships/image" Target="../media/image12.png"/><Relationship Id="rId4" Type="http://schemas.openxmlformats.org/officeDocument/2006/relationships/image" Target="../media/image14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3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jpeg"/><Relationship Id="rId4" Type="http://schemas.openxmlformats.org/officeDocument/2006/relationships/image" Target="../media/image19.png"/><Relationship Id="rId9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4.jpeg"/><Relationship Id="rId7" Type="http://schemas.openxmlformats.org/officeDocument/2006/relationships/image" Target="../media/image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752600" y="457202"/>
            <a:ext cx="10058400" cy="1913473"/>
          </a:xfrm>
        </p:spPr>
        <p:txBody>
          <a:bodyPr/>
          <a:lstStyle/>
          <a:p>
            <a:r>
              <a:rPr lang="en-US" dirty="0"/>
              <a:t>Ether: Providing both Interactive Service and Fairness in Multi-Tenant Datacenters</a:t>
            </a:r>
          </a:p>
        </p:txBody>
      </p:sp>
      <p:sp>
        <p:nvSpPr>
          <p:cNvPr id="11" name="Subtitle 10"/>
          <p:cNvSpPr>
            <a:spLocks noGrp="1"/>
          </p:cNvSpPr>
          <p:nvPr>
            <p:ph type="subTitle" idx="4294967295"/>
          </p:nvPr>
        </p:nvSpPr>
        <p:spPr>
          <a:xfrm>
            <a:off x="838200" y="2777834"/>
            <a:ext cx="10515600" cy="1600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Mojtaba </a:t>
            </a:r>
            <a:r>
              <a:rPr lang="en-US" sz="2000" b="1" dirty="0" err="1"/>
              <a:t>Malekpourshahraki</a:t>
            </a:r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Brent Stephens</a:t>
            </a:r>
          </a:p>
          <a:p>
            <a:pPr marL="0" indent="0">
              <a:buNone/>
            </a:pPr>
            <a:r>
              <a:rPr lang="en-US" sz="2000" dirty="0" err="1"/>
              <a:t>Balajee</a:t>
            </a:r>
            <a:r>
              <a:rPr lang="en-US" sz="2000" dirty="0"/>
              <a:t> </a:t>
            </a:r>
            <a:r>
              <a:rPr lang="en-US" sz="2000" dirty="0" err="1"/>
              <a:t>Vamanan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789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PIFO [SIGCOMM</a:t>
            </a:r>
            <a:r>
              <a:rPr lang="en-US" dirty="0"/>
              <a:t>, 2016</a:t>
            </a:r>
            <a:r>
              <a:rPr lang="en-US" dirty="0" smtClean="0"/>
              <a:t>]/PIEO [SIGCOMM</a:t>
            </a:r>
            <a:r>
              <a:rPr lang="en-US" dirty="0"/>
              <a:t>, 2019]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PIFO/PIEO:</a:t>
            </a:r>
          </a:p>
          <a:p>
            <a:pPr lvl="1"/>
            <a:r>
              <a:rPr lang="en-US" dirty="0" smtClean="0"/>
              <a:t>Can implement complex hierarchical programmable scheduling policies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PIFO/PIEO resources on a switch is limited (less than 100 queues)</a:t>
            </a:r>
          </a:p>
          <a:p>
            <a:pPr lvl="1"/>
            <a:r>
              <a:rPr lang="en-US" dirty="0" smtClean="0"/>
              <a:t>Cannot use PIFO to implement the full scheduling policies in switches </a:t>
            </a:r>
          </a:p>
          <a:p>
            <a:pPr lvl="1"/>
            <a:r>
              <a:rPr lang="en-US" dirty="0" smtClean="0"/>
              <a:t>You cannot have all possible scheduler </a:t>
            </a:r>
          </a:p>
          <a:p>
            <a:pPr lvl="1"/>
            <a:r>
              <a:rPr lang="en-US" dirty="0" smtClean="0"/>
              <a:t>The number of required queues increases with the number of traffic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90" name="Picture 8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372" y="5037246"/>
            <a:ext cx="802351" cy="806383"/>
          </a:xfrm>
          <a:prstGeom prst="rect">
            <a:avLst/>
          </a:prstGeom>
        </p:spPr>
      </p:pic>
      <p:sp>
        <p:nvSpPr>
          <p:cNvPr id="91" name="TextBox 90"/>
          <p:cNvSpPr txBox="1"/>
          <p:nvPr/>
        </p:nvSpPr>
        <p:spPr>
          <a:xfrm rot="18840000">
            <a:off x="8563806" y="4760508"/>
            <a:ext cx="500458" cy="27699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Calibri (Body)"/>
              </a:rPr>
              <a:t>UPS</a:t>
            </a:r>
            <a:endParaRPr lang="en-US" sz="1200" dirty="0">
              <a:latin typeface="Calibri (Body)"/>
            </a:endParaRPr>
          </a:p>
        </p:txBody>
      </p:sp>
      <p:sp>
        <p:nvSpPr>
          <p:cNvPr id="93" name="TextBox 92"/>
          <p:cNvSpPr txBox="1"/>
          <p:nvPr/>
        </p:nvSpPr>
        <p:spPr>
          <a:xfrm rot="18840000">
            <a:off x="10222894" y="4760913"/>
            <a:ext cx="502061" cy="27699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Calibri (Body)"/>
              </a:rPr>
              <a:t>AFQ</a:t>
            </a:r>
            <a:endParaRPr lang="en-US" sz="1200" dirty="0">
              <a:latin typeface="Calibri (Body)"/>
            </a:endParaRPr>
          </a:p>
        </p:txBody>
      </p:sp>
      <p:sp>
        <p:nvSpPr>
          <p:cNvPr id="99" name="TextBox 98"/>
          <p:cNvSpPr txBox="1"/>
          <p:nvPr/>
        </p:nvSpPr>
        <p:spPr>
          <a:xfrm rot="18840000">
            <a:off x="6638843" y="4826882"/>
            <a:ext cx="696024" cy="27699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 smtClean="0">
                <a:latin typeface="Calibri (Body)"/>
              </a:rPr>
              <a:t>pFabric</a:t>
            </a:r>
            <a:endParaRPr lang="en-US" sz="1200" dirty="0">
              <a:latin typeface="Calibri (Body)"/>
            </a:endParaRPr>
          </a:p>
        </p:txBody>
      </p:sp>
      <p:sp>
        <p:nvSpPr>
          <p:cNvPr id="100" name="TextBox 99"/>
          <p:cNvSpPr txBox="1"/>
          <p:nvPr/>
        </p:nvSpPr>
        <p:spPr>
          <a:xfrm rot="18840000">
            <a:off x="7245094" y="4772245"/>
            <a:ext cx="535724" cy="27699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Calibri (Body)"/>
              </a:rPr>
              <a:t>PIAS</a:t>
            </a:r>
            <a:endParaRPr lang="en-US" sz="1200" dirty="0">
              <a:latin typeface="Calibri (Body)"/>
            </a:endParaRPr>
          </a:p>
        </p:txBody>
      </p:sp>
      <p:sp>
        <p:nvSpPr>
          <p:cNvPr id="101" name="TextBox 100"/>
          <p:cNvSpPr txBox="1"/>
          <p:nvPr/>
        </p:nvSpPr>
        <p:spPr>
          <a:xfrm rot="18840000">
            <a:off x="9669746" y="4848174"/>
            <a:ext cx="780983" cy="27699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 smtClean="0">
                <a:latin typeface="Calibri (Body)"/>
              </a:rPr>
              <a:t>Slytherin</a:t>
            </a:r>
            <a:endParaRPr lang="en-US" sz="1200" dirty="0">
              <a:latin typeface="Calibri (Body)"/>
            </a:endParaRPr>
          </a:p>
        </p:txBody>
      </p:sp>
      <p:sp>
        <p:nvSpPr>
          <p:cNvPr id="102" name="TextBox 101"/>
          <p:cNvSpPr txBox="1"/>
          <p:nvPr/>
        </p:nvSpPr>
        <p:spPr>
          <a:xfrm rot="18840000">
            <a:off x="8810005" y="4775483"/>
            <a:ext cx="545341" cy="27699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Calibri (Body)"/>
              </a:rPr>
              <a:t>PIFO</a:t>
            </a:r>
            <a:endParaRPr lang="en-US" sz="1200" dirty="0">
              <a:solidFill>
                <a:srgbClr val="FF0000"/>
              </a:solidFill>
              <a:latin typeface="Calibri (Body)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4940220" y="4903377"/>
            <a:ext cx="12886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In the Switches</a:t>
            </a:r>
            <a:endParaRPr lang="en-US" sz="1400" dirty="0"/>
          </a:p>
        </p:txBody>
      </p:sp>
      <p:sp>
        <p:nvSpPr>
          <p:cNvPr id="106" name="TextBox 105"/>
          <p:cNvSpPr txBox="1"/>
          <p:nvPr/>
        </p:nvSpPr>
        <p:spPr>
          <a:xfrm rot="18840000">
            <a:off x="10715341" y="4778316"/>
            <a:ext cx="553357" cy="27699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Calibri (Body)"/>
              </a:rPr>
              <a:t>PIEO</a:t>
            </a:r>
            <a:endParaRPr lang="en-US" sz="1200" dirty="0">
              <a:solidFill>
                <a:srgbClr val="FF0000"/>
              </a:solidFill>
              <a:latin typeface="Calibri (Body)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876800" y="4439721"/>
            <a:ext cx="6808298" cy="2046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08" name="TextBox 107"/>
          <p:cNvSpPr txBox="1"/>
          <p:nvPr/>
        </p:nvSpPr>
        <p:spPr>
          <a:xfrm>
            <a:off x="6861057" y="441085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2013</a:t>
            </a:r>
            <a:endParaRPr lang="en-US" sz="1200" dirty="0"/>
          </a:p>
        </p:txBody>
      </p:sp>
      <p:sp>
        <p:nvSpPr>
          <p:cNvPr id="109" name="TextBox 108"/>
          <p:cNvSpPr txBox="1"/>
          <p:nvPr/>
        </p:nvSpPr>
        <p:spPr>
          <a:xfrm>
            <a:off x="7548098" y="441085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2014</a:t>
            </a:r>
            <a:endParaRPr lang="en-US" sz="1200" dirty="0"/>
          </a:p>
        </p:txBody>
      </p:sp>
      <p:sp>
        <p:nvSpPr>
          <p:cNvPr id="110" name="TextBox 109"/>
          <p:cNvSpPr txBox="1"/>
          <p:nvPr/>
        </p:nvSpPr>
        <p:spPr>
          <a:xfrm>
            <a:off x="8235138" y="441085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2015</a:t>
            </a:r>
            <a:endParaRPr lang="en-US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8922179" y="441085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2016</a:t>
            </a:r>
            <a:endParaRPr 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10296260" y="441085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2018</a:t>
            </a:r>
            <a:endParaRPr lang="en-US" sz="1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9609220" y="441085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2017</a:t>
            </a:r>
            <a:endParaRPr lang="en-US" sz="1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10983302" y="441085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2019</a:t>
            </a:r>
            <a:endParaRPr lang="en-US" sz="1200" dirty="0"/>
          </a:p>
        </p:txBody>
      </p:sp>
      <p:sp>
        <p:nvSpPr>
          <p:cNvPr id="115" name="Right Arrow 114"/>
          <p:cNvSpPr/>
          <p:nvPr/>
        </p:nvSpPr>
        <p:spPr>
          <a:xfrm>
            <a:off x="11613244" y="4339512"/>
            <a:ext cx="481411" cy="405120"/>
          </a:xfrm>
          <a:prstGeom prst="rightArrow">
            <a:avLst>
              <a:gd name="adj1" fmla="val 50825"/>
              <a:gd name="adj2" fmla="val 50000"/>
            </a:avLst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53786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0" y="3215332"/>
            <a:ext cx="12192000" cy="872071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Ether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95400" y="1828800"/>
            <a:ext cx="94913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Can we implement a useful set of scheduling policies within </a:t>
            </a:r>
          </a:p>
          <a:p>
            <a:pPr algn="ctr"/>
            <a:r>
              <a:rPr lang="en-US" sz="2400" b="1" dirty="0" smtClean="0"/>
              <a:t>the constant number of scheduling queues?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3927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ontributions</a:t>
            </a:r>
          </a:p>
          <a:p>
            <a:pPr lvl="1"/>
            <a:r>
              <a:rPr lang="en-US" dirty="0" smtClean="0"/>
              <a:t>Decoupling </a:t>
            </a:r>
            <a:r>
              <a:rPr lang="en-US" dirty="0" smtClean="0">
                <a:solidFill>
                  <a:srgbClr val="FF0000"/>
                </a:solidFill>
              </a:rPr>
              <a:t>fair queueing </a:t>
            </a:r>
            <a:r>
              <a:rPr lang="en-US" dirty="0" smtClean="0"/>
              <a:t>(fairness) from </a:t>
            </a:r>
            <a:r>
              <a:rPr lang="en-US" dirty="0" smtClean="0">
                <a:solidFill>
                  <a:srgbClr val="FF0000"/>
                </a:solidFill>
              </a:rPr>
              <a:t>priority queue</a:t>
            </a:r>
            <a:r>
              <a:rPr lang="en-US" dirty="0" smtClean="0"/>
              <a:t> (FCT) </a:t>
            </a:r>
          </a:p>
          <a:p>
            <a:pPr lvl="1"/>
            <a:r>
              <a:rPr lang="en-US" dirty="0" smtClean="0"/>
              <a:t>Variety of scheduling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Fair queueing,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Priority queue, SJF, LSTF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 Any combination of them</a:t>
            </a:r>
          </a:p>
          <a:p>
            <a:pPr lvl="1"/>
            <a:r>
              <a:rPr lang="en-US" dirty="0"/>
              <a:t>Ether requires a </a:t>
            </a:r>
            <a:r>
              <a:rPr lang="en-US" dirty="0">
                <a:solidFill>
                  <a:srgbClr val="FF0000"/>
                </a:solidFill>
              </a:rPr>
              <a:t>fixed number of scheduling queues </a:t>
            </a:r>
            <a:endParaRPr lang="en-US" sz="1800" dirty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 the implementation </a:t>
            </a:r>
            <a:r>
              <a:rPr lang="en-US" dirty="0"/>
              <a:t>of </a:t>
            </a:r>
            <a:r>
              <a:rPr lang="en-US" dirty="0" smtClean="0">
                <a:solidFill>
                  <a:srgbClr val="FF0000"/>
                </a:solidFill>
              </a:rPr>
              <a:t>two-sided-queue</a:t>
            </a:r>
            <a:r>
              <a:rPr lang="en-US" dirty="0" smtClean="0"/>
              <a:t> </a:t>
            </a:r>
            <a:r>
              <a:rPr lang="en-US" dirty="0"/>
              <a:t>in programmable </a:t>
            </a:r>
            <a:r>
              <a:rPr lang="en-US" dirty="0" smtClean="0"/>
              <a:t>switches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Key </a:t>
            </a:r>
            <a:r>
              <a:rPr lang="en-US" dirty="0"/>
              <a:t>insight: </a:t>
            </a:r>
            <a:endParaRPr lang="en-US" dirty="0" smtClean="0"/>
          </a:p>
          <a:p>
            <a:pPr lvl="1"/>
            <a:r>
              <a:rPr lang="en-US" dirty="0" smtClean="0"/>
              <a:t> Trade-off </a:t>
            </a:r>
            <a:r>
              <a:rPr lang="en-US" dirty="0">
                <a:solidFill>
                  <a:srgbClr val="FF0000"/>
                </a:solidFill>
              </a:rPr>
              <a:t>fairness</a:t>
            </a:r>
            <a:r>
              <a:rPr lang="en-US" dirty="0"/>
              <a:t> in </a:t>
            </a:r>
            <a:r>
              <a:rPr lang="en-US" dirty="0">
                <a:solidFill>
                  <a:srgbClr val="FF0000"/>
                </a:solidFill>
              </a:rPr>
              <a:t>short time </a:t>
            </a:r>
            <a:r>
              <a:rPr lang="en-US" dirty="0" smtClean="0">
                <a:solidFill>
                  <a:srgbClr val="FF0000"/>
                </a:solidFill>
              </a:rPr>
              <a:t>intervals </a:t>
            </a:r>
            <a:r>
              <a:rPr lang="en-US" dirty="0"/>
              <a:t>in bounded intervals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Steal capacity </a:t>
            </a:r>
            <a:r>
              <a:rPr lang="en-US" dirty="0" smtClean="0"/>
              <a:t>from a tenant in </a:t>
            </a:r>
            <a:r>
              <a:rPr lang="en-US" dirty="0" smtClean="0">
                <a:solidFill>
                  <a:srgbClr val="FF0000"/>
                </a:solidFill>
              </a:rPr>
              <a:t>short period of times </a:t>
            </a:r>
            <a:r>
              <a:rPr lang="en-US" dirty="0" smtClean="0"/>
              <a:t>to</a:t>
            </a:r>
            <a:r>
              <a:rPr lang="en-US" dirty="0" smtClean="0">
                <a:solidFill>
                  <a:srgbClr val="FF0000"/>
                </a:solidFill>
              </a:rPr>
              <a:t> optimize tail FCT </a:t>
            </a:r>
            <a:r>
              <a:rPr lang="en-US" dirty="0" smtClean="0"/>
              <a:t>in others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52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Datacenter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network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Existing proposals </a:t>
            </a:r>
          </a:p>
          <a:p>
            <a:r>
              <a:rPr lang="en-US" dirty="0" smtClean="0"/>
              <a:t>Design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Ether High level </a:t>
            </a:r>
          </a:p>
          <a:p>
            <a:pPr lvl="1"/>
            <a:r>
              <a:rPr lang="en-US" dirty="0" smtClean="0"/>
              <a:t>Design potential </a:t>
            </a:r>
          </a:p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2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Ether framework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Ether uses two set of queues and two hashing functions</a:t>
                </a:r>
              </a:p>
              <a:p>
                <a:r>
                  <a:rPr lang="en-US" dirty="0" smtClean="0"/>
                  <a:t>Queue operations </a:t>
                </a:r>
              </a:p>
              <a:p>
                <a:pPr lvl="1"/>
                <a:r>
                  <a:rPr lang="en-US" sz="2400" dirty="0" err="1"/>
                  <a:t>Enqueue</a:t>
                </a:r>
                <a:endParaRPr lang="en-US" sz="2400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𝑇𝑒𝑛𝑎𝑛𝑡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𝐼𝐷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  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𝐹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𝑎𝑖𝑟𝑛𝑒𝑠𝑠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𝑜𝑝𝑡𝑖𝑚𝑖𝑧𝑒𝑟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𝑓𝑙𝑜𝑤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𝐼𝐷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sz="2000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𝑇𝑎𝑖𝑙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𝑜𝑝𝑡𝑖𝑚𝑖𝑧𝑒𝑟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 smtClean="0"/>
              </a:p>
              <a:p>
                <a:pPr lvl="1"/>
                <a:r>
                  <a:rPr lang="en-US" sz="2400" dirty="0" err="1" smtClean="0"/>
                  <a:t>Dequeue</a:t>
                </a:r>
                <a:endParaRPr lang="en-US" sz="2400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𝐹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𝑎𝑖𝑟𝑛𝑒𝑠𝑠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𝑜𝑝𝑡𝑖𝑚𝑖𝑧𝑒𝑟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𝑖𝑛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𝑒𝑎𝑐h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𝑟𝑜𝑢𝑛𝑑</m:t>
                    </m:r>
                  </m:oMath>
                </a14:m>
                <a:endParaRPr lang="en-US" sz="2000" dirty="0"/>
              </a:p>
              <a:p>
                <a:pPr lvl="2"/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𝑇𝑎𝑖𝑙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𝑜𝑝𝑡𝑖𝑚𝑖𝑧𝑒𝑟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𝑏𝑎𝑠𝑒𝑑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𝑜𝑛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𝑝𝑟𝑖𝑜𝑟𝑖𝑡𝑦</m:t>
                    </m:r>
                  </m:oMath>
                </a14:m>
                <a:endParaRPr lang="en-US" sz="2000" dirty="0" smtClean="0"/>
              </a:p>
              <a:p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3" t="-1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038154" y="4837463"/>
            <a:ext cx="473315" cy="1587652"/>
            <a:chOff x="3499877" y="3708400"/>
            <a:chExt cx="473315" cy="1587652"/>
          </a:xfrm>
        </p:grpSpPr>
        <p:sp>
          <p:nvSpPr>
            <p:cNvPr id="7" name="Rectangle 6"/>
            <p:cNvSpPr/>
            <p:nvPr/>
          </p:nvSpPr>
          <p:spPr>
            <a:xfrm>
              <a:off x="3499877" y="3708400"/>
              <a:ext cx="473315" cy="158765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3506459" y="3708400"/>
              <a:ext cx="0" cy="1587652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872278" y="5140751"/>
            <a:ext cx="181600" cy="990600"/>
            <a:chOff x="5715000" y="3962400"/>
            <a:chExt cx="2068195" cy="990600"/>
          </a:xfrm>
        </p:grpSpPr>
        <p:sp>
          <p:nvSpPr>
            <p:cNvPr id="10" name="Rectangle 9"/>
            <p:cNvSpPr/>
            <p:nvPr/>
          </p:nvSpPr>
          <p:spPr>
            <a:xfrm>
              <a:off x="5715000" y="4790965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15000" y="4583823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715000" y="4376682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715000" y="3962400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15000" y="4169541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3214677" y="4939062"/>
            <a:ext cx="2570361" cy="136860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518447" y="4503165"/>
            <a:ext cx="1946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Fairness optimizer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268357" y="4505573"/>
            <a:ext cx="1457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Tail optimizer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705600" y="4939062"/>
            <a:ext cx="2376478" cy="137160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443277" y="5900883"/>
            <a:ext cx="2068195" cy="16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443277" y="5672283"/>
            <a:ext cx="2068195" cy="16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443277" y="5443683"/>
            <a:ext cx="2068195" cy="16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443277" y="5218947"/>
            <a:ext cx="2068195" cy="16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7191682" y="5143501"/>
            <a:ext cx="1610995" cy="990600"/>
            <a:chOff x="5715000" y="3962400"/>
            <a:chExt cx="2068195" cy="990600"/>
          </a:xfrm>
        </p:grpSpPr>
        <p:sp>
          <p:nvSpPr>
            <p:cNvPr id="24" name="Rectangle 23"/>
            <p:cNvSpPr/>
            <p:nvPr/>
          </p:nvSpPr>
          <p:spPr>
            <a:xfrm>
              <a:off x="5715000" y="4790965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715000" y="4583823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15000" y="4376682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715000" y="3962400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715000" y="4169541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705737" y="4921304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Priority</a:t>
            </a:r>
            <a:endParaRPr lang="en-US" sz="900" dirty="0"/>
          </a:p>
        </p:txBody>
      </p:sp>
      <p:cxnSp>
        <p:nvCxnSpPr>
          <p:cNvPr id="33" name="Straight Arrow Connector 32"/>
          <p:cNvCxnSpPr>
            <a:stCxn id="15" idx="3"/>
            <a:endCxn id="18" idx="1"/>
          </p:cNvCxnSpPr>
          <p:nvPr/>
        </p:nvCxnSpPr>
        <p:spPr>
          <a:xfrm>
            <a:off x="5785038" y="5623367"/>
            <a:ext cx="920562" cy="14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696756" y="6260068"/>
                <a:ext cx="6959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6756" y="6260068"/>
                <a:ext cx="695960" cy="369332"/>
              </a:xfrm>
              <a:prstGeom prst="rect">
                <a:avLst/>
              </a:prstGeom>
              <a:blipFill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>
            <a:off x="2262586" y="5616608"/>
            <a:ext cx="920562" cy="14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9107879" y="5623366"/>
            <a:ext cx="920562" cy="14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8382000" y="4900136"/>
            <a:ext cx="20536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1400" dirty="0" err="1" smtClean="0"/>
              <a:t>Dequeue</a:t>
            </a:r>
            <a:r>
              <a:rPr lang="en-US" sz="1400" dirty="0" smtClean="0"/>
              <a:t> </a:t>
            </a:r>
          </a:p>
          <a:p>
            <a:pPr lvl="1" algn="ctr"/>
            <a:r>
              <a:rPr lang="en-US" sz="1400" dirty="0" smtClean="0"/>
              <a:t>based on </a:t>
            </a:r>
          </a:p>
          <a:p>
            <a:pPr lvl="1" algn="ctr"/>
            <a:r>
              <a:rPr lang="en-US" sz="1400" dirty="0" smtClean="0"/>
              <a:t>the priority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013986" y="4844787"/>
                <a:ext cx="1186414" cy="7559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lvl="1" algn="ctr"/>
                <a:r>
                  <a:rPr lang="en-US" sz="1400" dirty="0" err="1" smtClean="0"/>
                  <a:t>Enqueue</a:t>
                </a:r>
                <a:endParaRPr lang="en-US" sz="1400" dirty="0" smtClean="0"/>
              </a:p>
              <a:p>
                <a:pPr marL="0" lvl="1" algn="ctr"/>
                <a:r>
                  <a:rPr lang="en-US" sz="1400" dirty="0" smtClean="0"/>
                  <a:t>based on </a:t>
                </a:r>
              </a:p>
              <a:p>
                <a:pPr marL="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𝑖</m:t>
                      </m:r>
                      <m:sSub>
                        <m:sSubPr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𝑡𝑒𝑛𝑎𝑛𝑡</m:t>
                          </m:r>
                        </m:sub>
                      </m:sSub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3986" y="4844787"/>
                <a:ext cx="1186414" cy="755913"/>
              </a:xfrm>
              <a:prstGeom prst="rect">
                <a:avLst/>
              </a:prstGeom>
              <a:blipFill>
                <a:blip r:embed="rId4"/>
                <a:stretch>
                  <a:fillRect t="-1613" b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754545" y="4800600"/>
                <a:ext cx="1037142" cy="7559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err="1" smtClean="0"/>
                  <a:t>Enqueue</a:t>
                </a:r>
                <a:r>
                  <a:rPr lang="en-US" sz="1400" dirty="0" smtClean="0"/>
                  <a:t> </a:t>
                </a:r>
              </a:p>
              <a:p>
                <a:pPr algn="ctr"/>
                <a:r>
                  <a:rPr lang="en-US" sz="1400" dirty="0" smtClean="0"/>
                  <a:t>based on </a:t>
                </a:r>
              </a:p>
              <a:p>
                <a:pPr marL="0" lvl="1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𝑖</m:t>
                      </m:r>
                      <m:sSub>
                        <m:sSubPr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𝑓𝑙𝑜𝑤</m:t>
                          </m:r>
                        </m:sub>
                      </m:sSub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545" y="4800600"/>
                <a:ext cx="1037142" cy="755913"/>
              </a:xfrm>
              <a:prstGeom prst="rect">
                <a:avLst/>
              </a:prstGeom>
              <a:blipFill>
                <a:blip r:embed="rId5"/>
                <a:stretch>
                  <a:fillRect t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9372600" y="2133600"/>
            <a:ext cx="1609131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0" name="Rectangle 39"/>
          <p:cNvSpPr/>
          <p:nvPr/>
        </p:nvSpPr>
        <p:spPr>
          <a:xfrm>
            <a:off x="8512735" y="2133600"/>
            <a:ext cx="859865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" name="TextBox 4"/>
          <p:cNvSpPr txBox="1"/>
          <p:nvPr/>
        </p:nvSpPr>
        <p:spPr>
          <a:xfrm>
            <a:off x="9834562" y="2111575"/>
            <a:ext cx="7014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Packet 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8610600" y="2104432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Priority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8915400" y="1764268"/>
            <a:ext cx="1574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  </a:t>
            </a:r>
            <a:r>
              <a:rPr lang="en-US" dirty="0" err="1" smtClean="0"/>
              <a:t>Fromat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12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/>
          <p:cNvGrpSpPr/>
          <p:nvPr/>
        </p:nvGrpSpPr>
        <p:grpSpPr>
          <a:xfrm>
            <a:off x="4890392" y="3694463"/>
            <a:ext cx="621078" cy="1587652"/>
            <a:chOff x="3499877" y="3708400"/>
            <a:chExt cx="473315" cy="1587652"/>
          </a:xfrm>
        </p:grpSpPr>
        <p:sp>
          <p:nvSpPr>
            <p:cNvPr id="63" name="Rectangle 62"/>
            <p:cNvSpPr/>
            <p:nvPr/>
          </p:nvSpPr>
          <p:spPr>
            <a:xfrm>
              <a:off x="3499877" y="3708400"/>
              <a:ext cx="473315" cy="158765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4" name="Straight Connector 113"/>
            <p:cNvCxnSpPr/>
            <p:nvPr/>
          </p:nvCxnSpPr>
          <p:spPr>
            <a:xfrm>
              <a:off x="3506459" y="3708400"/>
              <a:ext cx="0" cy="1587652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Ether framework – fairness optimizer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Fairness optimizer </a:t>
                </a:r>
              </a:p>
              <a:p>
                <a:pPr lvl="1"/>
                <a:r>
                  <a:rPr lang="en-US" dirty="0"/>
                  <a:t>In each round,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min</m:t>
                        </m:r>
                      </m:sub>
                    </m:sSub>
                    <m:r>
                      <a:rPr lang="en-US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⁡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bytes </a:t>
                </a:r>
                <a:r>
                  <a:rPr lang="en-US" dirty="0" err="1"/>
                  <a:t>dequeue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from fairness to tail optimizer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en-US" dirty="0" smtClean="0"/>
                  <a:t> is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smallest </a:t>
                </a:r>
                <a:r>
                  <a:rPr lang="en-US" dirty="0">
                    <a:solidFill>
                      <a:srgbClr val="FF0000"/>
                    </a:solidFill>
                  </a:rPr>
                  <a:t>nonzero</a:t>
                </a:r>
                <a:r>
                  <a:rPr lang="en-US" dirty="0"/>
                  <a:t> queue length</a:t>
                </a:r>
              </a:p>
              <a:p>
                <a:pPr lvl="1"/>
                <a:r>
                  <a:rPr lang="en-US" dirty="0"/>
                  <a:t>Packets distributes to any of 𝑛 queues in fairness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𝑖</m:t>
                    </m:r>
                    <m:sSub>
                      <m:sSubPr>
                        <m:ctrlPr>
                          <a:rPr lang="en-US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𝑡𝑒𝑛𝑎𝑛𝑡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3" t="-1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64" name="Group 63"/>
          <p:cNvGrpSpPr/>
          <p:nvPr/>
        </p:nvGrpSpPr>
        <p:grpSpPr>
          <a:xfrm>
            <a:off x="6872278" y="3997751"/>
            <a:ext cx="181600" cy="990600"/>
            <a:chOff x="5715000" y="3962400"/>
            <a:chExt cx="2068195" cy="990600"/>
          </a:xfrm>
        </p:grpSpPr>
        <p:sp>
          <p:nvSpPr>
            <p:cNvPr id="65" name="Rectangle 64"/>
            <p:cNvSpPr/>
            <p:nvPr/>
          </p:nvSpPr>
          <p:spPr>
            <a:xfrm>
              <a:off x="5715000" y="4790965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715000" y="4583823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715000" y="4376682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715000" y="3962400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715000" y="4169541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038154" y="3694463"/>
            <a:ext cx="473315" cy="1587652"/>
            <a:chOff x="3499877" y="3708400"/>
            <a:chExt cx="473315" cy="1587652"/>
          </a:xfrm>
        </p:grpSpPr>
        <p:sp>
          <p:nvSpPr>
            <p:cNvPr id="71" name="Rectangle 70"/>
            <p:cNvSpPr/>
            <p:nvPr/>
          </p:nvSpPr>
          <p:spPr>
            <a:xfrm>
              <a:off x="3499877" y="3708400"/>
              <a:ext cx="473315" cy="158765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3506459" y="3708400"/>
              <a:ext cx="0" cy="1587652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Rectangle 72"/>
          <p:cNvSpPr/>
          <p:nvPr/>
        </p:nvSpPr>
        <p:spPr>
          <a:xfrm>
            <a:off x="3214677" y="3796062"/>
            <a:ext cx="2570361" cy="136860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3518447" y="3360165"/>
            <a:ext cx="1946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Fairness optimizer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7268357" y="3362573"/>
            <a:ext cx="1457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Tail optimizer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6705600" y="3796062"/>
            <a:ext cx="2376478" cy="137160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443277" y="4757883"/>
            <a:ext cx="2068195" cy="16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443277" y="4529283"/>
            <a:ext cx="2068195" cy="16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443277" y="4300683"/>
            <a:ext cx="2068195" cy="16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443277" y="4075947"/>
            <a:ext cx="2068195" cy="16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5349411" y="4761010"/>
            <a:ext cx="156041" cy="157644"/>
          </a:xfrm>
          <a:prstGeom prst="rect">
            <a:avLst/>
          </a:prstGeom>
          <a:solidFill>
            <a:srgbClr val="F4C2C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61229667-D5E7-41BC-A811-EF3F2A567BDD}"/>
              </a:ext>
            </a:extLst>
          </p:cNvPr>
          <p:cNvSpPr/>
          <p:nvPr/>
        </p:nvSpPr>
        <p:spPr>
          <a:xfrm>
            <a:off x="5349410" y="4530337"/>
            <a:ext cx="156041" cy="16317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5349410" y="4303120"/>
            <a:ext cx="156041" cy="1618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5193638" y="4761010"/>
            <a:ext cx="156041" cy="157644"/>
          </a:xfrm>
          <a:prstGeom prst="rect">
            <a:avLst/>
          </a:prstGeom>
          <a:solidFill>
            <a:srgbClr val="F4C2C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1229667-D5E7-41BC-A811-EF3F2A567BDD}"/>
              </a:ext>
            </a:extLst>
          </p:cNvPr>
          <p:cNvSpPr/>
          <p:nvPr/>
        </p:nvSpPr>
        <p:spPr>
          <a:xfrm>
            <a:off x="5193637" y="4530337"/>
            <a:ext cx="156041" cy="16317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5193637" y="4303120"/>
            <a:ext cx="156041" cy="1618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5036476" y="4761010"/>
            <a:ext cx="156041" cy="157644"/>
          </a:xfrm>
          <a:prstGeom prst="rect">
            <a:avLst/>
          </a:prstGeom>
          <a:solidFill>
            <a:srgbClr val="EE454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1229667-D5E7-41BC-A811-EF3F2A567BDD}"/>
              </a:ext>
            </a:extLst>
          </p:cNvPr>
          <p:cNvSpPr/>
          <p:nvPr/>
        </p:nvSpPr>
        <p:spPr>
          <a:xfrm>
            <a:off x="5036475" y="4530337"/>
            <a:ext cx="156041" cy="16317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5036475" y="4303120"/>
            <a:ext cx="156041" cy="1618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4880302" y="4761010"/>
            <a:ext cx="156041" cy="157644"/>
          </a:xfrm>
          <a:prstGeom prst="rect">
            <a:avLst/>
          </a:prstGeom>
          <a:solidFill>
            <a:srgbClr val="F4C2C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4880301" y="4303120"/>
            <a:ext cx="156041" cy="1618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4723078" y="4761010"/>
            <a:ext cx="156041" cy="157644"/>
          </a:xfrm>
          <a:prstGeom prst="rect">
            <a:avLst/>
          </a:prstGeom>
          <a:solidFill>
            <a:srgbClr val="DF414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4723078" y="4301170"/>
            <a:ext cx="156041" cy="1618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4567228" y="4761010"/>
            <a:ext cx="156041" cy="157644"/>
          </a:xfrm>
          <a:prstGeom prst="rect">
            <a:avLst/>
          </a:prstGeom>
          <a:solidFill>
            <a:srgbClr val="F4C2C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4567228" y="4301170"/>
            <a:ext cx="156041" cy="1618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4412528" y="4761010"/>
            <a:ext cx="156041" cy="157644"/>
          </a:xfrm>
          <a:prstGeom prst="rect">
            <a:avLst/>
          </a:prstGeom>
          <a:solidFill>
            <a:srgbClr val="DF414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4412528" y="4301170"/>
            <a:ext cx="156041" cy="1618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4256416" y="4761010"/>
            <a:ext cx="156041" cy="157644"/>
          </a:xfrm>
          <a:prstGeom prst="rect">
            <a:avLst/>
          </a:prstGeom>
          <a:solidFill>
            <a:srgbClr val="DF414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5349408" y="4075464"/>
            <a:ext cx="156041" cy="1625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5193635" y="4075464"/>
            <a:ext cx="156041" cy="1625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5036473" y="4075464"/>
            <a:ext cx="156041" cy="1625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4880299" y="4075464"/>
            <a:ext cx="156041" cy="1625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4722572" y="4075464"/>
            <a:ext cx="156041" cy="1625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4566722" y="4075464"/>
            <a:ext cx="156041" cy="1625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4412022" y="4075464"/>
            <a:ext cx="156041" cy="1625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4255910" y="4075464"/>
            <a:ext cx="156041" cy="1625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4095744" y="4075463"/>
            <a:ext cx="156041" cy="1625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7191682" y="4000501"/>
            <a:ext cx="1610995" cy="990600"/>
            <a:chOff x="5715000" y="3962400"/>
            <a:chExt cx="2068195" cy="990600"/>
          </a:xfrm>
        </p:grpSpPr>
        <p:sp>
          <p:nvSpPr>
            <p:cNvPr id="109" name="Rectangle 108"/>
            <p:cNvSpPr/>
            <p:nvPr/>
          </p:nvSpPr>
          <p:spPr>
            <a:xfrm>
              <a:off x="5715000" y="4790965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5715000" y="4583823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5715000" y="4376682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715000" y="3962400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715000" y="4169541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5" name="Rectangle 114"/>
          <p:cNvSpPr/>
          <p:nvPr/>
        </p:nvSpPr>
        <p:spPr>
          <a:xfrm>
            <a:off x="6872278" y="4826869"/>
            <a:ext cx="181600" cy="16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dirty="0">
                <a:solidFill>
                  <a:schemeClr val="tx1"/>
                </a:solidFill>
              </a:rPr>
              <a:t>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6872278" y="4619727"/>
            <a:ext cx="181600" cy="16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dirty="0" smtClean="0">
                <a:solidFill>
                  <a:schemeClr val="tx1"/>
                </a:solidFill>
              </a:rPr>
              <a:t>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6872278" y="4412586"/>
            <a:ext cx="181600" cy="16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dirty="0">
                <a:solidFill>
                  <a:schemeClr val="tx1"/>
                </a:solidFill>
              </a:rPr>
              <a:t>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6872278" y="3998304"/>
            <a:ext cx="181600" cy="16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6872278" y="4205445"/>
            <a:ext cx="181600" cy="16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dirty="0" smtClean="0">
                <a:solidFill>
                  <a:schemeClr val="tx1"/>
                </a:solidFill>
              </a:rPr>
              <a:t>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705737" y="3778304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Priority</a:t>
            </a:r>
            <a:endParaRPr lang="en-US" sz="9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4713610" y="5181441"/>
                <a:ext cx="2158668" cy="453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𝑙𝑒𝑛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3610" y="5181441"/>
                <a:ext cx="2158668" cy="453009"/>
              </a:xfrm>
              <a:prstGeom prst="rect">
                <a:avLst/>
              </a:prstGeom>
              <a:blipFill>
                <a:blip r:embed="rId3"/>
                <a:stretch>
                  <a:fillRect b="-40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648200" y="5638800"/>
            <a:ext cx="972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45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11111E-6 L 0.27031 0.0199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59" y="90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2.5804E-17 -4.81481E-6 L 0.27031 0.04722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81" y="233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2.5804E-17 1.85185E-6 L 0.27031 -0.01643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81" y="-85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2.5804E-17 -4.44444E-6 L 0.27031 -0.1099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81" y="-557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1.10589E-17 -1.48148E-6 L 0.27031 0.01991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68" y="97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1.10589E-17 -4.81481E-6 L 0.27057 0.0474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81" y="233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1.10589E-17 1.85185E-6 L 0.27057 -0.01643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81" y="-85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10589E-17 -4.44444E-6 L 0.27057 -0.11019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81" y="-557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animMotion origin="layout" path="M 4.44523E-17 -1.48148E-6 L 0.27018 0.01967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2" y="94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4.44523E-17 2.59259E-6 L 0.27123 0.04792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94" y="2431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4.44523E-17 1.85185E-6 L 0.27018 -0.01574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2" y="-833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7.80626E-17 -1.48148E-6 L 0.29623 0.01018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31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9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300"/>
                            </p:stCondLst>
                            <p:childTnLst>
                              <p:par>
                                <p:cTn id="4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-0.00047 L 0.03802 -0.00047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4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2.08333E-7 4.44444E-6 L 0.03802 -0.00046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7" y="93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4.16667E-7 -3.7037E-6 L 0.03789 -0.00047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1" y="69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5.55112E-17 4.44444E-6 L 0.03789 -0.00046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8" y="69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04167E-6 -3.7037E-6 L 0.03789 -0.00047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4" y="69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4.07118E-17 4.44444E-6 L 0.03789 -0.00046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" y="69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3285E-17 -3.7037E-6 L 0.03802 -0.00047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" y="69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3.3285E-17 4.44444E-6 L 0.03802 -0.00046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" y="69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1.10589E-17 -3.7037E-6 L 0.03789 -0.00047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9" y="69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2.08333E-7 -1.48148E-6 L 0.03802 -0.00046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7" y="-46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4.16667E-7 -1.48148E-6 L 0.03789 -0.00046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1" y="-46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1.04167E-6 -1.48148E-6 L 0.03789 -0.00046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4" y="-46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59124E-17 -1.48148E-6 L 0.03789 -0.00046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46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1.10589E-17 -1.48148E-6 L 0.03789 -0.00046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9" y="-46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8.52183E-17 -1.48148E-6 L 0.03802 -0.00046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15" grpId="0" animBg="1"/>
      <p:bldP spid="116" grpId="0" animBg="1"/>
      <p:bldP spid="117" grpId="0" animBg="1"/>
      <p:bldP spid="118" grpId="0" animBg="1"/>
      <p:bldP spid="1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>
            <a:off x="4890392" y="3694463"/>
            <a:ext cx="621078" cy="1587652"/>
            <a:chOff x="3499877" y="3708400"/>
            <a:chExt cx="473315" cy="1587652"/>
          </a:xfrm>
        </p:grpSpPr>
        <p:sp>
          <p:nvSpPr>
            <p:cNvPr id="61" name="Rectangle 60"/>
            <p:cNvSpPr/>
            <p:nvPr/>
          </p:nvSpPr>
          <p:spPr>
            <a:xfrm>
              <a:off x="3499877" y="3708400"/>
              <a:ext cx="473315" cy="158765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3506459" y="3708400"/>
              <a:ext cx="0" cy="1587652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Ether framework – tail optimizer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Tail optimizer </a:t>
                </a:r>
              </a:p>
              <a:p>
                <a:pPr lvl="1"/>
                <a:r>
                  <a:rPr lang="en-US" dirty="0" smtClean="0"/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Enqueue</a:t>
                </a:r>
                <a:r>
                  <a:rPr lang="en-US" dirty="0" smtClean="0"/>
                  <a:t> </a:t>
                </a:r>
                <a:r>
                  <a:rPr lang="en-US" dirty="0"/>
                  <a:t>packets based on the </a:t>
                </a:r>
                <a:r>
                  <a:rPr lang="en-US" dirty="0">
                    <a:solidFill>
                      <a:srgbClr val="FF0000"/>
                    </a:solidFill>
                  </a:rPr>
                  <a:t>flow ID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𝑓𝑙𝑜𝑤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 smtClean="0"/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Dequeue</a:t>
                </a:r>
                <a:r>
                  <a:rPr lang="en-US" dirty="0" smtClean="0"/>
                  <a:t> </a:t>
                </a:r>
                <a:r>
                  <a:rPr lang="en-US" dirty="0"/>
                  <a:t>the packets based on their </a:t>
                </a:r>
                <a:r>
                  <a:rPr lang="en-US" dirty="0">
                    <a:solidFill>
                      <a:srgbClr val="FF0000"/>
                    </a:solidFill>
                  </a:rPr>
                  <a:t>priority</a:t>
                </a: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:endParaRPr lang="en-US" dirty="0"/>
              </a:p>
              <a:p>
                <a:pPr lvl="1"/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Priority </a:t>
                </a:r>
                <a:r>
                  <a:rPr lang="en-US" dirty="0">
                    <a:solidFill>
                      <a:srgbClr val="FF0000"/>
                    </a:solidFill>
                  </a:rPr>
                  <a:t>is slack time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3" t="-1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872278" y="4011688"/>
            <a:ext cx="181600" cy="990600"/>
            <a:chOff x="5715000" y="3962400"/>
            <a:chExt cx="2068195" cy="990600"/>
          </a:xfrm>
        </p:grpSpPr>
        <p:sp>
          <p:nvSpPr>
            <p:cNvPr id="8" name="Rectangle 7"/>
            <p:cNvSpPr/>
            <p:nvPr/>
          </p:nvSpPr>
          <p:spPr>
            <a:xfrm>
              <a:off x="5715000" y="4790965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715000" y="4583823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15000" y="4376682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15000" y="3962400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715000" y="4169541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3214677" y="3809999"/>
            <a:ext cx="2570361" cy="136860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18447" y="3374102"/>
            <a:ext cx="1946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Fairness optimizer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68357" y="3376510"/>
            <a:ext cx="1457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Tail optimizer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705600" y="3809999"/>
            <a:ext cx="2376478" cy="137160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443277" y="4771820"/>
            <a:ext cx="2068195" cy="16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443277" y="4543220"/>
            <a:ext cx="2068195" cy="16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443277" y="4314620"/>
            <a:ext cx="2068195" cy="16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443277" y="4089884"/>
            <a:ext cx="2068195" cy="16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7191682" y="4014438"/>
            <a:ext cx="1610995" cy="990600"/>
            <a:chOff x="5715000" y="3962400"/>
            <a:chExt cx="2068195" cy="990600"/>
          </a:xfrm>
        </p:grpSpPr>
        <p:sp>
          <p:nvSpPr>
            <p:cNvPr id="22" name="Rectangle 21"/>
            <p:cNvSpPr/>
            <p:nvPr/>
          </p:nvSpPr>
          <p:spPr>
            <a:xfrm>
              <a:off x="5715000" y="4790965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715000" y="4583823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715000" y="4376682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715000" y="3962400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15000" y="4169541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6872278" y="4840806"/>
            <a:ext cx="181600" cy="16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dirty="0">
                <a:solidFill>
                  <a:schemeClr val="tx1"/>
                </a:solidFill>
              </a:rPr>
              <a:t>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872278" y="4633664"/>
            <a:ext cx="181600" cy="16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dirty="0" smtClean="0">
                <a:solidFill>
                  <a:schemeClr val="tx1"/>
                </a:solidFill>
              </a:rPr>
              <a:t>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872278" y="4426523"/>
            <a:ext cx="181600" cy="16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dirty="0">
                <a:solidFill>
                  <a:schemeClr val="tx1"/>
                </a:solidFill>
              </a:rPr>
              <a:t>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72278" y="4012241"/>
            <a:ext cx="181600" cy="16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872278" y="4219382"/>
            <a:ext cx="181600" cy="16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dirty="0" smtClean="0">
                <a:solidFill>
                  <a:schemeClr val="tx1"/>
                </a:solidFill>
              </a:rPr>
              <a:t>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05737" y="3792241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Priority</a:t>
            </a:r>
            <a:endParaRPr lang="en-US" sz="9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8646636" y="4018828"/>
            <a:ext cx="156041" cy="157644"/>
          </a:xfrm>
          <a:prstGeom prst="rect">
            <a:avLst/>
          </a:prstGeom>
          <a:solidFill>
            <a:srgbClr val="F4C2C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1229667-D5E7-41BC-A811-EF3F2A567BDD}"/>
              </a:ext>
            </a:extLst>
          </p:cNvPr>
          <p:cNvSpPr/>
          <p:nvPr/>
        </p:nvSpPr>
        <p:spPr>
          <a:xfrm>
            <a:off x="8646369" y="4428635"/>
            <a:ext cx="156041" cy="16317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8647979" y="4635999"/>
            <a:ext cx="156041" cy="1618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8490863" y="4018828"/>
            <a:ext cx="156041" cy="157644"/>
          </a:xfrm>
          <a:prstGeom prst="rect">
            <a:avLst/>
          </a:prstGeom>
          <a:solidFill>
            <a:srgbClr val="F4C2C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1229667-D5E7-41BC-A811-EF3F2A567BDD}"/>
              </a:ext>
            </a:extLst>
          </p:cNvPr>
          <p:cNvSpPr/>
          <p:nvPr/>
        </p:nvSpPr>
        <p:spPr>
          <a:xfrm>
            <a:off x="8490596" y="4428635"/>
            <a:ext cx="156041" cy="16317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8492206" y="4635999"/>
            <a:ext cx="156041" cy="1618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8646368" y="4845197"/>
            <a:ext cx="156041" cy="157644"/>
          </a:xfrm>
          <a:prstGeom prst="rect">
            <a:avLst/>
          </a:prstGeom>
          <a:solidFill>
            <a:srgbClr val="DF414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1229667-D5E7-41BC-A811-EF3F2A567BDD}"/>
              </a:ext>
            </a:extLst>
          </p:cNvPr>
          <p:cNvSpPr/>
          <p:nvPr/>
        </p:nvSpPr>
        <p:spPr>
          <a:xfrm>
            <a:off x="8334288" y="4427138"/>
            <a:ext cx="156041" cy="16317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8335044" y="4635999"/>
            <a:ext cx="156041" cy="1618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8647979" y="4218394"/>
            <a:ext cx="156041" cy="1625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8492206" y="4218394"/>
            <a:ext cx="156041" cy="1625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8335044" y="4218394"/>
            <a:ext cx="156041" cy="1625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5356550" y="4774947"/>
            <a:ext cx="156041" cy="157644"/>
          </a:xfrm>
          <a:prstGeom prst="rect">
            <a:avLst/>
          </a:prstGeom>
          <a:solidFill>
            <a:srgbClr val="F4C2C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5356549" y="4317057"/>
            <a:ext cx="156041" cy="1618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5199326" y="4774947"/>
            <a:ext cx="156041" cy="157644"/>
          </a:xfrm>
          <a:prstGeom prst="rect">
            <a:avLst/>
          </a:prstGeom>
          <a:solidFill>
            <a:srgbClr val="DF414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5199326" y="4315107"/>
            <a:ext cx="156041" cy="1618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5043476" y="4774947"/>
            <a:ext cx="156041" cy="157644"/>
          </a:xfrm>
          <a:prstGeom prst="rect">
            <a:avLst/>
          </a:prstGeom>
          <a:solidFill>
            <a:srgbClr val="F4C2C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5043476" y="4315107"/>
            <a:ext cx="156041" cy="1618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4888776" y="4774947"/>
            <a:ext cx="156041" cy="157644"/>
          </a:xfrm>
          <a:prstGeom prst="rect">
            <a:avLst/>
          </a:prstGeom>
          <a:solidFill>
            <a:srgbClr val="DF414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4888776" y="4315107"/>
            <a:ext cx="156041" cy="1618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4732664" y="4774947"/>
            <a:ext cx="156041" cy="157644"/>
          </a:xfrm>
          <a:prstGeom prst="rect">
            <a:avLst/>
          </a:prstGeom>
          <a:solidFill>
            <a:srgbClr val="DF414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5356547" y="4089401"/>
            <a:ext cx="156041" cy="1625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5198820" y="4089401"/>
            <a:ext cx="156041" cy="1625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5042970" y="4089401"/>
            <a:ext cx="156041" cy="1625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4888270" y="4089401"/>
            <a:ext cx="156041" cy="1625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4732158" y="4089401"/>
            <a:ext cx="156041" cy="1625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4571992" y="4089400"/>
            <a:ext cx="156041" cy="1625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677 0 " pathEditMode="relative" ptsTypes="AA">
                                      <p:cBhvr>
                                        <p:cTn id="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0 0 L 0.2677 0 " pathEditMode="relative" ptsTypes="AA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0.2677 0 " pathEditMode="relative" ptsTypes="AA">
                                      <p:cBhvr>
                                        <p:cTn id="1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0 0 L 0.2677 0 " pathEditMode="relative" ptsTypes="AA">
                                      <p:cBhvr>
                                        <p:cTn id="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0 0 L 0.2677 0 " pathEditMode="relative" ptsTypes="AA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animMotion origin="layout" path="M 0 0 L 0.2677 0 " pathEditMode="relative" ptsTypes="AA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0 0 L 0.2677 0 " pathEditMode="relative" ptsTypes="AA">
                                      <p:cBhvr>
                                        <p:cTn id="1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 0 L 0.2677 0 " pathEditMode="relative" ptsTypes="AA">
                                      <p:cBhvr>
                                        <p:cTn id="2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animMotion origin="layout" path="M 0 0 L 0.2677 0 " pathEditMode="relative" ptsTypes="AA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animMotion origin="layout" path="M 0 0 L 0.2677 0 " pathEditMode="relative" ptsTypes="AA">
                                      <p:cBhvr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animMotion origin="layout" path="M 0 0 L 0.2677 0 " pathEditMode="relative" ptsTypes="AA">
                                      <p:cBhvr>
                                        <p:cTn id="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animMotion origin="layout" path="M -2.77778E-6 2.59259E-6 L 0.26771 2.59259E-6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ontent Placeholder 2"/>
          <p:cNvSpPr>
            <a:spLocks noGrp="1"/>
          </p:cNvSpPr>
          <p:nvPr>
            <p:ph idx="1"/>
          </p:nvPr>
        </p:nvSpPr>
        <p:spPr>
          <a:xfrm>
            <a:off x="508000" y="1066802"/>
            <a:ext cx="11277600" cy="4817541"/>
          </a:xfrm>
        </p:spPr>
        <p:txBody>
          <a:bodyPr/>
          <a:lstStyle/>
          <a:p>
            <a:r>
              <a:rPr lang="en-US" dirty="0" smtClean="0"/>
              <a:t>Two tenants </a:t>
            </a:r>
          </a:p>
          <a:p>
            <a:pPr lvl="1"/>
            <a:r>
              <a:rPr lang="en-US" dirty="0" smtClean="0"/>
              <a:t>Tenant 1 (</a:t>
            </a:r>
            <a:r>
              <a:rPr lang="en-US" dirty="0" err="1"/>
              <a:t>M</a:t>
            </a:r>
            <a:r>
              <a:rPr lang="en-US" dirty="0" err="1" smtClean="0"/>
              <a:t>emcached</a:t>
            </a:r>
            <a:r>
              <a:rPr lang="en-US" dirty="0" smtClean="0"/>
              <a:t>, </a:t>
            </a:r>
            <a:r>
              <a:rPr lang="en-US" dirty="0" err="1" smtClean="0"/>
              <a:t>Websearch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Tenant 2 (Spark)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123" name="Group 122"/>
          <p:cNvGrpSpPr/>
          <p:nvPr/>
        </p:nvGrpSpPr>
        <p:grpSpPr>
          <a:xfrm>
            <a:off x="5029200" y="3375379"/>
            <a:ext cx="1179907" cy="1587652"/>
            <a:chOff x="3499877" y="3708400"/>
            <a:chExt cx="473315" cy="1587652"/>
          </a:xfrm>
        </p:grpSpPr>
        <p:sp>
          <p:nvSpPr>
            <p:cNvPr id="124" name="Rectangle 123"/>
            <p:cNvSpPr/>
            <p:nvPr/>
          </p:nvSpPr>
          <p:spPr>
            <a:xfrm>
              <a:off x="3499877" y="3708400"/>
              <a:ext cx="473315" cy="158765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5" name="Straight Connector 124"/>
            <p:cNvCxnSpPr/>
            <p:nvPr/>
          </p:nvCxnSpPr>
          <p:spPr>
            <a:xfrm>
              <a:off x="3506459" y="3708400"/>
              <a:ext cx="0" cy="1587652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Rectangle 125"/>
          <p:cNvSpPr/>
          <p:nvPr/>
        </p:nvSpPr>
        <p:spPr>
          <a:xfrm>
            <a:off x="4129425" y="3505869"/>
            <a:ext cx="2570361" cy="136860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TextBox 126"/>
          <p:cNvSpPr txBox="1"/>
          <p:nvPr/>
        </p:nvSpPr>
        <p:spPr>
          <a:xfrm>
            <a:off x="4433195" y="3069972"/>
            <a:ext cx="1946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Fairness optimizer</a:t>
            </a:r>
            <a:endParaRPr lang="en-US" dirty="0"/>
          </a:p>
        </p:txBody>
      </p:sp>
      <p:pic>
        <p:nvPicPr>
          <p:cNvPr id="128" name="Picture 1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596" y="3254638"/>
            <a:ext cx="302806" cy="302806"/>
          </a:xfrm>
          <a:prstGeom prst="rect">
            <a:avLst/>
          </a:prstGeom>
        </p:spPr>
      </p:pic>
      <p:pic>
        <p:nvPicPr>
          <p:cNvPr id="129" name="Picture 128">
            <a:extLst>
              <a:ext uri="{FF2B5EF4-FFF2-40B4-BE49-F238E27FC236}">
                <a16:creationId xmlns:a16="http://schemas.microsoft.com/office/drawing/2014/main" id="{7886C7FA-97BD-4D2C-A807-2D0303F5DD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041" y="3254638"/>
            <a:ext cx="298298" cy="324060"/>
          </a:xfrm>
          <a:prstGeom prst="rect">
            <a:avLst/>
          </a:prstGeom>
        </p:spPr>
      </p:pic>
      <p:pic>
        <p:nvPicPr>
          <p:cNvPr id="130" name="Picture 129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237" y="5009832"/>
            <a:ext cx="339949" cy="317970"/>
          </a:xfrm>
          <a:prstGeom prst="rect">
            <a:avLst/>
          </a:prstGeom>
        </p:spPr>
      </p:pic>
      <p:sp>
        <p:nvSpPr>
          <p:cNvPr id="131" name="Rectangle 130"/>
          <p:cNvSpPr/>
          <p:nvPr/>
        </p:nvSpPr>
        <p:spPr>
          <a:xfrm>
            <a:off x="4574843" y="3786164"/>
            <a:ext cx="1610995" cy="300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4574843" y="4272241"/>
            <a:ext cx="1610995" cy="300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3" name="Elbow Connector 132"/>
          <p:cNvCxnSpPr>
            <a:stCxn id="135" idx="3"/>
            <a:endCxn id="126" idx="1"/>
          </p:cNvCxnSpPr>
          <p:nvPr/>
        </p:nvCxnSpPr>
        <p:spPr>
          <a:xfrm>
            <a:off x="2826598" y="3399959"/>
            <a:ext cx="1302827" cy="790215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136" idx="3"/>
            <a:endCxn id="126" idx="1"/>
          </p:cNvCxnSpPr>
          <p:nvPr/>
        </p:nvCxnSpPr>
        <p:spPr>
          <a:xfrm flipV="1">
            <a:off x="2826598" y="4190174"/>
            <a:ext cx="1302827" cy="979824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5" name="Rounded Rectangle 134"/>
          <p:cNvSpPr/>
          <p:nvPr/>
        </p:nvSpPr>
        <p:spPr>
          <a:xfrm>
            <a:off x="457200" y="2972605"/>
            <a:ext cx="2369398" cy="85470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ounded Rectangle 135"/>
          <p:cNvSpPr/>
          <p:nvPr/>
        </p:nvSpPr>
        <p:spPr>
          <a:xfrm>
            <a:off x="457200" y="4742644"/>
            <a:ext cx="2369398" cy="85470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7" name="Content Placeholder 15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041" y="3001074"/>
            <a:ext cx="804559" cy="765522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  <a:effectLst/>
        </p:spPr>
      </p:pic>
      <p:pic>
        <p:nvPicPr>
          <p:cNvPr id="138" name="Content Placeholder 15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956" y="4795148"/>
            <a:ext cx="804559" cy="765522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  <a:effectLst/>
        </p:spPr>
      </p:pic>
      <p:sp>
        <p:nvSpPr>
          <p:cNvPr id="139" name="TextBox 138"/>
          <p:cNvSpPr txBox="1"/>
          <p:nvPr/>
        </p:nvSpPr>
        <p:spPr>
          <a:xfrm>
            <a:off x="1773021" y="2667000"/>
            <a:ext cx="742442" cy="296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Tenant 1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1763345" y="4448868"/>
            <a:ext cx="742442" cy="296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Tenant 2</a:t>
            </a:r>
            <a:endParaRPr lang="en-US" dirty="0"/>
          </a:p>
        </p:txBody>
      </p:sp>
      <p:pic>
        <p:nvPicPr>
          <p:cNvPr id="141" name="Picture 1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883" y="3260247"/>
            <a:ext cx="302806" cy="302806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040" y="5009832"/>
            <a:ext cx="339949" cy="317970"/>
          </a:xfrm>
          <a:prstGeom prst="rect">
            <a:avLst/>
          </a:prstGeom>
        </p:spPr>
      </p:pic>
      <p:pic>
        <p:nvPicPr>
          <p:cNvPr id="143" name="Picture 14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491" y="5009832"/>
            <a:ext cx="339949" cy="317970"/>
          </a:xfrm>
          <a:prstGeom prst="rect">
            <a:avLst/>
          </a:prstGeom>
        </p:spPr>
      </p:pic>
      <p:sp>
        <p:nvSpPr>
          <p:cNvPr id="144" name="TextBox 143"/>
          <p:cNvSpPr txBox="1"/>
          <p:nvPr/>
        </p:nvSpPr>
        <p:spPr>
          <a:xfrm>
            <a:off x="7573157" y="3072380"/>
            <a:ext cx="1457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Tail optimizer</a:t>
            </a:r>
            <a:endParaRPr lang="en-US" dirty="0"/>
          </a:p>
        </p:txBody>
      </p:sp>
      <p:sp>
        <p:nvSpPr>
          <p:cNvPr id="145" name="Rectangle 144"/>
          <p:cNvSpPr/>
          <p:nvPr/>
        </p:nvSpPr>
        <p:spPr>
          <a:xfrm>
            <a:off x="7010400" y="3505869"/>
            <a:ext cx="2376478" cy="137160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6" name="Group 145"/>
          <p:cNvGrpSpPr/>
          <p:nvPr/>
        </p:nvGrpSpPr>
        <p:grpSpPr>
          <a:xfrm>
            <a:off x="7496482" y="3710318"/>
            <a:ext cx="1610995" cy="974867"/>
            <a:chOff x="5715000" y="3962400"/>
            <a:chExt cx="2068195" cy="784282"/>
          </a:xfrm>
        </p:grpSpPr>
        <p:sp>
          <p:nvSpPr>
            <p:cNvPr id="147" name="Rectangle 146"/>
            <p:cNvSpPr/>
            <p:nvPr/>
          </p:nvSpPr>
          <p:spPr>
            <a:xfrm>
              <a:off x="5715000" y="4584647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5715000" y="4376682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5715000" y="3962400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715000" y="4169541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1" name="Rectangle 150"/>
          <p:cNvSpPr/>
          <p:nvPr/>
        </p:nvSpPr>
        <p:spPr>
          <a:xfrm>
            <a:off x="7177078" y="4501231"/>
            <a:ext cx="181600" cy="16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dirty="0" smtClean="0">
                <a:solidFill>
                  <a:schemeClr val="tx1"/>
                </a:solidFill>
              </a:rPr>
              <a:t>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7177078" y="4246329"/>
            <a:ext cx="181600" cy="16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dirty="0">
                <a:solidFill>
                  <a:schemeClr val="tx1"/>
                </a:solidFill>
              </a:rPr>
              <a:t>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7177078" y="3724834"/>
            <a:ext cx="181600" cy="16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7177078" y="3993919"/>
            <a:ext cx="181600" cy="16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dirty="0" smtClean="0">
                <a:solidFill>
                  <a:schemeClr val="tx1"/>
                </a:solidFill>
              </a:rPr>
              <a:t>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010537" y="3488111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Priority</a:t>
            </a:r>
            <a:endParaRPr lang="en-US" sz="900" dirty="0"/>
          </a:p>
        </p:txBody>
      </p:sp>
      <p:pic>
        <p:nvPicPr>
          <p:cNvPr id="156" name="Picture 15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265" y="5005902"/>
            <a:ext cx="339949" cy="317970"/>
          </a:xfrm>
          <a:prstGeom prst="rect">
            <a:avLst/>
          </a:prstGeom>
        </p:spPr>
      </p:pic>
      <p:pic>
        <p:nvPicPr>
          <p:cNvPr id="157" name="Picture 1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19" y="5005902"/>
            <a:ext cx="339949" cy="31797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5123554" y="5051837"/>
            <a:ext cx="972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Window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924800" y="1742262"/>
            <a:ext cx="3354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Spark </a:t>
            </a:r>
            <a:r>
              <a:rPr lang="en-US" dirty="0" smtClean="0"/>
              <a:t>&lt; </a:t>
            </a:r>
            <a:r>
              <a:rPr lang="en-US" dirty="0" err="1" smtClean="0"/>
              <a:t>Memcached</a:t>
            </a:r>
            <a:r>
              <a:rPr lang="en-US" dirty="0" smtClean="0"/>
              <a:t> &lt; </a:t>
            </a:r>
            <a:r>
              <a:rPr lang="en-US" dirty="0" err="1"/>
              <a:t>Websearch</a:t>
            </a:r>
            <a:endParaRPr lang="en-US" dirty="0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7886C7FA-97BD-4D2C-A807-2D0303F5DD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973" y="1421149"/>
            <a:ext cx="298298" cy="32406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144" y="1392778"/>
            <a:ext cx="339949" cy="31797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893" y="1392778"/>
            <a:ext cx="302806" cy="302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04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7037E-6 L 0.30326 -0.10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56" y="-541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 0.00139 L 0.30781 -0.1085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26" y="-550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00186 L 0.31146 -0.108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69" y="-550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22222E-6 L 0.30651 0.0768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26" y="384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3.7037E-6 L 0.3082 0.0761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04" y="379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85185E-6 L 0.31003 0.0733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95" y="365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0.30886 -0.1076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43" y="-539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 0.00139 L 0.3125 -0.1076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60" y="-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ontent Placeholder 2"/>
          <p:cNvSpPr>
            <a:spLocks noGrp="1"/>
          </p:cNvSpPr>
          <p:nvPr>
            <p:ph idx="1"/>
          </p:nvPr>
        </p:nvSpPr>
        <p:spPr>
          <a:xfrm>
            <a:off x="508000" y="1066802"/>
            <a:ext cx="11277600" cy="4817541"/>
          </a:xfrm>
        </p:spPr>
        <p:txBody>
          <a:bodyPr/>
          <a:lstStyle/>
          <a:p>
            <a:r>
              <a:rPr lang="en-US" dirty="0"/>
              <a:t>Two tenants </a:t>
            </a:r>
          </a:p>
          <a:p>
            <a:pPr lvl="1"/>
            <a:r>
              <a:rPr lang="en-US" dirty="0"/>
              <a:t>Tenant 1 (</a:t>
            </a:r>
            <a:r>
              <a:rPr lang="en-US" dirty="0" err="1"/>
              <a:t>Memcached</a:t>
            </a:r>
            <a:r>
              <a:rPr lang="en-US" dirty="0"/>
              <a:t>, </a:t>
            </a:r>
            <a:r>
              <a:rPr lang="en-US" dirty="0" err="1"/>
              <a:t>Websearch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Tenant 2 (Spark)</a:t>
            </a:r>
          </a:p>
          <a:p>
            <a:endParaRPr lang="en-US" dirty="0"/>
          </a:p>
        </p:txBody>
      </p:sp>
      <p:grpSp>
        <p:nvGrpSpPr>
          <p:cNvPr id="76" name="Group 75"/>
          <p:cNvGrpSpPr/>
          <p:nvPr/>
        </p:nvGrpSpPr>
        <p:grpSpPr>
          <a:xfrm>
            <a:off x="5029200" y="3357135"/>
            <a:ext cx="1179907" cy="1587652"/>
            <a:chOff x="3499877" y="3708400"/>
            <a:chExt cx="473315" cy="1587652"/>
          </a:xfrm>
        </p:grpSpPr>
        <p:sp>
          <p:nvSpPr>
            <p:cNvPr id="77" name="Rectangle 76"/>
            <p:cNvSpPr/>
            <p:nvPr/>
          </p:nvSpPr>
          <p:spPr>
            <a:xfrm>
              <a:off x="3499877" y="3708400"/>
              <a:ext cx="473315" cy="158765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" name="Straight Connector 78"/>
            <p:cNvCxnSpPr/>
            <p:nvPr/>
          </p:nvCxnSpPr>
          <p:spPr>
            <a:xfrm>
              <a:off x="3506459" y="3708400"/>
              <a:ext cx="0" cy="1587652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window is important in accuracy of approximation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129425" y="3487625"/>
            <a:ext cx="2570361" cy="136860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433195" y="3051728"/>
            <a:ext cx="1946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Fairness optimizer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573157" y="3054136"/>
            <a:ext cx="1457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Tail optimizer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010400" y="3487625"/>
            <a:ext cx="2376478" cy="137160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7496482" y="3692074"/>
            <a:ext cx="1610995" cy="974867"/>
            <a:chOff x="5715000" y="3962400"/>
            <a:chExt cx="2068195" cy="784282"/>
          </a:xfrm>
        </p:grpSpPr>
        <p:sp>
          <p:nvSpPr>
            <p:cNvPr id="24" name="Rectangle 23"/>
            <p:cNvSpPr/>
            <p:nvPr/>
          </p:nvSpPr>
          <p:spPr>
            <a:xfrm>
              <a:off x="5715000" y="4584647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15000" y="4376682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715000" y="3962400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715000" y="4169541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7177078" y="4482987"/>
            <a:ext cx="181600" cy="16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177078" y="4228085"/>
            <a:ext cx="181600" cy="16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177078" y="3706590"/>
            <a:ext cx="181600" cy="16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dirty="0" smtClean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177078" y="3975675"/>
            <a:ext cx="181600" cy="1620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10537" y="3469867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Priority</a:t>
            </a:r>
            <a:endParaRPr lang="en-US" sz="900" dirty="0"/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224" y="3777234"/>
            <a:ext cx="302806" cy="302806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7886C7FA-97BD-4D2C-A807-2D0303F5DD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669" y="3777234"/>
            <a:ext cx="298298" cy="324060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874" y="4234927"/>
            <a:ext cx="339949" cy="317970"/>
          </a:xfrm>
          <a:prstGeom prst="rect">
            <a:avLst/>
          </a:prstGeom>
        </p:spPr>
      </p:pic>
      <p:sp>
        <p:nvSpPr>
          <p:cNvPr id="68" name="Rectangle 67"/>
          <p:cNvSpPr/>
          <p:nvPr/>
        </p:nvSpPr>
        <p:spPr>
          <a:xfrm>
            <a:off x="4574843" y="3767920"/>
            <a:ext cx="1610995" cy="300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574843" y="4253997"/>
            <a:ext cx="1610995" cy="300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Elbow Connector 70"/>
          <p:cNvCxnSpPr>
            <a:stCxn id="74" idx="3"/>
            <a:endCxn id="15" idx="1"/>
          </p:cNvCxnSpPr>
          <p:nvPr/>
        </p:nvCxnSpPr>
        <p:spPr>
          <a:xfrm>
            <a:off x="2826598" y="3381715"/>
            <a:ext cx="1302827" cy="790215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75" idx="3"/>
            <a:endCxn id="15" idx="1"/>
          </p:cNvCxnSpPr>
          <p:nvPr/>
        </p:nvCxnSpPr>
        <p:spPr>
          <a:xfrm flipV="1">
            <a:off x="2826598" y="4171930"/>
            <a:ext cx="1302827" cy="979824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Rounded Rectangle 73"/>
          <p:cNvSpPr/>
          <p:nvPr/>
        </p:nvSpPr>
        <p:spPr>
          <a:xfrm>
            <a:off x="457200" y="2954361"/>
            <a:ext cx="2369398" cy="85470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74"/>
          <p:cNvSpPr/>
          <p:nvPr/>
        </p:nvSpPr>
        <p:spPr>
          <a:xfrm>
            <a:off x="457200" y="4724400"/>
            <a:ext cx="2369398" cy="85470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8" name="Content Placeholder 15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041" y="2982830"/>
            <a:ext cx="804559" cy="765522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  <a:effectLst/>
        </p:spPr>
      </p:pic>
      <p:pic>
        <p:nvPicPr>
          <p:cNvPr id="80" name="Content Placeholder 15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956" y="4776904"/>
            <a:ext cx="804559" cy="765522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  <a:effectLst/>
        </p:spPr>
      </p:pic>
      <p:sp>
        <p:nvSpPr>
          <p:cNvPr id="81" name="TextBox 80"/>
          <p:cNvSpPr txBox="1"/>
          <p:nvPr/>
        </p:nvSpPr>
        <p:spPr>
          <a:xfrm>
            <a:off x="1773021" y="2648756"/>
            <a:ext cx="742442" cy="296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Tenant 1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1763345" y="4430624"/>
            <a:ext cx="742442" cy="296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Tenant 2</a:t>
            </a:r>
            <a:endParaRPr lang="en-US" dirty="0"/>
          </a:p>
        </p:txBody>
      </p:sp>
      <p:pic>
        <p:nvPicPr>
          <p:cNvPr id="98" name="Picture 9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511" y="3782843"/>
            <a:ext cx="302806" cy="302806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677" y="4234927"/>
            <a:ext cx="339949" cy="317970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128" y="4234927"/>
            <a:ext cx="339949" cy="31797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326" y="4253997"/>
            <a:ext cx="339949" cy="31797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580" y="4253997"/>
            <a:ext cx="339949" cy="31797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9382" y="3575647"/>
            <a:ext cx="302806" cy="302806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7886C7FA-97BD-4D2C-A807-2D0303F5DD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4377" y="3562343"/>
            <a:ext cx="298298" cy="32406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355" y="3560114"/>
            <a:ext cx="339949" cy="317970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10376430" y="3170369"/>
            <a:ext cx="6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Ether</a:t>
            </a:r>
            <a:endParaRPr lang="en-US" dirty="0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493" y="3570545"/>
            <a:ext cx="302806" cy="302806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425" y="3559486"/>
            <a:ext cx="339949" cy="31797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3890" y="3560114"/>
            <a:ext cx="339949" cy="31797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2246" y="4438943"/>
            <a:ext cx="302806" cy="302806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7886C7FA-97BD-4D2C-A807-2D0303F5DD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7463" y="4417689"/>
            <a:ext cx="298298" cy="32406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927" y="4414658"/>
            <a:ext cx="339949" cy="317970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10264593" y="4084769"/>
            <a:ext cx="944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Fairness</a:t>
            </a:r>
            <a:endParaRPr lang="en-US" dirty="0"/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8876" y="4434143"/>
            <a:ext cx="302806" cy="302806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626" y="4413445"/>
            <a:ext cx="339949" cy="31797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9029" y="4426561"/>
            <a:ext cx="339949" cy="31797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192195" y="2446169"/>
            <a:ext cx="30569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Order of dequeuer is different 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5123554" y="5051837"/>
            <a:ext cx="972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Window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5500507" y="1447800"/>
            <a:ext cx="3354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Spark </a:t>
            </a:r>
            <a:r>
              <a:rPr lang="en-US" dirty="0" smtClean="0"/>
              <a:t>&lt; </a:t>
            </a:r>
            <a:r>
              <a:rPr lang="en-US" dirty="0" err="1" smtClean="0"/>
              <a:t>Memcached</a:t>
            </a:r>
            <a:r>
              <a:rPr lang="en-US" dirty="0" smtClean="0"/>
              <a:t> &lt; </a:t>
            </a:r>
            <a:r>
              <a:rPr lang="en-US" dirty="0" err="1"/>
              <a:t>Websearch</a:t>
            </a:r>
            <a:endParaRPr lang="en-US" dirty="0"/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7886C7FA-97BD-4D2C-A807-2D0303F5DD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680" y="1126687"/>
            <a:ext cx="298298" cy="324060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851" y="1098316"/>
            <a:ext cx="339949" cy="317970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098316"/>
            <a:ext cx="302806" cy="302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53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7.40741E-7 L 0.24193 0.02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96" y="127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 0.00139 L 0.25026 0.0245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48" y="115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00185 L 0.25938 0.0245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65" y="113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4.81481E-6 L 0.24349 0.0185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74" y="92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0.25156 0.0157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78" y="78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4.44444E-6 L 0.30951 -0.0217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69" y="-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6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ectangle 195"/>
          <p:cNvSpPr/>
          <p:nvPr/>
        </p:nvSpPr>
        <p:spPr>
          <a:xfrm>
            <a:off x="990600" y="2477869"/>
            <a:ext cx="4419600" cy="64633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990600" y="4800600"/>
            <a:ext cx="4419600" cy="64633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r>
              <a:rPr lang="en-US" dirty="0"/>
              <a:t>– windowing limits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 smtClean="0"/>
                  <a:t>Some tenants generate few packets</a:t>
                </a:r>
              </a:p>
              <a:p>
                <a:pPr lvl="1"/>
                <a:r>
                  <a:rPr lang="en-US" sz="1800" b="1" dirty="0"/>
                  <a:t>Issue</a:t>
                </a:r>
                <a:r>
                  <a:rPr lang="en-US" sz="1800" dirty="0"/>
                  <a:t>: adversely affect the tail optimization</a:t>
                </a:r>
              </a:p>
              <a:p>
                <a:pPr lvl="1"/>
                <a:r>
                  <a:rPr lang="en-US" sz="1800" b="1" dirty="0"/>
                  <a:t>Reason</a:t>
                </a:r>
                <a:r>
                  <a:rPr lang="en-US" sz="1800" dirty="0"/>
                  <a:t>: few packets in the tail optimizer</a:t>
                </a:r>
              </a:p>
              <a:p>
                <a:pPr lvl="1"/>
                <a:r>
                  <a:rPr lang="en-US" sz="1800" b="1" dirty="0"/>
                  <a:t>Solution</a:t>
                </a:r>
                <a:r>
                  <a:rPr lang="en-US" sz="1800" dirty="0"/>
                  <a:t>: limit minimum window size </a:t>
                </a:r>
                <a:r>
                  <a:rPr lang="en-US" sz="18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1800" dirty="0"/>
                          <m:t>𝑚𝑖𝑛</m:t>
                        </m:r>
                      </m:sub>
                    </m:sSub>
                  </m:oMath>
                </a14:m>
                <a:r>
                  <a:rPr lang="en-US" sz="1800" dirty="0" smtClean="0"/>
                  <a:t>)</a:t>
                </a:r>
                <a:endParaRPr lang="en-US" sz="1800" dirty="0"/>
              </a:p>
              <a:p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r>
                  <a:rPr lang="en-US" sz="2000" dirty="0" smtClean="0"/>
                  <a:t>All tenants generates too many packets</a:t>
                </a:r>
                <a:endParaRPr lang="en-US" sz="2000" dirty="0"/>
              </a:p>
              <a:p>
                <a:pPr lvl="1"/>
                <a:r>
                  <a:rPr lang="en-US" sz="1800" b="1" dirty="0"/>
                  <a:t>Issue</a:t>
                </a:r>
                <a:r>
                  <a:rPr lang="en-US" sz="1800" dirty="0"/>
                  <a:t>: too many flows in the </a:t>
                </a:r>
                <a:r>
                  <a:rPr lang="en-US" sz="1800" dirty="0" smtClean="0"/>
                  <a:t>window </a:t>
                </a:r>
                <a:endParaRPr lang="en-US" sz="1800" dirty="0"/>
              </a:p>
              <a:p>
                <a:pPr lvl="1"/>
                <a:r>
                  <a:rPr lang="en-US" sz="1800" b="1" dirty="0"/>
                  <a:t>Reason</a:t>
                </a:r>
                <a:r>
                  <a:rPr lang="en-US" sz="1800" dirty="0"/>
                  <a:t>: Too many hash collisions for flows</a:t>
                </a:r>
              </a:p>
              <a:p>
                <a:pPr lvl="1"/>
                <a:r>
                  <a:rPr lang="en-US" sz="1800" b="1" dirty="0"/>
                  <a:t>Solution</a:t>
                </a:r>
                <a:r>
                  <a:rPr lang="en-US" sz="1800" dirty="0"/>
                  <a:t>: limit maximum window size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sz="1800" dirty="0" smtClean="0"/>
                  <a:t>)</a:t>
                </a:r>
                <a:endParaRPr lang="en-US" sz="1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86" t="-1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19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4"/>
              <p:cNvSpPr>
                <a:spLocks noGrp="1"/>
              </p:cNvSpPr>
              <p:nvPr>
                <p:ph type="body" sz="quarter" idx="13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Best window size: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𝑚𝑖𝑛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 ,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𝑚𝑎𝑥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endParaRPr lang="en-US" b="0" dirty="0"/>
              </a:p>
            </p:txBody>
          </p:sp>
        </mc:Choice>
        <mc:Fallback xmlns="">
          <p:sp>
            <p:nvSpPr>
              <p:cNvPr id="5" name="Tex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blipFill>
                <a:blip r:embed="rId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6705600" y="1083294"/>
            <a:ext cx="2183187" cy="1522017"/>
            <a:chOff x="5867400" y="1066801"/>
            <a:chExt cx="2570361" cy="1791937"/>
          </a:xfrm>
        </p:grpSpPr>
        <p:grpSp>
          <p:nvGrpSpPr>
            <p:cNvPr id="7" name="Group 6"/>
            <p:cNvGrpSpPr/>
            <p:nvPr/>
          </p:nvGrpSpPr>
          <p:grpSpPr>
            <a:xfrm>
              <a:off x="8003729" y="1066801"/>
              <a:ext cx="168129" cy="1587652"/>
              <a:chOff x="3499877" y="3708400"/>
              <a:chExt cx="168129" cy="1587652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3499877" y="3708400"/>
                <a:ext cx="168129" cy="158765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>
                <a:off x="3506459" y="3708400"/>
                <a:ext cx="0" cy="1587652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Rectangle 7"/>
            <p:cNvSpPr/>
            <p:nvPr/>
          </p:nvSpPr>
          <p:spPr>
            <a:xfrm>
              <a:off x="5867400" y="1143000"/>
              <a:ext cx="2570361" cy="136860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096000" y="2104821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96000" y="1876221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6000" y="1647621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96000" y="1422884"/>
              <a:ext cx="2068195" cy="1636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1E35FAB-7A7A-4FEA-8B93-D881C762A1BC}"/>
                </a:ext>
              </a:extLst>
            </p:cNvPr>
            <p:cNvSpPr/>
            <p:nvPr/>
          </p:nvSpPr>
          <p:spPr>
            <a:xfrm>
              <a:off x="8012448" y="2107948"/>
              <a:ext cx="156041" cy="157644"/>
            </a:xfrm>
            <a:prstGeom prst="rect">
              <a:avLst/>
            </a:prstGeom>
            <a:solidFill>
              <a:srgbClr val="F4C2C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C0358FD-31E0-452E-897C-D2C4B16640AA}"/>
                </a:ext>
              </a:extLst>
            </p:cNvPr>
            <p:cNvSpPr/>
            <p:nvPr/>
          </p:nvSpPr>
          <p:spPr>
            <a:xfrm>
              <a:off x="8012447" y="1646883"/>
              <a:ext cx="156041" cy="16189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1E35FAB-7A7A-4FEA-8B93-D881C762A1BC}"/>
                </a:ext>
              </a:extLst>
            </p:cNvPr>
            <p:cNvSpPr/>
            <p:nvPr/>
          </p:nvSpPr>
          <p:spPr>
            <a:xfrm>
              <a:off x="7858399" y="2107948"/>
              <a:ext cx="156041" cy="157644"/>
            </a:xfrm>
            <a:prstGeom prst="rect">
              <a:avLst/>
            </a:prstGeom>
            <a:solidFill>
              <a:srgbClr val="DF41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C0358FD-31E0-452E-897C-D2C4B16640AA}"/>
                </a:ext>
              </a:extLst>
            </p:cNvPr>
            <p:cNvSpPr/>
            <p:nvPr/>
          </p:nvSpPr>
          <p:spPr>
            <a:xfrm>
              <a:off x="7858399" y="1648108"/>
              <a:ext cx="156041" cy="16189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1E35FAB-7A7A-4FEA-8B93-D881C762A1BC}"/>
                </a:ext>
              </a:extLst>
            </p:cNvPr>
            <p:cNvSpPr/>
            <p:nvPr/>
          </p:nvSpPr>
          <p:spPr>
            <a:xfrm>
              <a:off x="7702549" y="2107948"/>
              <a:ext cx="156041" cy="157644"/>
            </a:xfrm>
            <a:prstGeom prst="rect">
              <a:avLst/>
            </a:prstGeom>
            <a:solidFill>
              <a:srgbClr val="F4C2C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C0358FD-31E0-452E-897C-D2C4B16640AA}"/>
                </a:ext>
              </a:extLst>
            </p:cNvPr>
            <p:cNvSpPr/>
            <p:nvPr/>
          </p:nvSpPr>
          <p:spPr>
            <a:xfrm>
              <a:off x="7702549" y="1648108"/>
              <a:ext cx="156041" cy="16189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1E35FAB-7A7A-4FEA-8B93-D881C762A1BC}"/>
                </a:ext>
              </a:extLst>
            </p:cNvPr>
            <p:cNvSpPr/>
            <p:nvPr/>
          </p:nvSpPr>
          <p:spPr>
            <a:xfrm>
              <a:off x="7547849" y="2107948"/>
              <a:ext cx="156041" cy="157644"/>
            </a:xfrm>
            <a:prstGeom prst="rect">
              <a:avLst/>
            </a:prstGeom>
            <a:solidFill>
              <a:srgbClr val="DF41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C0358FD-31E0-452E-897C-D2C4B16640AA}"/>
                </a:ext>
              </a:extLst>
            </p:cNvPr>
            <p:cNvSpPr/>
            <p:nvPr/>
          </p:nvSpPr>
          <p:spPr>
            <a:xfrm>
              <a:off x="7547849" y="1648108"/>
              <a:ext cx="156041" cy="16189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1E35FAB-7A7A-4FEA-8B93-D881C762A1BC}"/>
                </a:ext>
              </a:extLst>
            </p:cNvPr>
            <p:cNvSpPr/>
            <p:nvPr/>
          </p:nvSpPr>
          <p:spPr>
            <a:xfrm>
              <a:off x="7391737" y="2107948"/>
              <a:ext cx="156041" cy="157644"/>
            </a:xfrm>
            <a:prstGeom prst="rect">
              <a:avLst/>
            </a:prstGeom>
            <a:solidFill>
              <a:srgbClr val="DF41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C0358FD-31E0-452E-897C-D2C4B16640AA}"/>
                </a:ext>
              </a:extLst>
            </p:cNvPr>
            <p:cNvSpPr/>
            <p:nvPr/>
          </p:nvSpPr>
          <p:spPr>
            <a:xfrm>
              <a:off x="8012445" y="1424783"/>
              <a:ext cx="156041" cy="162518"/>
            </a:xfrm>
            <a:prstGeom prst="rect">
              <a:avLst/>
            </a:prstGeom>
            <a:solidFill>
              <a:srgbClr val="222A3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C0358FD-31E0-452E-897C-D2C4B16640AA}"/>
                </a:ext>
              </a:extLst>
            </p:cNvPr>
            <p:cNvSpPr/>
            <p:nvPr/>
          </p:nvSpPr>
          <p:spPr>
            <a:xfrm>
              <a:off x="7857893" y="1424783"/>
              <a:ext cx="156041" cy="16251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C0358FD-31E0-452E-897C-D2C4B16640AA}"/>
                </a:ext>
              </a:extLst>
            </p:cNvPr>
            <p:cNvSpPr/>
            <p:nvPr/>
          </p:nvSpPr>
          <p:spPr>
            <a:xfrm>
              <a:off x="7702043" y="1424783"/>
              <a:ext cx="156041" cy="162518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C0358FD-31E0-452E-897C-D2C4B16640AA}"/>
                </a:ext>
              </a:extLst>
            </p:cNvPr>
            <p:cNvSpPr/>
            <p:nvPr/>
          </p:nvSpPr>
          <p:spPr>
            <a:xfrm>
              <a:off x="7547343" y="1424783"/>
              <a:ext cx="156041" cy="16251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C0358FD-31E0-452E-897C-D2C4B16640AA}"/>
                </a:ext>
              </a:extLst>
            </p:cNvPr>
            <p:cNvSpPr/>
            <p:nvPr/>
          </p:nvSpPr>
          <p:spPr>
            <a:xfrm>
              <a:off x="7391231" y="1424783"/>
              <a:ext cx="156041" cy="1625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C0358FD-31E0-452E-897C-D2C4B16640AA}"/>
                </a:ext>
              </a:extLst>
            </p:cNvPr>
            <p:cNvSpPr/>
            <p:nvPr/>
          </p:nvSpPr>
          <p:spPr>
            <a:xfrm>
              <a:off x="7231065" y="1424782"/>
              <a:ext cx="156041" cy="162518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1E35FAB-7A7A-4FEA-8B93-D881C762A1BC}"/>
                </a:ext>
              </a:extLst>
            </p:cNvPr>
            <p:cNvSpPr/>
            <p:nvPr/>
          </p:nvSpPr>
          <p:spPr>
            <a:xfrm>
              <a:off x="7233973" y="2108580"/>
              <a:ext cx="156041" cy="157644"/>
            </a:xfrm>
            <a:prstGeom prst="rect">
              <a:avLst/>
            </a:prstGeom>
            <a:solidFill>
              <a:srgbClr val="F4C2C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1E35FAB-7A7A-4FEA-8B93-D881C762A1BC}"/>
                </a:ext>
              </a:extLst>
            </p:cNvPr>
            <p:cNvSpPr/>
            <p:nvPr/>
          </p:nvSpPr>
          <p:spPr>
            <a:xfrm>
              <a:off x="7076749" y="2108580"/>
              <a:ext cx="156041" cy="157644"/>
            </a:xfrm>
            <a:prstGeom prst="rect">
              <a:avLst/>
            </a:prstGeom>
            <a:solidFill>
              <a:srgbClr val="DF41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1E35FAB-7A7A-4FEA-8B93-D881C762A1BC}"/>
                </a:ext>
              </a:extLst>
            </p:cNvPr>
            <p:cNvSpPr/>
            <p:nvPr/>
          </p:nvSpPr>
          <p:spPr>
            <a:xfrm>
              <a:off x="6920899" y="2108580"/>
              <a:ext cx="156041" cy="157644"/>
            </a:xfrm>
            <a:prstGeom prst="rect">
              <a:avLst/>
            </a:prstGeom>
            <a:solidFill>
              <a:srgbClr val="F4C2C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1E35FAB-7A7A-4FEA-8B93-D881C762A1BC}"/>
                </a:ext>
              </a:extLst>
            </p:cNvPr>
            <p:cNvSpPr/>
            <p:nvPr/>
          </p:nvSpPr>
          <p:spPr>
            <a:xfrm>
              <a:off x="6766199" y="2108580"/>
              <a:ext cx="156041" cy="157644"/>
            </a:xfrm>
            <a:prstGeom prst="rect">
              <a:avLst/>
            </a:prstGeom>
            <a:solidFill>
              <a:srgbClr val="F4C2C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1E35FAB-7A7A-4FEA-8B93-D881C762A1BC}"/>
                </a:ext>
              </a:extLst>
            </p:cNvPr>
            <p:cNvSpPr/>
            <p:nvPr/>
          </p:nvSpPr>
          <p:spPr>
            <a:xfrm>
              <a:off x="6610087" y="2108580"/>
              <a:ext cx="156041" cy="157644"/>
            </a:xfrm>
            <a:prstGeom prst="rect">
              <a:avLst/>
            </a:prstGeom>
            <a:solidFill>
              <a:srgbClr val="F4C2C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C0358FD-31E0-452E-897C-D2C4B16640AA}"/>
                </a:ext>
              </a:extLst>
            </p:cNvPr>
            <p:cNvSpPr/>
            <p:nvPr/>
          </p:nvSpPr>
          <p:spPr>
            <a:xfrm>
              <a:off x="7394513" y="1646883"/>
              <a:ext cx="156041" cy="16189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C0358FD-31E0-452E-897C-D2C4B16640AA}"/>
                </a:ext>
              </a:extLst>
            </p:cNvPr>
            <p:cNvSpPr/>
            <p:nvPr/>
          </p:nvSpPr>
          <p:spPr>
            <a:xfrm>
              <a:off x="7240465" y="1648108"/>
              <a:ext cx="156041" cy="16189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C0358FD-31E0-452E-897C-D2C4B16640AA}"/>
                </a:ext>
              </a:extLst>
            </p:cNvPr>
            <p:cNvSpPr/>
            <p:nvPr/>
          </p:nvSpPr>
          <p:spPr>
            <a:xfrm>
              <a:off x="7084615" y="1648108"/>
              <a:ext cx="156041" cy="16189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C0358FD-31E0-452E-897C-D2C4B16640AA}"/>
                </a:ext>
              </a:extLst>
            </p:cNvPr>
            <p:cNvSpPr/>
            <p:nvPr/>
          </p:nvSpPr>
          <p:spPr>
            <a:xfrm>
              <a:off x="6929915" y="1648108"/>
              <a:ext cx="156041" cy="16189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C0358FD-31E0-452E-897C-D2C4B16640AA}"/>
                </a:ext>
              </a:extLst>
            </p:cNvPr>
            <p:cNvSpPr/>
            <p:nvPr/>
          </p:nvSpPr>
          <p:spPr>
            <a:xfrm>
              <a:off x="6775668" y="1646883"/>
              <a:ext cx="156041" cy="16189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C0358FD-31E0-452E-897C-D2C4B16640AA}"/>
                </a:ext>
              </a:extLst>
            </p:cNvPr>
            <p:cNvSpPr/>
            <p:nvPr/>
          </p:nvSpPr>
          <p:spPr>
            <a:xfrm>
              <a:off x="6621620" y="1648108"/>
              <a:ext cx="156041" cy="16189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C0358FD-31E0-452E-897C-D2C4B16640AA}"/>
                </a:ext>
              </a:extLst>
            </p:cNvPr>
            <p:cNvSpPr/>
            <p:nvPr/>
          </p:nvSpPr>
          <p:spPr>
            <a:xfrm>
              <a:off x="6465770" y="1648108"/>
              <a:ext cx="156041" cy="16189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2C0358FD-31E0-452E-897C-D2C4B16640AA}"/>
                </a:ext>
              </a:extLst>
            </p:cNvPr>
            <p:cNvSpPr/>
            <p:nvPr/>
          </p:nvSpPr>
          <p:spPr>
            <a:xfrm>
              <a:off x="6311070" y="1648108"/>
              <a:ext cx="156041" cy="16189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C0358FD-31E0-452E-897C-D2C4B16640AA}"/>
                </a:ext>
              </a:extLst>
            </p:cNvPr>
            <p:cNvSpPr/>
            <p:nvPr/>
          </p:nvSpPr>
          <p:spPr>
            <a:xfrm>
              <a:off x="7075045" y="1424783"/>
              <a:ext cx="156041" cy="16251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2C0358FD-31E0-452E-897C-D2C4B16640AA}"/>
                </a:ext>
              </a:extLst>
            </p:cNvPr>
            <p:cNvSpPr/>
            <p:nvPr/>
          </p:nvSpPr>
          <p:spPr>
            <a:xfrm>
              <a:off x="6920493" y="1424783"/>
              <a:ext cx="156041" cy="1625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2C0358FD-31E0-452E-897C-D2C4B16640AA}"/>
                </a:ext>
              </a:extLst>
            </p:cNvPr>
            <p:cNvSpPr/>
            <p:nvPr/>
          </p:nvSpPr>
          <p:spPr>
            <a:xfrm>
              <a:off x="6764643" y="1424783"/>
              <a:ext cx="156041" cy="1625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C0358FD-31E0-452E-897C-D2C4B16640AA}"/>
                </a:ext>
              </a:extLst>
            </p:cNvPr>
            <p:cNvSpPr/>
            <p:nvPr/>
          </p:nvSpPr>
          <p:spPr>
            <a:xfrm>
              <a:off x="6609943" y="1424783"/>
              <a:ext cx="156041" cy="16251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81E35FAB-7A7A-4FEA-8B93-D881C762A1BC}"/>
                </a:ext>
              </a:extLst>
            </p:cNvPr>
            <p:cNvSpPr/>
            <p:nvPr/>
          </p:nvSpPr>
          <p:spPr>
            <a:xfrm>
              <a:off x="8015817" y="1878360"/>
              <a:ext cx="156041" cy="15764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7662331" y="2489406"/>
                  <a:ext cx="6959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𝑚𝑖𝑛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62331" y="2489406"/>
                  <a:ext cx="695960" cy="369332"/>
                </a:xfrm>
                <a:prstGeom prst="rect">
                  <a:avLst/>
                </a:prstGeom>
                <a:blipFill>
                  <a:blip r:embed="rId4"/>
                  <a:stretch>
                    <a:fillRect r="-1031" b="-254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9" name="Right Arrow 48"/>
          <p:cNvSpPr/>
          <p:nvPr/>
        </p:nvSpPr>
        <p:spPr>
          <a:xfrm>
            <a:off x="9104480" y="1594289"/>
            <a:ext cx="247629" cy="389121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9276874" y="2335912"/>
            <a:ext cx="2686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4 packets only</a:t>
            </a:r>
          </a:p>
          <a:p>
            <a:pPr algn="ctr"/>
            <a:r>
              <a:rPr lang="en-US" sz="1400" dirty="0" smtClean="0"/>
              <a:t>low efficiency FCT optimization</a:t>
            </a:r>
            <a:endParaRPr lang="en-US" sz="14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7354220" y="3521771"/>
            <a:ext cx="1413091" cy="1348504"/>
            <a:chOff x="3506459" y="3708400"/>
            <a:chExt cx="168949" cy="1587652"/>
          </a:xfrm>
        </p:grpSpPr>
        <p:sp>
          <p:nvSpPr>
            <p:cNvPr id="52" name="Rectangle 51"/>
            <p:cNvSpPr/>
            <p:nvPr/>
          </p:nvSpPr>
          <p:spPr>
            <a:xfrm>
              <a:off x="3507279" y="3708400"/>
              <a:ext cx="168129" cy="158765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3506459" y="3708400"/>
              <a:ext cx="0" cy="1587652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>
            <a:off x="6714140" y="3614796"/>
            <a:ext cx="2183187" cy="116245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08306" y="4431738"/>
            <a:ext cx="1756662" cy="137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908306" y="4237572"/>
            <a:ext cx="1756662" cy="137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908306" y="4043406"/>
            <a:ext cx="1756662" cy="137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908306" y="3852521"/>
            <a:ext cx="1756662" cy="1396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8536079" y="4434394"/>
            <a:ext cx="132537" cy="133898"/>
          </a:xfrm>
          <a:prstGeom prst="rect">
            <a:avLst/>
          </a:prstGeom>
          <a:solidFill>
            <a:srgbClr val="F4C2C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8536078" y="4042779"/>
            <a:ext cx="132537" cy="1375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8405234" y="4434394"/>
            <a:ext cx="132537" cy="133898"/>
          </a:xfrm>
          <a:prstGeom prst="rect">
            <a:avLst/>
          </a:prstGeom>
          <a:solidFill>
            <a:srgbClr val="DF414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8405234" y="4043820"/>
            <a:ext cx="132537" cy="13751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8272860" y="4434394"/>
            <a:ext cx="132537" cy="133898"/>
          </a:xfrm>
          <a:prstGeom prst="rect">
            <a:avLst/>
          </a:prstGeom>
          <a:solidFill>
            <a:srgbClr val="F4C2C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8272860" y="4043820"/>
            <a:ext cx="132537" cy="1375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8141463" y="4434394"/>
            <a:ext cx="132537" cy="133898"/>
          </a:xfrm>
          <a:prstGeom prst="rect">
            <a:avLst/>
          </a:prstGeom>
          <a:solidFill>
            <a:srgbClr val="DF414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8141463" y="4043820"/>
            <a:ext cx="132537" cy="13751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8008866" y="4434394"/>
            <a:ext cx="132537" cy="133898"/>
          </a:xfrm>
          <a:prstGeom prst="rect">
            <a:avLst/>
          </a:prstGeom>
          <a:solidFill>
            <a:srgbClr val="DF414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8536076" y="3854134"/>
            <a:ext cx="132537" cy="13803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8404805" y="3854134"/>
            <a:ext cx="132537" cy="1380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8272430" y="3854134"/>
            <a:ext cx="132537" cy="13803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8141033" y="3854134"/>
            <a:ext cx="132537" cy="1380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8008436" y="3854134"/>
            <a:ext cx="132537" cy="1380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7874777" y="3854133"/>
            <a:ext cx="132537" cy="13803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7874866" y="4434931"/>
            <a:ext cx="132537" cy="133898"/>
          </a:xfrm>
          <a:prstGeom prst="rect">
            <a:avLst/>
          </a:prstGeom>
          <a:solidFill>
            <a:srgbClr val="F4C2C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7741325" y="4434931"/>
            <a:ext cx="132537" cy="133898"/>
          </a:xfrm>
          <a:prstGeom prst="rect">
            <a:avLst/>
          </a:prstGeom>
          <a:solidFill>
            <a:srgbClr val="DF414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7608950" y="4434931"/>
            <a:ext cx="132537" cy="133898"/>
          </a:xfrm>
          <a:prstGeom prst="rect">
            <a:avLst/>
          </a:prstGeom>
          <a:solidFill>
            <a:srgbClr val="F4C2C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7479934" y="4434931"/>
            <a:ext cx="132537" cy="133898"/>
          </a:xfrm>
          <a:prstGeom prst="rect">
            <a:avLst/>
          </a:prstGeom>
          <a:solidFill>
            <a:srgbClr val="F4C2C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7349718" y="4434931"/>
            <a:ext cx="132537" cy="133898"/>
          </a:xfrm>
          <a:prstGeom prst="rect">
            <a:avLst/>
          </a:prstGeom>
          <a:solidFill>
            <a:srgbClr val="F4C2C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8011224" y="4042779"/>
            <a:ext cx="132537" cy="1375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7880380" y="4043820"/>
            <a:ext cx="132537" cy="13751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7748006" y="4043820"/>
            <a:ext cx="132537" cy="13751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7616608" y="4043820"/>
            <a:ext cx="132537" cy="13751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7485595" y="4042779"/>
            <a:ext cx="132537" cy="1375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7354752" y="4043820"/>
            <a:ext cx="132537" cy="1375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7742258" y="3854134"/>
            <a:ext cx="132537" cy="1380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7610986" y="3854134"/>
            <a:ext cx="132537" cy="1380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7478612" y="3854134"/>
            <a:ext cx="132537" cy="1380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7347215" y="3854134"/>
            <a:ext cx="132537" cy="1380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8538941" y="4239389"/>
            <a:ext cx="132537" cy="1338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7008938" y="4716046"/>
                <a:ext cx="591127" cy="313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8938" y="4716046"/>
                <a:ext cx="591127" cy="313699"/>
              </a:xfrm>
              <a:prstGeom prst="rect">
                <a:avLst/>
              </a:prstGeom>
              <a:blipFill>
                <a:blip r:embed="rId5"/>
                <a:stretch>
                  <a:fillRect r="-1031" b="-25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Rectangle 90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7221834" y="3855142"/>
            <a:ext cx="132537" cy="1380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7217479" y="4435200"/>
            <a:ext cx="132537" cy="133898"/>
          </a:xfrm>
          <a:prstGeom prst="rect">
            <a:avLst/>
          </a:prstGeom>
          <a:solidFill>
            <a:srgbClr val="F4C2C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8408596" y="4239918"/>
            <a:ext cx="132537" cy="1338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8277751" y="4239918"/>
            <a:ext cx="132537" cy="1338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8145377" y="4239918"/>
            <a:ext cx="132537" cy="1338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8013980" y="4239918"/>
            <a:ext cx="132537" cy="1338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7881383" y="4239918"/>
            <a:ext cx="132537" cy="1338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7747383" y="4240455"/>
            <a:ext cx="132537" cy="1338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7613842" y="4240455"/>
            <a:ext cx="132537" cy="1338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7483848" y="4240455"/>
            <a:ext cx="132537" cy="1338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7352451" y="4240455"/>
            <a:ext cx="132537" cy="1338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7219854" y="4240455"/>
            <a:ext cx="132537" cy="1338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7087615" y="4240724"/>
            <a:ext cx="132537" cy="1338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7091709" y="3854123"/>
            <a:ext cx="132537" cy="13803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6959864" y="3854123"/>
            <a:ext cx="132537" cy="1380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ight Arrow 107"/>
          <p:cNvSpPr/>
          <p:nvPr/>
        </p:nvSpPr>
        <p:spPr>
          <a:xfrm>
            <a:off x="9069821" y="4001462"/>
            <a:ext cx="247629" cy="389121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9434133" y="4882162"/>
            <a:ext cx="2209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Collisions in hashing flow id</a:t>
            </a:r>
          </a:p>
          <a:p>
            <a:pPr algn="ctr"/>
            <a:r>
              <a:rPr lang="en-US" sz="1400" dirty="0" smtClean="0"/>
              <a:t>(5 queues in the next stage)</a:t>
            </a:r>
            <a:endParaRPr lang="en-US" sz="1400" dirty="0"/>
          </a:p>
        </p:txBody>
      </p:sp>
      <p:cxnSp>
        <p:nvCxnSpPr>
          <p:cNvPr id="110" name="Straight Connector 109"/>
          <p:cNvCxnSpPr/>
          <p:nvPr/>
        </p:nvCxnSpPr>
        <p:spPr>
          <a:xfrm>
            <a:off x="8263890" y="838200"/>
            <a:ext cx="0" cy="1921494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7616385" y="3276600"/>
            <a:ext cx="0" cy="1921494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7208693" y="5112995"/>
                <a:ext cx="7691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8693" y="5112995"/>
                <a:ext cx="76912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7876896" y="2700410"/>
                <a:ext cx="7376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6896" y="2700410"/>
                <a:ext cx="73763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6" name="Group 145"/>
          <p:cNvGrpSpPr/>
          <p:nvPr/>
        </p:nvGrpSpPr>
        <p:grpSpPr>
          <a:xfrm>
            <a:off x="9562667" y="1148015"/>
            <a:ext cx="2019733" cy="1180795"/>
            <a:chOff x="9409230" y="1139804"/>
            <a:chExt cx="2376478" cy="1389359"/>
          </a:xfrm>
        </p:grpSpPr>
        <p:grpSp>
          <p:nvGrpSpPr>
            <p:cNvPr id="114" name="Group 113"/>
            <p:cNvGrpSpPr/>
            <p:nvPr/>
          </p:nvGrpSpPr>
          <p:grpSpPr>
            <a:xfrm>
              <a:off x="9575908" y="1359251"/>
              <a:ext cx="181600" cy="990600"/>
              <a:chOff x="5715000" y="3962400"/>
              <a:chExt cx="2068195" cy="990600"/>
            </a:xfrm>
          </p:grpSpPr>
          <p:sp>
            <p:nvSpPr>
              <p:cNvPr id="115" name="Rectangle 114"/>
              <p:cNvSpPr/>
              <p:nvPr/>
            </p:nvSpPr>
            <p:spPr>
              <a:xfrm>
                <a:off x="5715000" y="4790965"/>
                <a:ext cx="2068195" cy="16203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5715000" y="4583823"/>
                <a:ext cx="2068195" cy="16203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5715000" y="4376682"/>
                <a:ext cx="2068195" cy="16203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5715000" y="3962400"/>
                <a:ext cx="2068195" cy="16203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5715000" y="4169541"/>
                <a:ext cx="2068195" cy="16203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1" name="Rectangle 120"/>
            <p:cNvSpPr/>
            <p:nvPr/>
          </p:nvSpPr>
          <p:spPr>
            <a:xfrm>
              <a:off x="9409230" y="1157562"/>
              <a:ext cx="2376478" cy="137160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2" name="Group 121"/>
            <p:cNvGrpSpPr/>
            <p:nvPr/>
          </p:nvGrpSpPr>
          <p:grpSpPr>
            <a:xfrm>
              <a:off x="9895312" y="1362001"/>
              <a:ext cx="1610995" cy="990600"/>
              <a:chOff x="5715000" y="3962400"/>
              <a:chExt cx="2068195" cy="990600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5715000" y="4790965"/>
                <a:ext cx="2068195" cy="16203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5715000" y="4583823"/>
                <a:ext cx="2068195" cy="16203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5715000" y="4376682"/>
                <a:ext cx="2068195" cy="16203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5715000" y="3962400"/>
                <a:ext cx="2068195" cy="16203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5715000" y="4169541"/>
                <a:ext cx="2068195" cy="16203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8" name="Rectangle 127"/>
            <p:cNvSpPr/>
            <p:nvPr/>
          </p:nvSpPr>
          <p:spPr>
            <a:xfrm>
              <a:off x="9575908" y="2188369"/>
              <a:ext cx="181600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9575908" y="1981227"/>
              <a:ext cx="181600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9575908" y="1774086"/>
              <a:ext cx="181600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9575908" y="1359804"/>
              <a:ext cx="181600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9575908" y="1566945"/>
              <a:ext cx="181600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9409367" y="1139804"/>
              <a:ext cx="53091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Priority</a:t>
              </a:r>
              <a:endParaRPr lang="en-US" sz="900" dirty="0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81E35FAB-7A7A-4FEA-8B93-D881C762A1BC}"/>
                </a:ext>
              </a:extLst>
            </p:cNvPr>
            <p:cNvSpPr/>
            <p:nvPr/>
          </p:nvSpPr>
          <p:spPr>
            <a:xfrm>
              <a:off x="11350266" y="1366391"/>
              <a:ext cx="156041" cy="157644"/>
            </a:xfrm>
            <a:prstGeom prst="rect">
              <a:avLst/>
            </a:prstGeom>
            <a:solidFill>
              <a:srgbClr val="F4C2C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61229667-D5E7-41BC-A811-EF3F2A567BDD}"/>
                </a:ext>
              </a:extLst>
            </p:cNvPr>
            <p:cNvSpPr/>
            <p:nvPr/>
          </p:nvSpPr>
          <p:spPr>
            <a:xfrm>
              <a:off x="11349999" y="1776198"/>
              <a:ext cx="156041" cy="16317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2C0358FD-31E0-452E-897C-D2C4B16640AA}"/>
                </a:ext>
              </a:extLst>
            </p:cNvPr>
            <p:cNvSpPr/>
            <p:nvPr/>
          </p:nvSpPr>
          <p:spPr>
            <a:xfrm>
              <a:off x="11351609" y="1983562"/>
              <a:ext cx="156041" cy="16189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2C0358FD-31E0-452E-897C-D2C4B16640AA}"/>
                </a:ext>
              </a:extLst>
            </p:cNvPr>
            <p:cNvSpPr/>
            <p:nvPr/>
          </p:nvSpPr>
          <p:spPr>
            <a:xfrm>
              <a:off x="11351609" y="1565957"/>
              <a:ext cx="156041" cy="162518"/>
            </a:xfrm>
            <a:prstGeom prst="rect">
              <a:avLst/>
            </a:prstGeom>
            <a:solidFill>
              <a:srgbClr val="222A3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9704324" y="3787260"/>
            <a:ext cx="154339" cy="841896"/>
            <a:chOff x="5715000" y="3962400"/>
            <a:chExt cx="2068195" cy="990600"/>
          </a:xfrm>
        </p:grpSpPr>
        <p:sp>
          <p:nvSpPr>
            <p:cNvPr id="166" name="Rectangle 165"/>
            <p:cNvSpPr/>
            <p:nvPr/>
          </p:nvSpPr>
          <p:spPr>
            <a:xfrm>
              <a:off x="5715000" y="4790965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5715000" y="4583823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5715000" y="4376682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5715000" y="3962400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5715000" y="4169541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9" name="Rectangle 148"/>
          <p:cNvSpPr/>
          <p:nvPr/>
        </p:nvSpPr>
        <p:spPr>
          <a:xfrm>
            <a:off x="9562667" y="3615847"/>
            <a:ext cx="2019733" cy="116570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0" name="Group 149"/>
          <p:cNvGrpSpPr/>
          <p:nvPr/>
        </p:nvGrpSpPr>
        <p:grpSpPr>
          <a:xfrm>
            <a:off x="9975781" y="3789597"/>
            <a:ext cx="1369160" cy="841896"/>
            <a:chOff x="5715000" y="3962400"/>
            <a:chExt cx="2068195" cy="990600"/>
          </a:xfrm>
        </p:grpSpPr>
        <p:sp>
          <p:nvSpPr>
            <p:cNvPr id="161" name="Rectangle 160"/>
            <p:cNvSpPr/>
            <p:nvPr/>
          </p:nvSpPr>
          <p:spPr>
            <a:xfrm>
              <a:off x="5715000" y="4790965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5715000" y="4583823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5715000" y="4376682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5715000" y="3962400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5715000" y="4169541"/>
              <a:ext cx="2068195" cy="162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1" name="Rectangle 150"/>
          <p:cNvSpPr/>
          <p:nvPr/>
        </p:nvSpPr>
        <p:spPr>
          <a:xfrm>
            <a:off x="9704324" y="4491914"/>
            <a:ext cx="154339" cy="1377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9704324" y="4315868"/>
            <a:ext cx="154339" cy="1377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9704324" y="4139822"/>
            <a:ext cx="154339" cy="1377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9704324" y="3787730"/>
            <a:ext cx="154339" cy="1377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9704324" y="3963776"/>
            <a:ext cx="154339" cy="1377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9562783" y="3600755"/>
            <a:ext cx="451217" cy="1961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Priority</a:t>
            </a:r>
            <a:endParaRPr lang="en-US" sz="900" dirty="0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11212324" y="3793363"/>
            <a:ext cx="132617" cy="133979"/>
          </a:xfrm>
          <a:prstGeom prst="rect">
            <a:avLst/>
          </a:prstGeom>
          <a:solidFill>
            <a:srgbClr val="F4C2C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61229667-D5E7-41BC-A811-EF3F2A567BDD}"/>
              </a:ext>
            </a:extLst>
          </p:cNvPr>
          <p:cNvSpPr/>
          <p:nvPr/>
        </p:nvSpPr>
        <p:spPr>
          <a:xfrm>
            <a:off x="11212097" y="4141617"/>
            <a:ext cx="132617" cy="13867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11213466" y="4320997"/>
            <a:ext cx="132617" cy="1375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11213466" y="3965664"/>
            <a:ext cx="132617" cy="138122"/>
          </a:xfrm>
          <a:prstGeom prst="rect">
            <a:avLst/>
          </a:prstGeom>
          <a:solidFill>
            <a:srgbClr val="BF9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11081245" y="3793363"/>
            <a:ext cx="132617" cy="133979"/>
          </a:xfrm>
          <a:prstGeom prst="rect">
            <a:avLst/>
          </a:prstGeom>
          <a:solidFill>
            <a:srgbClr val="8FAAD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61229667-D5E7-41BC-A811-EF3F2A567BDD}"/>
              </a:ext>
            </a:extLst>
          </p:cNvPr>
          <p:cNvSpPr/>
          <p:nvPr/>
        </p:nvSpPr>
        <p:spPr>
          <a:xfrm>
            <a:off x="11081018" y="4141617"/>
            <a:ext cx="132617" cy="13867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11081942" y="4320997"/>
            <a:ext cx="132617" cy="137594"/>
          </a:xfrm>
          <a:prstGeom prst="rect">
            <a:avLst/>
          </a:prstGeom>
          <a:solidFill>
            <a:srgbClr val="EE454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11082387" y="3965664"/>
            <a:ext cx="132617" cy="138122"/>
          </a:xfrm>
          <a:prstGeom prst="rect">
            <a:avLst/>
          </a:prstGeom>
          <a:solidFill>
            <a:srgbClr val="BF9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10950879" y="3793363"/>
            <a:ext cx="132617" cy="133979"/>
          </a:xfrm>
          <a:prstGeom prst="rect">
            <a:avLst/>
          </a:prstGeom>
          <a:solidFill>
            <a:srgbClr val="F4C2C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61229667-D5E7-41BC-A811-EF3F2A567BDD}"/>
              </a:ext>
            </a:extLst>
          </p:cNvPr>
          <p:cNvSpPr/>
          <p:nvPr/>
        </p:nvSpPr>
        <p:spPr>
          <a:xfrm>
            <a:off x="10950652" y="4141617"/>
            <a:ext cx="132617" cy="13867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10950419" y="4320997"/>
            <a:ext cx="132617" cy="137594"/>
          </a:xfrm>
          <a:prstGeom prst="rect">
            <a:avLst/>
          </a:prstGeom>
          <a:solidFill>
            <a:srgbClr val="EE454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10952021" y="3965664"/>
            <a:ext cx="132617" cy="138122"/>
          </a:xfrm>
          <a:prstGeom prst="rect">
            <a:avLst/>
          </a:prstGeom>
          <a:solidFill>
            <a:srgbClr val="BF9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10819800" y="3793363"/>
            <a:ext cx="132617" cy="133979"/>
          </a:xfrm>
          <a:prstGeom prst="rect">
            <a:avLst/>
          </a:prstGeom>
          <a:solidFill>
            <a:srgbClr val="F4C2C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10818896" y="4320997"/>
            <a:ext cx="132617" cy="137594"/>
          </a:xfrm>
          <a:prstGeom prst="rect">
            <a:avLst/>
          </a:prstGeom>
          <a:solidFill>
            <a:srgbClr val="EE454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10820942" y="3965664"/>
            <a:ext cx="132617" cy="138122"/>
          </a:xfrm>
          <a:prstGeom prst="rect">
            <a:avLst/>
          </a:prstGeom>
          <a:solidFill>
            <a:srgbClr val="222A3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11212097" y="4492733"/>
            <a:ext cx="132617" cy="137594"/>
          </a:xfrm>
          <a:prstGeom prst="rect">
            <a:avLst/>
          </a:prstGeom>
          <a:solidFill>
            <a:srgbClr val="38572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11080573" y="4492733"/>
            <a:ext cx="132617" cy="137594"/>
          </a:xfrm>
          <a:prstGeom prst="rect">
            <a:avLst/>
          </a:prstGeom>
          <a:solidFill>
            <a:srgbClr val="38572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10949050" y="4492733"/>
            <a:ext cx="132617" cy="137594"/>
          </a:xfrm>
          <a:prstGeom prst="rect">
            <a:avLst/>
          </a:prstGeom>
          <a:solidFill>
            <a:srgbClr val="DAE3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10817527" y="4492733"/>
            <a:ext cx="132617" cy="137594"/>
          </a:xfrm>
          <a:prstGeom prst="rect">
            <a:avLst/>
          </a:prstGeom>
          <a:solidFill>
            <a:srgbClr val="38572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61229667-D5E7-41BC-A811-EF3F2A567BDD}"/>
              </a:ext>
            </a:extLst>
          </p:cNvPr>
          <p:cNvSpPr/>
          <p:nvPr/>
        </p:nvSpPr>
        <p:spPr>
          <a:xfrm>
            <a:off x="10822194" y="4141617"/>
            <a:ext cx="132617" cy="13867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10687979" y="3793363"/>
            <a:ext cx="132617" cy="133979"/>
          </a:xfrm>
          <a:prstGeom prst="rect">
            <a:avLst/>
          </a:prstGeom>
          <a:solidFill>
            <a:srgbClr val="F4C2C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10687373" y="4320997"/>
            <a:ext cx="132617" cy="1375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10689121" y="3965664"/>
            <a:ext cx="132617" cy="138122"/>
          </a:xfrm>
          <a:prstGeom prst="rect">
            <a:avLst/>
          </a:prstGeom>
          <a:solidFill>
            <a:srgbClr val="222A3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10686004" y="4492733"/>
            <a:ext cx="132617" cy="137594"/>
          </a:xfrm>
          <a:prstGeom prst="rect">
            <a:avLst/>
          </a:prstGeom>
          <a:solidFill>
            <a:srgbClr val="DAE3F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10555006" y="3793363"/>
            <a:ext cx="132617" cy="133979"/>
          </a:xfrm>
          <a:prstGeom prst="rect">
            <a:avLst/>
          </a:prstGeom>
          <a:solidFill>
            <a:srgbClr val="8FAAD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10555850" y="4320997"/>
            <a:ext cx="132617" cy="137594"/>
          </a:xfrm>
          <a:prstGeom prst="rect">
            <a:avLst/>
          </a:prstGeom>
          <a:solidFill>
            <a:srgbClr val="EE454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10556148" y="3965664"/>
            <a:ext cx="132617" cy="138122"/>
          </a:xfrm>
          <a:prstGeom prst="rect">
            <a:avLst/>
          </a:prstGeom>
          <a:solidFill>
            <a:srgbClr val="222A3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10554481" y="4492733"/>
            <a:ext cx="132617" cy="137594"/>
          </a:xfrm>
          <a:prstGeom prst="rect">
            <a:avLst/>
          </a:prstGeom>
          <a:solidFill>
            <a:srgbClr val="38572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81E35FAB-7A7A-4FEA-8B93-D881C762A1BC}"/>
              </a:ext>
            </a:extLst>
          </p:cNvPr>
          <p:cNvSpPr/>
          <p:nvPr/>
        </p:nvSpPr>
        <p:spPr>
          <a:xfrm>
            <a:off x="10423185" y="3793363"/>
            <a:ext cx="132617" cy="133979"/>
          </a:xfrm>
          <a:prstGeom prst="rect">
            <a:avLst/>
          </a:prstGeom>
          <a:solidFill>
            <a:srgbClr val="8FAAD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10424327" y="4320997"/>
            <a:ext cx="132617" cy="1375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10424327" y="3965664"/>
            <a:ext cx="132617" cy="138122"/>
          </a:xfrm>
          <a:prstGeom prst="rect">
            <a:avLst/>
          </a:prstGeom>
          <a:solidFill>
            <a:srgbClr val="BF9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2C0358FD-31E0-452E-897C-D2C4B16640AA}"/>
              </a:ext>
            </a:extLst>
          </p:cNvPr>
          <p:cNvSpPr/>
          <p:nvPr/>
        </p:nvSpPr>
        <p:spPr>
          <a:xfrm>
            <a:off x="10422958" y="4492733"/>
            <a:ext cx="132617" cy="137594"/>
          </a:xfrm>
          <a:prstGeom prst="rect">
            <a:avLst/>
          </a:prstGeom>
          <a:solidFill>
            <a:srgbClr val="38572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Cross 269"/>
          <p:cNvSpPr/>
          <p:nvPr/>
        </p:nvSpPr>
        <p:spPr>
          <a:xfrm rot="2737263">
            <a:off x="9482932" y="3783930"/>
            <a:ext cx="151705" cy="151705"/>
          </a:xfrm>
          <a:prstGeom prst="plus">
            <a:avLst>
              <a:gd name="adj" fmla="val 3936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Cross 270"/>
          <p:cNvSpPr/>
          <p:nvPr/>
        </p:nvSpPr>
        <p:spPr>
          <a:xfrm rot="2737263">
            <a:off x="9473606" y="3955320"/>
            <a:ext cx="151705" cy="151705"/>
          </a:xfrm>
          <a:prstGeom prst="plus">
            <a:avLst>
              <a:gd name="adj" fmla="val 3936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Cross 271"/>
          <p:cNvSpPr/>
          <p:nvPr/>
        </p:nvSpPr>
        <p:spPr>
          <a:xfrm rot="2737263">
            <a:off x="9482932" y="4309451"/>
            <a:ext cx="151705" cy="151705"/>
          </a:xfrm>
          <a:prstGeom prst="plus">
            <a:avLst>
              <a:gd name="adj" fmla="val 3936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Cross 272"/>
          <p:cNvSpPr/>
          <p:nvPr/>
        </p:nvSpPr>
        <p:spPr>
          <a:xfrm rot="2737263">
            <a:off x="9473606" y="4485603"/>
            <a:ext cx="151705" cy="151705"/>
          </a:xfrm>
          <a:prstGeom prst="plus">
            <a:avLst>
              <a:gd name="adj" fmla="val 3936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9375678" y="4034314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Roboto"/>
              </a:rPr>
              <a:t>✓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194" name="Cross 193"/>
          <p:cNvSpPr/>
          <p:nvPr/>
        </p:nvSpPr>
        <p:spPr>
          <a:xfrm rot="2737263">
            <a:off x="9384884" y="4976276"/>
            <a:ext cx="151705" cy="151705"/>
          </a:xfrm>
          <a:prstGeom prst="plus">
            <a:avLst>
              <a:gd name="adj" fmla="val 3936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Rectangle 104"/>
              <p:cNvSpPr/>
              <p:nvPr/>
            </p:nvSpPr>
            <p:spPr>
              <a:xfrm>
                <a:off x="1661617" y="2597522"/>
                <a:ext cx="32571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rgbClr val="EE454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EE454D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lang="en-US" b="1" i="1">
                            <a:solidFill>
                              <a:srgbClr val="EE454D"/>
                            </a:solidFill>
                            <a:latin typeface="Cambria Math" panose="02040503050406030204" pitchFamily="18" charset="0"/>
                          </a:rPr>
                          <m:t>𝒎𝒊𝒏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EE454D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EE454D"/>
                    </a:solidFill>
                  </a:rPr>
                  <a:t>controls </a:t>
                </a:r>
                <a:r>
                  <a:rPr lang="en-US" b="1" dirty="0">
                    <a:solidFill>
                      <a:srgbClr val="EE454D"/>
                    </a:solidFill>
                  </a:rPr>
                  <a:t>FCT performance </a:t>
                </a:r>
              </a:p>
            </p:txBody>
          </p:sp>
        </mc:Choice>
        <mc:Fallback xmlns="">
          <p:sp>
            <p:nvSpPr>
              <p:cNvPr id="105" name="Rectangle 1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617" y="2597522"/>
                <a:ext cx="3257110" cy="369332"/>
              </a:xfrm>
              <a:prstGeom prst="rect">
                <a:avLst/>
              </a:prstGeom>
              <a:blipFill>
                <a:blip r:embed="rId8"/>
                <a:stretch>
                  <a:fillRect t="-8197" r="-56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Rectangle 194"/>
              <p:cNvSpPr/>
              <p:nvPr/>
            </p:nvSpPr>
            <p:spPr>
              <a:xfrm>
                <a:off x="990600" y="4800600"/>
                <a:ext cx="454624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rgbClr val="EE454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EE454D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EE454D"/>
                            </a:solidFill>
                            <a:latin typeface="Cambria Math" panose="02040503050406030204" pitchFamily="18" charset="0"/>
                          </a:rPr>
                          <m:t>𝒎𝒂𝒙</m:t>
                        </m:r>
                        <m:r>
                          <a:rPr lang="en-US" b="1" i="1" smtClean="0">
                            <a:solidFill>
                              <a:srgbClr val="EE454D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b="1" dirty="0" smtClean="0">
                    <a:solidFill>
                      <a:srgbClr val="EE454D"/>
                    </a:solidFill>
                  </a:rPr>
                  <a:t>controls collisions on the FCT optimizer </a:t>
                </a:r>
              </a:p>
              <a:p>
                <a:r>
                  <a:rPr lang="en-US" b="1" dirty="0" smtClean="0">
                    <a:solidFill>
                      <a:srgbClr val="EE454D"/>
                    </a:solidFill>
                  </a:rPr>
                  <a:t>and the number of queues in FCT optimizer</a:t>
                </a:r>
              </a:p>
            </p:txBody>
          </p:sp>
        </mc:Choice>
        <mc:Fallback xmlns="">
          <p:sp>
            <p:nvSpPr>
              <p:cNvPr id="195" name="Rectangle 1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800600"/>
                <a:ext cx="4546245" cy="646331"/>
              </a:xfrm>
              <a:prstGeom prst="rect">
                <a:avLst/>
              </a:prstGeom>
              <a:blipFill>
                <a:blip r:embed="rId9"/>
                <a:stretch>
                  <a:fillRect l="-1208" t="-5660" r="-268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085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</a:t>
            </a:r>
            <a:r>
              <a:rPr lang="en-US" dirty="0" smtClean="0"/>
              <a:t>datacenter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Datacenters host multiple </a:t>
            </a:r>
            <a:r>
              <a:rPr lang="en-US" dirty="0" smtClean="0"/>
              <a:t>applications with different requirements</a:t>
            </a:r>
            <a:endParaRPr lang="en-US" dirty="0"/>
          </a:p>
          <a:p>
            <a:pPr lvl="1"/>
            <a:r>
              <a:rPr lang="en-US" dirty="0" err="1" smtClean="0"/>
              <a:t>Memcache</a:t>
            </a:r>
            <a:r>
              <a:rPr lang="en-US" dirty="0" smtClean="0"/>
              <a:t> (delay)</a:t>
            </a:r>
            <a:endParaRPr lang="en-US" dirty="0"/>
          </a:p>
          <a:p>
            <a:pPr lvl="1"/>
            <a:r>
              <a:rPr lang="en-US" dirty="0" smtClean="0"/>
              <a:t>Web search (delay) </a:t>
            </a:r>
          </a:p>
          <a:p>
            <a:pPr lvl="1"/>
            <a:r>
              <a:rPr lang="en-US" dirty="0" smtClean="0"/>
              <a:t>Spark (throughput)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Datacenters </a:t>
            </a:r>
            <a:r>
              <a:rPr lang="en-US" dirty="0"/>
              <a:t>host multiple competing tenants</a:t>
            </a:r>
          </a:p>
          <a:p>
            <a:pPr lvl="1"/>
            <a:r>
              <a:rPr lang="en-US" dirty="0" smtClean="0"/>
              <a:t>Private datacenters</a:t>
            </a:r>
          </a:p>
          <a:p>
            <a:pPr lvl="2"/>
            <a:r>
              <a:rPr lang="en-US" dirty="0" smtClean="0"/>
              <a:t>Example: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/>
              <a:t>Facebook</a:t>
            </a:r>
            <a:endParaRPr lang="en-US" dirty="0"/>
          </a:p>
          <a:p>
            <a:pPr lvl="2"/>
            <a:r>
              <a:rPr lang="en-US" dirty="0" smtClean="0"/>
              <a:t>Tenants 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Product </a:t>
            </a:r>
            <a:r>
              <a:rPr lang="en-US" dirty="0"/>
              <a:t>and applications groups</a:t>
            </a:r>
          </a:p>
          <a:p>
            <a:pPr lvl="1"/>
            <a:r>
              <a:rPr lang="en-US" dirty="0" smtClean="0"/>
              <a:t>Public </a:t>
            </a:r>
            <a:r>
              <a:rPr lang="en-US" dirty="0"/>
              <a:t>datacenters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Example: </a:t>
            </a:r>
            <a:r>
              <a:rPr lang="en-US" dirty="0" smtClean="0"/>
              <a:t>Amazon </a:t>
            </a:r>
            <a:r>
              <a:rPr lang="en-US" dirty="0"/>
              <a:t>EC2, Microsoft </a:t>
            </a:r>
            <a:r>
              <a:rPr lang="en-US" dirty="0" smtClean="0"/>
              <a:t>Azure</a:t>
            </a:r>
            <a:endParaRPr lang="en-US" dirty="0"/>
          </a:p>
          <a:p>
            <a:pPr lvl="2"/>
            <a:r>
              <a:rPr lang="en-US" dirty="0" smtClean="0"/>
              <a:t>Tenants 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Users </a:t>
            </a:r>
            <a:r>
              <a:rPr lang="en-US" dirty="0"/>
              <a:t>renting virtual machines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4"/>
              <p:cNvSpPr>
                <a:spLocks noGrp="1"/>
              </p:cNvSpPr>
              <p:nvPr>
                <p:ph type="body" sz="quarter" idx="13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fr-FR" dirty="0" smtClean="0"/>
                  <a:t>Modern </a:t>
                </a:r>
                <a:r>
                  <a:rPr lang="fr-FR" dirty="0" err="1"/>
                  <a:t>datacenters</a:t>
                </a:r>
                <a:r>
                  <a:rPr lang="fr-FR" dirty="0"/>
                  <a:t> = Multiple tenants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dirty="0" smtClean="0"/>
                  <a:t> Diverse </a:t>
                </a:r>
                <a:r>
                  <a:rPr lang="fr-FR" dirty="0"/>
                  <a:t>applications per tenant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blipFill>
                <a:blip r:embed="rId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8836" y="1560386"/>
            <a:ext cx="512875" cy="5128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886C7FA-97BD-4D2C-A807-2D0303F5DD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527193"/>
            <a:ext cx="453922" cy="4931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668" y="3132672"/>
            <a:ext cx="685800" cy="685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49" t="15812" r="33751" b="6695"/>
          <a:stretch/>
        </p:blipFill>
        <p:spPr>
          <a:xfrm>
            <a:off x="7716312" y="4642870"/>
            <a:ext cx="661133" cy="86455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798" y="4661920"/>
            <a:ext cx="1169326" cy="7326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656" y="1489038"/>
            <a:ext cx="833284" cy="4335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607" y="1594318"/>
            <a:ext cx="1219202" cy="445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01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Datacenter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network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Existing proposals 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Design</a:t>
            </a:r>
          </a:p>
          <a:p>
            <a:pPr lvl="1"/>
            <a:r>
              <a:rPr lang="en-US" dirty="0" smtClean="0"/>
              <a:t>Ether High level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Design potential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11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Programmable </a:t>
            </a:r>
            <a:r>
              <a:rPr lang="en-US" dirty="0" smtClean="0"/>
              <a:t>switches</a:t>
            </a:r>
          </a:p>
          <a:p>
            <a:pPr lvl="1"/>
            <a:r>
              <a:rPr lang="en-US" dirty="0" smtClean="0"/>
              <a:t>There is no two layers of queues</a:t>
            </a:r>
          </a:p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Divide the queue space in to two</a:t>
            </a:r>
          </a:p>
          <a:p>
            <a:pPr lvl="1"/>
            <a:r>
              <a:rPr lang="en-US" dirty="0" smtClean="0"/>
              <a:t>Use different hashing functions </a:t>
            </a:r>
          </a:p>
          <a:p>
            <a:pPr lvl="1"/>
            <a:r>
              <a:rPr lang="en-US" dirty="0" smtClean="0"/>
              <a:t>Implement </a:t>
            </a:r>
            <a:r>
              <a:rPr lang="en-US" dirty="0"/>
              <a:t>two layers of switches using packet resubmit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 with Programmable Switches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Implement a two steps of multilevel queue using PSA</a:t>
            </a:r>
            <a:endParaRPr lang="en-US" dirty="0"/>
          </a:p>
        </p:txBody>
      </p:sp>
      <p:grpSp>
        <p:nvGrpSpPr>
          <p:cNvPr id="118" name="Group 117"/>
          <p:cNvGrpSpPr/>
          <p:nvPr/>
        </p:nvGrpSpPr>
        <p:grpSpPr>
          <a:xfrm>
            <a:off x="1121199" y="4182748"/>
            <a:ext cx="10055511" cy="1452849"/>
            <a:chOff x="1389908" y="4034444"/>
            <a:chExt cx="9521932" cy="1375756"/>
          </a:xfrm>
        </p:grpSpPr>
        <p:sp>
          <p:nvSpPr>
            <p:cNvPr id="51" name="Rectangle 50"/>
            <p:cNvSpPr/>
            <p:nvPr/>
          </p:nvSpPr>
          <p:spPr>
            <a:xfrm>
              <a:off x="2242658" y="4034444"/>
              <a:ext cx="2590800" cy="1371600"/>
            </a:xfrm>
            <a:prstGeom prst="rect">
              <a:avLst/>
            </a:prstGeom>
            <a:solidFill>
              <a:srgbClr val="DAE3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7286498" y="4034444"/>
              <a:ext cx="2465024" cy="1371600"/>
            </a:xfrm>
            <a:prstGeom prst="rect">
              <a:avLst/>
            </a:prstGeom>
            <a:solidFill>
              <a:srgbClr val="DAE3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709258" y="4035829"/>
              <a:ext cx="533400" cy="1371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ysClr val="windowText" lastClr="000000"/>
                  </a:solidFill>
                </a:rPr>
                <a:t>Ingress Parser</a:t>
              </a:r>
              <a:endParaRPr lang="en-US" sz="1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833458" y="4034444"/>
              <a:ext cx="533400" cy="1371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ysClr val="windowText" lastClr="000000"/>
                  </a:solidFill>
                </a:rPr>
                <a:t>Ingress Parser</a:t>
              </a:r>
              <a:endParaRPr lang="en-US" sz="1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758248" y="4038600"/>
              <a:ext cx="533400" cy="1371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ysClr val="windowText" lastClr="000000"/>
                  </a:solidFill>
                </a:rPr>
                <a:t>Ingress Parser</a:t>
              </a:r>
              <a:endParaRPr lang="en-US" sz="1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753600" y="4034444"/>
              <a:ext cx="533400" cy="1371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ysClr val="windowText" lastClr="000000"/>
                  </a:solidFill>
                </a:rPr>
                <a:t>Ingress Parser</a:t>
              </a:r>
              <a:endParaRPr lang="en-US" sz="1000" dirty="0">
                <a:solidFill>
                  <a:sysClr val="windowText" lastClr="00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5991398" y="4721628"/>
                  <a:ext cx="533400" cy="68441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00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000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10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100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91398" y="4721628"/>
                  <a:ext cx="533400" cy="68441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21"/>
                <p:cNvSpPr/>
                <p:nvPr/>
              </p:nvSpPr>
              <p:spPr>
                <a:xfrm>
                  <a:off x="5993476" y="4038382"/>
                  <a:ext cx="533400" cy="68324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0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0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10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00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93476" y="4038382"/>
                  <a:ext cx="533400" cy="68324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Rectangle 23"/>
            <p:cNvSpPr/>
            <p:nvPr/>
          </p:nvSpPr>
          <p:spPr>
            <a:xfrm>
              <a:off x="3373584" y="4097384"/>
              <a:ext cx="741216" cy="6147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ysClr val="windowText" lastClr="000000"/>
                  </a:solidFill>
                </a:rPr>
                <a:t>Update </a:t>
              </a:r>
            </a:p>
            <a:p>
              <a:pPr algn="ctr"/>
              <a:r>
                <a:rPr lang="en-US" sz="1000" dirty="0" smtClean="0">
                  <a:solidFill>
                    <a:sysClr val="windowText" lastClr="000000"/>
                  </a:solidFill>
                </a:rPr>
                <a:t>Sketch</a:t>
              </a:r>
              <a:endParaRPr lang="en-US" sz="1000" dirty="0">
                <a:solidFill>
                  <a:sysClr val="windowText" lastClr="00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/>
                <p:cNvSpPr/>
                <p:nvPr/>
              </p:nvSpPr>
              <p:spPr>
                <a:xfrm>
                  <a:off x="2439626" y="4540783"/>
                  <a:ext cx="684574" cy="38252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sz="1000" dirty="0" smtClean="0">
                      <a:solidFill>
                        <a:sysClr val="windowText" lastClr="000000"/>
                      </a:solidFill>
                    </a:rPr>
                    <a:t> </a:t>
                  </a:r>
                  <a:r>
                    <a:rPr lang="en-US" sz="1000" dirty="0">
                      <a:solidFill>
                        <a:sysClr val="windowText" lastClr="000000"/>
                      </a:solidFill>
                    </a:rPr>
                    <a:t>&lt;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0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0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</m:oMath>
                  </a14:m>
                  <a:endParaRPr lang="en-US" sz="100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9626" y="4540783"/>
                  <a:ext cx="684574" cy="38252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" name="Straight Arrow Connector 28"/>
            <p:cNvCxnSpPr/>
            <p:nvPr/>
          </p:nvCxnSpPr>
          <p:spPr>
            <a:xfrm flipV="1">
              <a:off x="4114800" y="4544292"/>
              <a:ext cx="723198" cy="461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/>
                <p:cNvSpPr/>
                <p:nvPr/>
              </p:nvSpPr>
              <p:spPr>
                <a:xfrm>
                  <a:off x="4101723" y="4154453"/>
                  <a:ext cx="769840" cy="4009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00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000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10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  <m:d>
                          <m:dPr>
                            <m:ctrlPr>
                              <a:rPr lang="en-US" sz="1000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000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sSub>
                              <m:sSubPr>
                                <m:ctrlPr>
                                  <a:rPr lang="en-US" sz="1000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000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sz="1000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𝑓𝑙𝑜𝑤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sz="1000" dirty="0" smtClean="0">
                    <a:solidFill>
                      <a:sysClr val="windowText" lastClr="000000"/>
                    </a:solidFill>
                  </a:endParaRP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0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0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0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10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) </m:t>
                        </m:r>
                      </m:oMath>
                    </m:oMathPara>
                  </a14:m>
                  <a:endParaRPr lang="en-US" sz="100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01723" y="4154453"/>
                  <a:ext cx="769840" cy="400920"/>
                </a:xfrm>
                <a:prstGeom prst="rect">
                  <a:avLst/>
                </a:prstGeom>
                <a:blipFill>
                  <a:blip r:embed="rId6"/>
                  <a:stretch>
                    <a:fillRect b="-289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/>
                <p:cNvSpPr/>
                <p:nvPr/>
              </p:nvSpPr>
              <p:spPr>
                <a:xfrm>
                  <a:off x="3592526" y="4887653"/>
                  <a:ext cx="854298" cy="37887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00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000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10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d>
                          <m:dPr>
                            <m:ctrlPr>
                              <a:rPr lang="en-US" sz="1000" b="0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000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sSub>
                              <m:sSubPr>
                                <m:ctrlPr>
                                  <a:rPr lang="en-US" sz="1000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000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sz="10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𝑡𝑒𝑛𝑎𝑛𝑡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sz="1000" dirty="0" smtClean="0">
                    <a:solidFill>
                      <a:sysClr val="windowText" lastClr="000000"/>
                    </a:solidFill>
                  </a:endParaRP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0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0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0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10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00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92526" y="4887653"/>
                  <a:ext cx="854298" cy="378879"/>
                </a:xfrm>
                <a:prstGeom prst="rect">
                  <a:avLst/>
                </a:prstGeom>
                <a:blipFill>
                  <a:blip r:embed="rId7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" name="Rectangle 32"/>
            <p:cNvSpPr/>
            <p:nvPr/>
          </p:nvSpPr>
          <p:spPr>
            <a:xfrm>
              <a:off x="8158552" y="4129925"/>
              <a:ext cx="741216" cy="4973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ysClr val="windowText" lastClr="000000"/>
                  </a:solidFill>
                </a:rPr>
                <a:t>Resubmit packet </a:t>
              </a:r>
              <a:endParaRPr lang="en-US" sz="1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150977" y="4815147"/>
              <a:ext cx="741216" cy="49737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 smtClean="0">
                  <a:solidFill>
                    <a:sysClr val="windowText" lastClr="000000"/>
                  </a:solidFill>
                </a:rPr>
                <a:t>Dequeue</a:t>
              </a:r>
              <a:r>
                <a:rPr lang="en-US" sz="1000" dirty="0" smtClean="0">
                  <a:solidFill>
                    <a:sysClr val="windowText" lastClr="000000"/>
                  </a:solidFill>
                </a:rPr>
                <a:t> In line rate </a:t>
              </a:r>
              <a:endParaRPr lang="en-US" sz="1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3124200" y="5230553"/>
              <a:ext cx="170925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3124200" y="4635231"/>
              <a:ext cx="249384" cy="1577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18" idx="3"/>
            </p:cNvCxnSpPr>
            <p:nvPr/>
          </p:nvCxnSpPr>
          <p:spPr>
            <a:xfrm>
              <a:off x="5366858" y="4720244"/>
              <a:ext cx="59792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V="1">
              <a:off x="1389908" y="4922431"/>
              <a:ext cx="1047640" cy="145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stCxn id="22" idx="3"/>
              <a:endCxn id="33" idx="1"/>
            </p:cNvCxnSpPr>
            <p:nvPr/>
          </p:nvCxnSpPr>
          <p:spPr>
            <a:xfrm flipV="1">
              <a:off x="6526876" y="4378614"/>
              <a:ext cx="1631676" cy="1392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21" idx="3"/>
              <a:endCxn id="34" idx="1"/>
            </p:cNvCxnSpPr>
            <p:nvPr/>
          </p:nvCxnSpPr>
          <p:spPr>
            <a:xfrm>
              <a:off x="6524798" y="5063836"/>
              <a:ext cx="162617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>
              <a:off x="8915400" y="5064684"/>
              <a:ext cx="1996440" cy="1526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Elbow Connector 7"/>
            <p:cNvCxnSpPr>
              <a:stCxn id="33" idx="3"/>
              <a:endCxn id="24" idx="1"/>
            </p:cNvCxnSpPr>
            <p:nvPr/>
          </p:nvCxnSpPr>
          <p:spPr>
            <a:xfrm flipH="1">
              <a:off x="3373584" y="4378614"/>
              <a:ext cx="5526184" cy="26160"/>
            </a:xfrm>
            <a:prstGeom prst="bentConnector5">
              <a:avLst>
                <a:gd name="adj1" fmla="val -28780"/>
                <a:gd name="adj2" fmla="val -2522252"/>
                <a:gd name="adj3" fmla="val 134477"/>
              </a:avLst>
            </a:prstGeom>
            <a:ln w="19050">
              <a:solidFill>
                <a:schemeClr val="tx1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2439626" y="4924233"/>
                  <a:ext cx="684574" cy="38252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sz="1000" dirty="0" smtClean="0">
                      <a:solidFill>
                        <a:sysClr val="windowText" lastClr="000000"/>
                      </a:solidFill>
                    </a:rPr>
                    <a:t> </a:t>
                  </a:r>
                  <a:r>
                    <a:rPr lang="en-US" sz="1000" dirty="0">
                      <a:solidFill>
                        <a:sysClr val="windowText" lastClr="000000"/>
                      </a:solidFill>
                    </a:rPr>
                    <a:t>&gt;</a:t>
                  </a:r>
                  <a:r>
                    <a:rPr lang="en-US" sz="1000" dirty="0" smtClean="0">
                      <a:solidFill>
                        <a:sysClr val="windowText" lastClr="000000"/>
                      </a:solidFill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0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0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</m:oMath>
                  </a14:m>
                  <a:endParaRPr lang="en-US" sz="100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9626" y="4924233"/>
                  <a:ext cx="684574" cy="38252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7" name="Group 116"/>
          <p:cNvGrpSpPr/>
          <p:nvPr/>
        </p:nvGrpSpPr>
        <p:grpSpPr>
          <a:xfrm>
            <a:off x="8921115" y="898621"/>
            <a:ext cx="2255595" cy="2343150"/>
            <a:chOff x="9107243" y="793750"/>
            <a:chExt cx="2255595" cy="2343150"/>
          </a:xfrm>
        </p:grpSpPr>
        <p:sp>
          <p:nvSpPr>
            <p:cNvPr id="115" name="Rectangle 114"/>
            <p:cNvSpPr/>
            <p:nvPr/>
          </p:nvSpPr>
          <p:spPr>
            <a:xfrm>
              <a:off x="10363200" y="990600"/>
              <a:ext cx="533400" cy="1136115"/>
            </a:xfrm>
            <a:prstGeom prst="rect">
              <a:avLst/>
            </a:prstGeom>
            <a:solidFill>
              <a:srgbClr val="F0A6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0363200" y="2128838"/>
              <a:ext cx="533400" cy="84296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ysClr val="windowText" lastClr="00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Rectangle 77"/>
                <p:cNvSpPr/>
                <p:nvPr/>
              </p:nvSpPr>
              <p:spPr>
                <a:xfrm>
                  <a:off x="9111410" y="1551304"/>
                  <a:ext cx="640175" cy="32502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  <m:d>
                          <m:dPr>
                            <m:ctrlPr>
                              <a:rPr lang="en-US" sz="1400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</m:d>
                      </m:oMath>
                    </m:oMathPara>
                  </a14:m>
                  <a:endParaRPr lang="en-US" sz="140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78" name="Rectangle 7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11410" y="1551304"/>
                  <a:ext cx="640175" cy="325025"/>
                </a:xfrm>
                <a:prstGeom prst="rect">
                  <a:avLst/>
                </a:prstGeom>
                <a:blipFill>
                  <a:blip r:embed="rId9"/>
                  <a:stretch>
                    <a:fillRect b="-377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6" name="Rectangle 85"/>
            <p:cNvSpPr/>
            <p:nvPr/>
          </p:nvSpPr>
          <p:spPr>
            <a:xfrm>
              <a:off x="10363200" y="990600"/>
              <a:ext cx="533400" cy="1981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0" name="Left Brace 79"/>
            <p:cNvSpPr/>
            <p:nvPr/>
          </p:nvSpPr>
          <p:spPr>
            <a:xfrm>
              <a:off x="9766716" y="963166"/>
              <a:ext cx="139284" cy="1176098"/>
            </a:xfrm>
            <a:prstGeom prst="leftBrace">
              <a:avLst>
                <a:gd name="adj1" fmla="val 75359"/>
                <a:gd name="adj2" fmla="val 50000"/>
              </a:avLst>
            </a:prstGeom>
            <a:ln w="12700">
              <a:solidFill>
                <a:srgbClr val="DF41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Rectangle 87"/>
                <p:cNvSpPr/>
                <p:nvPr/>
              </p:nvSpPr>
              <p:spPr>
                <a:xfrm>
                  <a:off x="9107243" y="2330552"/>
                  <a:ext cx="644279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d>
                          <m:dPr>
                            <m:ctrlPr>
                              <a:rPr lang="en-US" sz="1400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</m:d>
                      </m:oMath>
                    </m:oMathPara>
                  </a14:m>
                  <a:endParaRPr lang="en-US" sz="140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88" name="Rectangle 8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07243" y="2330552"/>
                  <a:ext cx="644279" cy="307777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/>
                <p:cNvSpPr txBox="1"/>
                <p:nvPr/>
              </p:nvSpPr>
              <p:spPr>
                <a:xfrm>
                  <a:off x="9982200" y="793750"/>
                  <a:ext cx="3658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82200" y="793750"/>
                  <a:ext cx="365806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TextBox 89"/>
                <p:cNvSpPr txBox="1"/>
                <p:nvPr/>
              </p:nvSpPr>
              <p:spPr>
                <a:xfrm>
                  <a:off x="9906000" y="1924050"/>
                  <a:ext cx="4355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0" name="TextBox 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06000" y="1924050"/>
                  <a:ext cx="435504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TextBox 90"/>
                <p:cNvSpPr txBox="1"/>
                <p:nvPr/>
              </p:nvSpPr>
              <p:spPr>
                <a:xfrm>
                  <a:off x="9906000" y="2767568"/>
                  <a:ext cx="3745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1" name="Text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06000" y="2767568"/>
                  <a:ext cx="374590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Rectangle 81"/>
                <p:cNvSpPr/>
                <p:nvPr/>
              </p:nvSpPr>
              <p:spPr>
                <a:xfrm>
                  <a:off x="10939196" y="2559152"/>
                  <a:ext cx="423642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2" name="Rectangle 8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39196" y="2559152"/>
                  <a:ext cx="423642" cy="307777"/>
                </a:xfrm>
                <a:prstGeom prst="rect">
                  <a:avLst/>
                </a:prstGeom>
                <a:blipFill>
                  <a:blip r:embed="rId14"/>
                  <a:stretch>
                    <a:fillRect b="-58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Rectangle 92"/>
                <p:cNvSpPr/>
                <p:nvPr/>
              </p:nvSpPr>
              <p:spPr>
                <a:xfrm>
                  <a:off x="10939196" y="1568552"/>
                  <a:ext cx="423642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3" name="Rectangle 9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39196" y="1568552"/>
                  <a:ext cx="423642" cy="307777"/>
                </a:xfrm>
                <a:prstGeom prst="rect">
                  <a:avLst/>
                </a:prstGeom>
                <a:blipFill>
                  <a:blip r:embed="rId15"/>
                  <a:stretch>
                    <a:fillRect b="-6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4" name="Rectangle 93"/>
            <p:cNvSpPr/>
            <p:nvPr/>
          </p:nvSpPr>
          <p:spPr>
            <a:xfrm>
              <a:off x="10363200" y="990600"/>
              <a:ext cx="533400" cy="152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0363200" y="1143000"/>
              <a:ext cx="533400" cy="152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10363200" y="1825181"/>
              <a:ext cx="533400" cy="152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10363200" y="1976438"/>
              <a:ext cx="533400" cy="152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0363200" y="1295389"/>
              <a:ext cx="533400" cy="152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>
            <a:xfrm>
              <a:off x="10644187" y="1504879"/>
              <a:ext cx="0" cy="247721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ectangle 107"/>
            <p:cNvSpPr/>
            <p:nvPr/>
          </p:nvSpPr>
          <p:spPr>
            <a:xfrm>
              <a:off x="10363200" y="2128840"/>
              <a:ext cx="533400" cy="152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0363200" y="2281240"/>
              <a:ext cx="533400" cy="152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0363200" y="2819400"/>
              <a:ext cx="533400" cy="152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113" name="Straight Connector 112"/>
            <p:cNvCxnSpPr/>
            <p:nvPr/>
          </p:nvCxnSpPr>
          <p:spPr>
            <a:xfrm>
              <a:off x="10644187" y="2495479"/>
              <a:ext cx="0" cy="247721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Left Brace 115"/>
            <p:cNvSpPr/>
            <p:nvPr/>
          </p:nvSpPr>
          <p:spPr>
            <a:xfrm>
              <a:off x="9766716" y="2154074"/>
              <a:ext cx="139284" cy="826039"/>
            </a:xfrm>
            <a:prstGeom prst="leftBrace">
              <a:avLst>
                <a:gd name="adj1" fmla="val 75359"/>
                <a:gd name="adj2" fmla="val 50000"/>
              </a:avLst>
            </a:prstGeom>
            <a:ln w="12700">
              <a:solidFill>
                <a:srgbClr val="DF41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cxnSp>
        <p:nvCxnSpPr>
          <p:cNvPr id="54" name="Straight Arrow Connector 53"/>
          <p:cNvCxnSpPr/>
          <p:nvPr/>
        </p:nvCxnSpPr>
        <p:spPr>
          <a:xfrm flipV="1">
            <a:off x="8619206" y="2798125"/>
            <a:ext cx="1516561" cy="10104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114" idx="3"/>
            <a:endCxn id="115" idx="1"/>
          </p:cNvCxnSpPr>
          <p:nvPr/>
        </p:nvCxnSpPr>
        <p:spPr>
          <a:xfrm flipH="1" flipV="1">
            <a:off x="10177072" y="1663529"/>
            <a:ext cx="533400" cy="991661"/>
          </a:xfrm>
          <a:prstGeom prst="bentConnector5">
            <a:avLst>
              <a:gd name="adj1" fmla="val -135714"/>
              <a:gd name="adj2" fmla="val 173239"/>
              <a:gd name="adj3" fmla="val 369047"/>
            </a:avLst>
          </a:prstGeom>
          <a:ln w="190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10751777" y="1606322"/>
            <a:ext cx="1165904" cy="3428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59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/>
          <p:cNvGrpSpPr/>
          <p:nvPr/>
        </p:nvGrpSpPr>
        <p:grpSpPr>
          <a:xfrm>
            <a:off x="562945" y="4097938"/>
            <a:ext cx="3276600" cy="1846335"/>
            <a:chOff x="7848600" y="3704400"/>
            <a:chExt cx="3886200" cy="1838464"/>
          </a:xfrm>
        </p:grpSpPr>
        <p:sp>
          <p:nvSpPr>
            <p:cNvPr id="60" name="Rectangle 59"/>
            <p:cNvSpPr/>
            <p:nvPr/>
          </p:nvSpPr>
          <p:spPr>
            <a:xfrm>
              <a:off x="7848600" y="3704400"/>
              <a:ext cx="3886200" cy="18384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848600" y="3706232"/>
              <a:ext cx="3886200" cy="45667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600" b="1" dirty="0" smtClean="0">
                  <a:solidFill>
                    <a:prstClr val="black"/>
                  </a:solidFill>
                </a:rPr>
                <a:t>LSTF</a:t>
              </a:r>
              <a:endParaRPr lang="en-US" sz="16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265902" y="4105135"/>
            <a:ext cx="3276600" cy="1846335"/>
            <a:chOff x="7848600" y="3704400"/>
            <a:chExt cx="3886200" cy="1838464"/>
          </a:xfrm>
        </p:grpSpPr>
        <p:sp>
          <p:nvSpPr>
            <p:cNvPr id="63" name="Rectangle 62"/>
            <p:cNvSpPr/>
            <p:nvPr/>
          </p:nvSpPr>
          <p:spPr>
            <a:xfrm>
              <a:off x="7848600" y="3704400"/>
              <a:ext cx="3886200" cy="18384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848600" y="3706232"/>
              <a:ext cx="3886200" cy="45667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600" b="1" dirty="0">
                  <a:solidFill>
                    <a:prstClr val="black"/>
                  </a:solidFill>
                </a:rPr>
                <a:t>LSTF + </a:t>
              </a:r>
              <a:r>
                <a:rPr lang="en-US" sz="1600" b="1" dirty="0" smtClean="0">
                  <a:solidFill>
                    <a:prstClr val="black"/>
                  </a:solidFill>
                </a:rPr>
                <a:t>WFQ</a:t>
              </a:r>
              <a:endParaRPr lang="en-US" sz="16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62945" y="1767423"/>
            <a:ext cx="3276600" cy="1745217"/>
            <a:chOff x="7848600" y="3704400"/>
            <a:chExt cx="3886200" cy="1838464"/>
          </a:xfrm>
        </p:grpSpPr>
        <p:sp>
          <p:nvSpPr>
            <p:cNvPr id="66" name="Rectangle 65"/>
            <p:cNvSpPr/>
            <p:nvPr/>
          </p:nvSpPr>
          <p:spPr>
            <a:xfrm>
              <a:off x="7848600" y="3704400"/>
              <a:ext cx="3886200" cy="18384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848600" y="3706232"/>
              <a:ext cx="3886200" cy="45667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prstClr val="black"/>
                  </a:solidFill>
                </a:rPr>
                <a:t>WFQ</a:t>
              </a:r>
              <a:endParaRPr lang="en-US" sz="1600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284718" y="1767423"/>
            <a:ext cx="3276600" cy="1745217"/>
            <a:chOff x="7848600" y="3704400"/>
            <a:chExt cx="3886200" cy="1838464"/>
          </a:xfrm>
        </p:grpSpPr>
        <p:sp>
          <p:nvSpPr>
            <p:cNvPr id="69" name="Rectangle 68"/>
            <p:cNvSpPr/>
            <p:nvPr/>
          </p:nvSpPr>
          <p:spPr>
            <a:xfrm>
              <a:off x="7848600" y="3704400"/>
              <a:ext cx="3886200" cy="18384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848600" y="3706232"/>
              <a:ext cx="3886200" cy="45667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600" b="1" dirty="0" smtClean="0">
                  <a:solidFill>
                    <a:prstClr val="black"/>
                  </a:solidFill>
                </a:rPr>
                <a:t>SJF</a:t>
              </a:r>
              <a:endParaRPr lang="en-US" sz="16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7896782" y="1767423"/>
            <a:ext cx="3276600" cy="1745217"/>
            <a:chOff x="7848600" y="3704400"/>
            <a:chExt cx="3886200" cy="1838464"/>
          </a:xfrm>
        </p:grpSpPr>
        <p:sp>
          <p:nvSpPr>
            <p:cNvPr id="75" name="Rectangle 74"/>
            <p:cNvSpPr/>
            <p:nvPr/>
          </p:nvSpPr>
          <p:spPr>
            <a:xfrm>
              <a:off x="7848600" y="3704400"/>
              <a:ext cx="3886200" cy="18384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848600" y="3706232"/>
              <a:ext cx="3886200" cy="45667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600" b="1" dirty="0">
                  <a:solidFill>
                    <a:prstClr val="black"/>
                  </a:solidFill>
                </a:rPr>
                <a:t>Strict </a:t>
              </a:r>
              <a:r>
                <a:rPr lang="en-US" sz="1600" b="1" dirty="0" smtClean="0">
                  <a:solidFill>
                    <a:prstClr val="black"/>
                  </a:solidFill>
                </a:rPr>
                <a:t>Priority</a:t>
              </a:r>
              <a:endParaRPr lang="en-US" sz="16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7924801" y="4097264"/>
            <a:ext cx="3276600" cy="1846335"/>
            <a:chOff x="7848600" y="3704400"/>
            <a:chExt cx="3886200" cy="1838464"/>
          </a:xfrm>
        </p:grpSpPr>
        <p:sp>
          <p:nvSpPr>
            <p:cNvPr id="52" name="Rectangle 51"/>
            <p:cNvSpPr/>
            <p:nvPr/>
          </p:nvSpPr>
          <p:spPr>
            <a:xfrm>
              <a:off x="7848600" y="3704400"/>
              <a:ext cx="3886200" cy="18384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848600" y="3706232"/>
              <a:ext cx="3886200" cy="45667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600" b="1" dirty="0">
                  <a:solidFill>
                    <a:prstClr val="black"/>
                  </a:solidFill>
                </a:rPr>
                <a:t>LSTF + WFQ + Strict </a:t>
              </a:r>
              <a:r>
                <a:rPr lang="en-US" sz="1600" b="1" dirty="0" smtClean="0">
                  <a:solidFill>
                    <a:prstClr val="black"/>
                  </a:solidFill>
                </a:rPr>
                <a:t>Priority</a:t>
              </a:r>
              <a:endParaRPr lang="en-US" sz="16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066803"/>
            <a:ext cx="11277600" cy="3899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Ether could provide a set of scheduling algorithms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39546" y="4683018"/>
                <a:ext cx="12406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sz="1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546" y="4683018"/>
                <a:ext cx="1240608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26986" y="5309274"/>
                <a:ext cx="236754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𝑝𝑟𝑖𝑜𝑟𝑖𝑡𝑦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en-US" sz="1400" i="0" dirty="0" smtClean="0">
                          <a:latin typeface="Cambria Math" panose="02040503050406030204" pitchFamily="18" charset="0"/>
                        </a:rPr>
                        <m:t>slack</m:t>
                      </m:r>
                      <m:r>
                        <a:rPr lang="en-US" sz="140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400" i="0" dirty="0" smtClean="0">
                          <a:latin typeface="Cambria Math" panose="02040503050406030204" pitchFamily="18" charset="0"/>
                        </a:rPr>
                        <m:t>time</m:t>
                      </m:r>
                      <m:r>
                        <a:rPr lang="en-US" sz="1400" i="0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986" y="5309274"/>
                <a:ext cx="2367543" cy="307777"/>
              </a:xfrm>
              <a:prstGeom prst="rect">
                <a:avLst/>
              </a:prstGeom>
              <a:blipFill>
                <a:blip r:embed="rId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839546" y="4970720"/>
                <a:ext cx="1268751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546" y="4970720"/>
                <a:ext cx="126875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38200" y="2298262"/>
                <a:ext cx="13377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</m:oMath>
                  </m:oMathPara>
                </a14:m>
                <a:endParaRPr lang="en-US" sz="1400" b="0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298262"/>
                <a:ext cx="1337723" cy="307777"/>
              </a:xfrm>
              <a:prstGeom prst="rect">
                <a:avLst/>
              </a:prstGeom>
              <a:blipFill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54671" y="2953540"/>
                <a:ext cx="134432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𝑝𝑟𝑖𝑜𝑟𝑖𝑡𝑦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671" y="2953540"/>
                <a:ext cx="1344327" cy="307777"/>
              </a:xfrm>
              <a:prstGeom prst="rect">
                <a:avLst/>
              </a:prstGeom>
              <a:blipFill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838200" y="2619718"/>
                <a:ext cx="1394281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619718"/>
                <a:ext cx="1394281" cy="307777"/>
              </a:xfrm>
              <a:prstGeom prst="rect">
                <a:avLst/>
              </a:prstGeom>
              <a:blipFill>
                <a:blip r:embed="rId7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95800" y="2298262"/>
                <a:ext cx="113777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sz="1400" b="0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298262"/>
                <a:ext cx="113777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429792" y="2984112"/>
                <a:ext cx="20583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𝑝𝑟𝑖𝑜𝑟𝑖𝑡𝑦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en-US" sz="1400" b="0" i="0" dirty="0" smtClean="0">
                          <a:latin typeface="Cambria Math" panose="02040503050406030204" pitchFamily="18" charset="0"/>
                        </a:rPr>
                        <m:t>flow</m:t>
                      </m:r>
                      <m:r>
                        <a:rPr lang="en-US" sz="14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400" b="0" i="0" dirty="0" smtClean="0">
                          <a:latin typeface="Cambria Math" panose="02040503050406030204" pitchFamily="18" charset="0"/>
                        </a:rPr>
                        <m:t>size</m:t>
                      </m:r>
                      <m:r>
                        <a:rPr lang="en-US" sz="14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792" y="2984112"/>
                <a:ext cx="2058371" cy="307777"/>
              </a:xfrm>
              <a:prstGeom prst="rect">
                <a:avLst/>
              </a:prstGeom>
              <a:blipFill>
                <a:blip r:embed="rId9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495800" y="2619718"/>
                <a:ext cx="1163583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619718"/>
                <a:ext cx="1163583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419600" y="4674759"/>
                <a:ext cx="23641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short</m:t>
                      </m:r>
                      <m:r>
                        <a:rPr lang="en-US" sz="1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packet</m:t>
                      </m:r>
                      <m:r>
                        <a:rPr lang="en-US" sz="1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size</m:t>
                      </m:r>
                      <m:r>
                        <a:rPr lang="en-US" sz="14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400" b="0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674759"/>
                <a:ext cx="2364104" cy="307777"/>
              </a:xfrm>
              <a:prstGeom prst="rect">
                <a:avLst/>
              </a:prstGeom>
              <a:blipFill>
                <a:blip r:embed="rId11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464978" y="5483423"/>
                <a:ext cx="208919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𝑝𝑟𝑖𝑜𝑟𝑖𝑡𝑦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en-US" sz="1400" i="0" dirty="0" smtClean="0">
                          <a:latin typeface="Cambria Math" panose="02040503050406030204" pitchFamily="18" charset="0"/>
                        </a:rPr>
                        <m:t>slack</m:t>
                      </m:r>
                      <m:r>
                        <a:rPr lang="en-US" sz="140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400" i="0" dirty="0" smtClean="0">
                          <a:latin typeface="Cambria Math" panose="02040503050406030204" pitchFamily="18" charset="0"/>
                        </a:rPr>
                        <m:t>time</m:t>
                      </m:r>
                      <m:r>
                        <a:rPr lang="en-US" sz="1400" i="0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978" y="5483423"/>
                <a:ext cx="2089193" cy="307777"/>
              </a:xfrm>
              <a:prstGeom prst="rect">
                <a:avLst/>
              </a:prstGeom>
              <a:blipFill>
                <a:blip r:embed="rId1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4424697" y="4953000"/>
                <a:ext cx="2966703" cy="5396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average</m:t>
                          </m:r>
                          <m:r>
                            <a:rPr lang="en-US" sz="14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size</m:t>
                          </m:r>
                          <m:r>
                            <a:rPr lang="en-US" sz="14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flows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𝐹𝐶𝑇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𝑞𝑢𝑒𝑢𝑒𝑠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4697" y="4953000"/>
                <a:ext cx="2966703" cy="539635"/>
              </a:xfrm>
              <a:prstGeom prst="rect">
                <a:avLst/>
              </a:prstGeom>
              <a:blipFill>
                <a:blip r:embed="rId13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848600" y="2298262"/>
                <a:ext cx="18109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sz="1400" b="0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600" y="2298262"/>
                <a:ext cx="1810946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608600" y="2971800"/>
                <a:ext cx="3059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𝑝𝑟𝑖𝑜𝑟𝑖𝑡𝑦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en-US" sz="1400" b="0" i="0" dirty="0" smtClean="0">
                          <a:latin typeface="Cambria Math" panose="02040503050406030204" pitchFamily="18" charset="0"/>
                        </a:rPr>
                        <m:t>priority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8600" y="2971800"/>
                <a:ext cx="3059400" cy="307777"/>
              </a:xfrm>
              <a:prstGeom prst="rect">
                <a:avLst/>
              </a:prstGeom>
              <a:blipFill>
                <a:blip r:embed="rId15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7848600" y="2619718"/>
                <a:ext cx="185202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600" y="2619718"/>
                <a:ext cx="1852028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924800" y="4584561"/>
                <a:ext cx="232854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short</m:t>
                      </m:r>
                      <m:r>
                        <a:rPr lang="en-US" sz="1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packet</m:t>
                      </m:r>
                      <m:r>
                        <a:rPr lang="en-US" sz="1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size</m:t>
                      </m:r>
                      <m:r>
                        <a:rPr lang="en-US" sz="14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400" b="0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4584561"/>
                <a:ext cx="2328547" cy="307777"/>
              </a:xfrm>
              <a:prstGeom prst="rect">
                <a:avLst/>
              </a:prstGeom>
              <a:blipFill>
                <a:blip r:embed="rId17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992520" y="5341113"/>
                <a:ext cx="114195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𝑝𝑟𝑖𝑜𝑟𝑖𝑡𝑦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2520" y="5341113"/>
                <a:ext cx="1141953" cy="307777"/>
              </a:xfrm>
              <a:prstGeom prst="rect">
                <a:avLst/>
              </a:prstGeom>
              <a:blipFill>
                <a:blip r:embed="rId1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7924801" y="4917113"/>
                <a:ext cx="2922083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number</m:t>
                      </m:r>
                      <m:r>
                        <a:rPr lang="en-US" sz="1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US" sz="1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distinct</m:t>
                      </m:r>
                      <m:r>
                        <a:rPr lang="en-US" sz="1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flows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1" y="4917113"/>
                <a:ext cx="2922083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Left Brace 48"/>
          <p:cNvSpPr/>
          <p:nvPr/>
        </p:nvSpPr>
        <p:spPr>
          <a:xfrm>
            <a:off x="9135520" y="5214024"/>
            <a:ext cx="70058" cy="629137"/>
          </a:xfrm>
          <a:prstGeom prst="leftBrace">
            <a:avLst>
              <a:gd name="adj1" fmla="val 40457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9145045" y="5133975"/>
                <a:ext cx="1903955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b="0" i="0" dirty="0" smtClean="0">
                          <a:latin typeface="Cambria Math" panose="02040503050406030204" pitchFamily="18" charset="0"/>
                        </a:rPr>
                        <m:t>low</m:t>
                      </m:r>
                      <m:r>
                        <a:rPr lang="en-US" sz="14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400" b="0" i="0" dirty="0" smtClean="0">
                          <a:latin typeface="Cambria Math" panose="02040503050406030204" pitchFamily="18" charset="0"/>
                        </a:rPr>
                        <m:t>priority</m:t>
                      </m:r>
                      <m:r>
                        <a:rPr lang="en-US" sz="1400" b="0" i="0" dirty="0" smtClean="0">
                          <a:latin typeface="Cambria Math" panose="02040503050406030204" pitchFamily="18" charset="0"/>
                        </a:rPr>
                        <m:t>: </m:t>
                      </m:r>
                      <m:r>
                        <m:rPr>
                          <m:sty m:val="p"/>
                        </m:rPr>
                        <a:rPr lang="en-US" sz="1400" dirty="0">
                          <a:latin typeface="Cambria Math" panose="02040503050406030204" pitchFamily="18" charset="0"/>
                        </a:rPr>
                        <m:t>slack</m:t>
                      </m:r>
                      <m:r>
                        <a:rPr lang="en-US" sz="14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400" dirty="0">
                          <a:latin typeface="Cambria Math" panose="02040503050406030204" pitchFamily="18" charset="0"/>
                        </a:rPr>
                        <m:t>time</m:t>
                      </m:r>
                      <m:r>
                        <a:rPr lang="en-US" sz="1400" dirty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400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dirty="0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m:rPr>
                          <m:sty m:val="p"/>
                        </m:rPr>
                        <a:rPr lang="en-US" sz="1400" dirty="0">
                          <a:latin typeface="Cambria Math" panose="02040503050406030204" pitchFamily="18" charset="0"/>
                        </a:rPr>
                        <m:t>igh</m:t>
                      </m:r>
                      <m:r>
                        <a:rPr lang="en-US" sz="14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400" dirty="0">
                          <a:latin typeface="Cambria Math" panose="02040503050406030204" pitchFamily="18" charset="0"/>
                        </a:rPr>
                        <m:t>priority</m:t>
                      </m:r>
                      <m:r>
                        <a:rPr lang="en-US" sz="1400" dirty="0">
                          <a:latin typeface="Cambria Math" panose="02040503050406030204" pitchFamily="18" charset="0"/>
                        </a:rPr>
                        <m:t>: 0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5045" y="5133975"/>
                <a:ext cx="1903955" cy="738664"/>
              </a:xfrm>
              <a:prstGeom prst="rect">
                <a:avLst/>
              </a:prstGeom>
              <a:blipFill>
                <a:blip r:embed="rId20"/>
                <a:stretch>
                  <a:fillRect r="-1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560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 </a:t>
            </a:r>
            <a:endParaRPr lang="en-US" dirty="0"/>
          </a:p>
          <a:p>
            <a:pPr lvl="1"/>
            <a:r>
              <a:rPr lang="en-US" dirty="0"/>
              <a:t>Can </a:t>
            </a:r>
            <a:r>
              <a:rPr lang="en-US" dirty="0" smtClean="0"/>
              <a:t>Ether </a:t>
            </a:r>
            <a:r>
              <a:rPr lang="en-US" dirty="0"/>
              <a:t>achieve </a:t>
            </a:r>
            <a:r>
              <a:rPr lang="en-US" dirty="0" smtClean="0">
                <a:solidFill>
                  <a:srgbClr val="FF0000"/>
                </a:solidFill>
              </a:rPr>
              <a:t>fairness </a:t>
            </a:r>
            <a:r>
              <a:rPr lang="en-US" dirty="0">
                <a:solidFill>
                  <a:srgbClr val="FF0000"/>
                </a:solidFill>
              </a:rPr>
              <a:t>among all tenant </a:t>
            </a:r>
            <a:r>
              <a:rPr lang="en-US" dirty="0"/>
              <a:t>and improve the </a:t>
            </a:r>
            <a:r>
              <a:rPr lang="en-US" dirty="0">
                <a:solidFill>
                  <a:srgbClr val="FF0000"/>
                </a:solidFill>
              </a:rPr>
              <a:t>FCT per tenant</a:t>
            </a:r>
            <a:r>
              <a:rPr lang="en-US" dirty="0"/>
              <a:t>?</a:t>
            </a:r>
          </a:p>
          <a:p>
            <a:endParaRPr lang="en-US" dirty="0" smtClean="0"/>
          </a:p>
          <a:p>
            <a:r>
              <a:rPr lang="en-US" dirty="0" smtClean="0"/>
              <a:t>How Ether works compared to </a:t>
            </a:r>
          </a:p>
          <a:p>
            <a:pPr lvl="1"/>
            <a:r>
              <a:rPr lang="en-US" dirty="0" smtClean="0"/>
              <a:t>Ideal </a:t>
            </a:r>
            <a:r>
              <a:rPr lang="en-US" dirty="0"/>
              <a:t>fair queuing </a:t>
            </a:r>
            <a:r>
              <a:rPr lang="en-US" dirty="0" smtClean="0"/>
              <a:t>(FQ)</a:t>
            </a:r>
            <a:endParaRPr lang="en-US" dirty="0"/>
          </a:p>
          <a:p>
            <a:pPr lvl="1"/>
            <a:r>
              <a:rPr lang="en-US" dirty="0" smtClean="0"/>
              <a:t>Ideal FCT optimizer (</a:t>
            </a:r>
            <a:r>
              <a:rPr lang="en-US" dirty="0" err="1" smtClean="0"/>
              <a:t>pFabric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Measured parameters</a:t>
            </a:r>
            <a:endParaRPr lang="en-US" dirty="0"/>
          </a:p>
          <a:p>
            <a:pPr lvl="1"/>
            <a:r>
              <a:rPr lang="en-US" dirty="0" smtClean="0"/>
              <a:t>Jain’s index fairness </a:t>
            </a:r>
          </a:p>
          <a:p>
            <a:pPr lvl="1"/>
            <a:r>
              <a:rPr lang="en-US" dirty="0" smtClean="0"/>
              <a:t>99 percentile tail flow completion time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82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simulator (ns-3 v3.28)</a:t>
            </a:r>
          </a:p>
          <a:p>
            <a:pPr lvl="1"/>
            <a:r>
              <a:rPr lang="en-US" dirty="0" smtClean="0"/>
              <a:t>Workloads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Parameters</a:t>
            </a:r>
            <a:endParaRPr lang="en-US" dirty="0"/>
          </a:p>
          <a:p>
            <a:pPr lvl="2"/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D05D1B6-8026-45B1-AA42-34704ACF1033}"/>
              </a:ext>
            </a:extLst>
          </p:cNvPr>
          <p:cNvGrpSpPr/>
          <p:nvPr/>
        </p:nvGrpSpPr>
        <p:grpSpPr>
          <a:xfrm>
            <a:off x="5027642" y="3339965"/>
            <a:ext cx="5911554" cy="1935467"/>
            <a:chOff x="-1670245" y="1569061"/>
            <a:chExt cx="11077707" cy="3148062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1FC8DC7-8A0B-4E79-8973-C19CFF8D31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6801" y="1569061"/>
              <a:ext cx="737938" cy="490037"/>
            </a:xfrm>
            <a:prstGeom prst="rect">
              <a:avLst/>
            </a:prstGeom>
          </p:spPr>
        </p:pic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F426605-A2B8-40C3-B699-921E127DD930}"/>
                </a:ext>
              </a:extLst>
            </p:cNvPr>
            <p:cNvGrpSpPr/>
            <p:nvPr/>
          </p:nvGrpSpPr>
          <p:grpSpPr>
            <a:xfrm>
              <a:off x="1526311" y="3228485"/>
              <a:ext cx="1044895" cy="1337422"/>
              <a:chOff x="1526311" y="3228485"/>
              <a:chExt cx="1044895" cy="1337422"/>
            </a:xfrm>
          </p:grpSpPr>
          <p:pic>
            <p:nvPicPr>
              <p:cNvPr id="68" name="Picture 67">
                <a:extLst>
                  <a:ext uri="{FF2B5EF4-FFF2-40B4-BE49-F238E27FC236}">
                    <a16:creationId xmlns:a16="http://schemas.microsoft.com/office/drawing/2014/main" id="{8E1F858A-E6AE-4735-89B0-8AE8852D53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6311" y="4082240"/>
                <a:ext cx="455722" cy="483667"/>
              </a:xfrm>
              <a:prstGeom prst="rect">
                <a:avLst/>
              </a:prstGeom>
              <a:ln w="28575"/>
            </p:spPr>
          </p:pic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BA8C54D3-E233-436C-A1AC-8A682494CA54}"/>
                  </a:ext>
                </a:extLst>
              </p:cNvPr>
              <p:cNvGrpSpPr/>
              <p:nvPr/>
            </p:nvGrpSpPr>
            <p:grpSpPr>
              <a:xfrm>
                <a:off x="1746516" y="3664714"/>
                <a:ext cx="617837" cy="422440"/>
                <a:chOff x="7534023" y="5347548"/>
                <a:chExt cx="1411230" cy="422440"/>
              </a:xfrm>
            </p:grpSpPr>
            <p:cxnSp>
              <p:nvCxnSpPr>
                <p:cNvPr id="73" name="Straight Connector 72">
                  <a:extLst>
                    <a:ext uri="{FF2B5EF4-FFF2-40B4-BE49-F238E27FC236}">
                      <a16:creationId xmlns:a16="http://schemas.microsoft.com/office/drawing/2014/main" id="{6816ECF3-78BF-48D2-9FB0-A4A6FF272634}"/>
                    </a:ext>
                  </a:extLst>
                </p:cNvPr>
                <p:cNvCxnSpPr/>
                <p:nvPr/>
              </p:nvCxnSpPr>
              <p:spPr>
                <a:xfrm flipV="1">
                  <a:off x="7534023" y="5347548"/>
                  <a:ext cx="705614" cy="422440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>
                  <a:extLst>
                    <a:ext uri="{FF2B5EF4-FFF2-40B4-BE49-F238E27FC236}">
                      <a16:creationId xmlns:a16="http://schemas.microsoft.com/office/drawing/2014/main" id="{52E87E2F-0E7E-43AE-B6BF-5EA51350456B}"/>
                    </a:ext>
                  </a:extLst>
                </p:cNvPr>
                <p:cNvCxnSpPr/>
                <p:nvPr/>
              </p:nvCxnSpPr>
              <p:spPr>
                <a:xfrm flipH="1" flipV="1">
                  <a:off x="8210496" y="5347548"/>
                  <a:ext cx="734757" cy="422440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70" name="Picture 69">
                <a:extLst>
                  <a:ext uri="{FF2B5EF4-FFF2-40B4-BE49-F238E27FC236}">
                    <a16:creationId xmlns:a16="http://schemas.microsoft.com/office/drawing/2014/main" id="{67452419-DCD2-42B2-B211-09A81609C4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86466" y="3228485"/>
                <a:ext cx="737938" cy="490037"/>
              </a:xfrm>
              <a:prstGeom prst="rect">
                <a:avLst/>
              </a:prstGeom>
              <a:ln w="28575"/>
            </p:spPr>
          </p:pic>
          <p:pic>
            <p:nvPicPr>
              <p:cNvPr id="71" name="Picture 70">
                <a:extLst>
                  <a:ext uri="{FF2B5EF4-FFF2-40B4-BE49-F238E27FC236}">
                    <a16:creationId xmlns:a16="http://schemas.microsoft.com/office/drawing/2014/main" id="{44E7E7DE-76B0-4954-86B9-03DE207537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15484" y="4082239"/>
                <a:ext cx="455722" cy="483667"/>
              </a:xfrm>
              <a:prstGeom prst="rect">
                <a:avLst/>
              </a:prstGeom>
              <a:ln w="28575"/>
            </p:spPr>
          </p:pic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AEAD854C-63D7-4606-8289-0DA9133884A5}"/>
                  </a:ext>
                </a:extLst>
              </p:cNvPr>
              <p:cNvCxnSpPr/>
              <p:nvPr/>
            </p:nvCxnSpPr>
            <p:spPr>
              <a:xfrm>
                <a:off x="1900975" y="4082239"/>
                <a:ext cx="302539" cy="0"/>
              </a:xfrm>
              <a:prstGeom prst="line">
                <a:avLst/>
              </a:prstGeom>
              <a:ln w="38100" cap="flat" cmpd="sng" algn="ctr">
                <a:solidFill>
                  <a:schemeClr val="dk1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13DD025-F4F1-4A39-8CE0-26E0B0240CB1}"/>
                </a:ext>
              </a:extLst>
            </p:cNvPr>
            <p:cNvGrpSpPr/>
            <p:nvPr/>
          </p:nvGrpSpPr>
          <p:grpSpPr>
            <a:xfrm>
              <a:off x="2609509" y="3228485"/>
              <a:ext cx="1044895" cy="1337422"/>
              <a:chOff x="1526311" y="3228485"/>
              <a:chExt cx="1044895" cy="1337422"/>
            </a:xfrm>
          </p:grpSpPr>
          <p:pic>
            <p:nvPicPr>
              <p:cNvPr id="61" name="Picture 60">
                <a:extLst>
                  <a:ext uri="{FF2B5EF4-FFF2-40B4-BE49-F238E27FC236}">
                    <a16:creationId xmlns:a16="http://schemas.microsoft.com/office/drawing/2014/main" id="{5FD0E59B-2EEF-4B57-B17B-F93DD2239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6311" y="4082240"/>
                <a:ext cx="455722" cy="483667"/>
              </a:xfrm>
              <a:prstGeom prst="rect">
                <a:avLst/>
              </a:prstGeom>
              <a:ln w="28575"/>
            </p:spPr>
          </p:pic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569A1D8D-4896-458E-9603-22EA49E20870}"/>
                  </a:ext>
                </a:extLst>
              </p:cNvPr>
              <p:cNvGrpSpPr/>
              <p:nvPr/>
            </p:nvGrpSpPr>
            <p:grpSpPr>
              <a:xfrm>
                <a:off x="1746516" y="3664714"/>
                <a:ext cx="617837" cy="422440"/>
                <a:chOff x="7534023" y="5347548"/>
                <a:chExt cx="1411230" cy="422440"/>
              </a:xfrm>
            </p:grpSpPr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id="{F0C4EDF4-D59A-4F03-B7CC-EA092B0F81D6}"/>
                    </a:ext>
                  </a:extLst>
                </p:cNvPr>
                <p:cNvCxnSpPr/>
                <p:nvPr/>
              </p:nvCxnSpPr>
              <p:spPr>
                <a:xfrm flipV="1">
                  <a:off x="7534023" y="5347548"/>
                  <a:ext cx="705614" cy="422440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>
                  <a:extLst>
                    <a:ext uri="{FF2B5EF4-FFF2-40B4-BE49-F238E27FC236}">
                      <a16:creationId xmlns:a16="http://schemas.microsoft.com/office/drawing/2014/main" id="{0F069284-2325-4AA3-A2CD-AE3A9F950859}"/>
                    </a:ext>
                  </a:extLst>
                </p:cNvPr>
                <p:cNvCxnSpPr/>
                <p:nvPr/>
              </p:nvCxnSpPr>
              <p:spPr>
                <a:xfrm flipH="1" flipV="1">
                  <a:off x="8210496" y="5347548"/>
                  <a:ext cx="734757" cy="422440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63" name="Picture 62">
                <a:extLst>
                  <a:ext uri="{FF2B5EF4-FFF2-40B4-BE49-F238E27FC236}">
                    <a16:creationId xmlns:a16="http://schemas.microsoft.com/office/drawing/2014/main" id="{1E1B3F67-C531-42C0-8B45-A09DD14403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86466" y="3228485"/>
                <a:ext cx="737938" cy="490037"/>
              </a:xfrm>
              <a:prstGeom prst="rect">
                <a:avLst/>
              </a:prstGeom>
              <a:ln w="28575"/>
            </p:spPr>
          </p:pic>
          <p:pic>
            <p:nvPicPr>
              <p:cNvPr id="64" name="Picture 63">
                <a:extLst>
                  <a:ext uri="{FF2B5EF4-FFF2-40B4-BE49-F238E27FC236}">
                    <a16:creationId xmlns:a16="http://schemas.microsoft.com/office/drawing/2014/main" id="{24701859-5BE9-4D69-A91B-4531811D1D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15484" y="4082239"/>
                <a:ext cx="455722" cy="483667"/>
              </a:xfrm>
              <a:prstGeom prst="rect">
                <a:avLst/>
              </a:prstGeom>
              <a:ln w="28575"/>
            </p:spPr>
          </p:pic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C3C73EB8-D1F5-4268-8F63-64F1B7D0A21C}"/>
                  </a:ext>
                </a:extLst>
              </p:cNvPr>
              <p:cNvCxnSpPr/>
              <p:nvPr/>
            </p:nvCxnSpPr>
            <p:spPr>
              <a:xfrm>
                <a:off x="1900975" y="4082239"/>
                <a:ext cx="302539" cy="0"/>
              </a:xfrm>
              <a:prstGeom prst="line">
                <a:avLst/>
              </a:prstGeom>
              <a:ln w="38100" cap="flat" cmpd="sng" algn="ctr">
                <a:solidFill>
                  <a:schemeClr val="dk1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5404A05-39C4-4E4F-90BB-20819E4C0CF5}"/>
                </a:ext>
              </a:extLst>
            </p:cNvPr>
            <p:cNvGrpSpPr/>
            <p:nvPr/>
          </p:nvGrpSpPr>
          <p:grpSpPr>
            <a:xfrm>
              <a:off x="7279369" y="3228485"/>
              <a:ext cx="1044895" cy="1337422"/>
              <a:chOff x="1526311" y="3228485"/>
              <a:chExt cx="1044895" cy="1337422"/>
            </a:xfrm>
          </p:grpSpPr>
          <p:pic>
            <p:nvPicPr>
              <p:cNvPr id="54" name="Picture 53">
                <a:extLst>
                  <a:ext uri="{FF2B5EF4-FFF2-40B4-BE49-F238E27FC236}">
                    <a16:creationId xmlns:a16="http://schemas.microsoft.com/office/drawing/2014/main" id="{F67C4303-D869-44CD-9DEB-6CE0BDA875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6311" y="4082240"/>
                <a:ext cx="455722" cy="483667"/>
              </a:xfrm>
              <a:prstGeom prst="rect">
                <a:avLst/>
              </a:prstGeom>
              <a:ln w="28575"/>
            </p:spPr>
          </p:pic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EE320E0C-E183-4CF7-8759-4B56F180B309}"/>
                  </a:ext>
                </a:extLst>
              </p:cNvPr>
              <p:cNvGrpSpPr/>
              <p:nvPr/>
            </p:nvGrpSpPr>
            <p:grpSpPr>
              <a:xfrm>
                <a:off x="1746516" y="3664714"/>
                <a:ext cx="617837" cy="422440"/>
                <a:chOff x="7534023" y="5347548"/>
                <a:chExt cx="1411230" cy="422440"/>
              </a:xfrm>
            </p:grpSpPr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8D607239-2F32-45DD-AB64-39755A2AAABE}"/>
                    </a:ext>
                  </a:extLst>
                </p:cNvPr>
                <p:cNvCxnSpPr/>
                <p:nvPr/>
              </p:nvCxnSpPr>
              <p:spPr>
                <a:xfrm flipV="1">
                  <a:off x="7534023" y="5347548"/>
                  <a:ext cx="705614" cy="422440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F0D6A6CF-E0CE-43E4-816A-D403AE0A7A70}"/>
                    </a:ext>
                  </a:extLst>
                </p:cNvPr>
                <p:cNvCxnSpPr/>
                <p:nvPr/>
              </p:nvCxnSpPr>
              <p:spPr>
                <a:xfrm flipH="1" flipV="1">
                  <a:off x="8210496" y="5347548"/>
                  <a:ext cx="734757" cy="422440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56" name="Picture 55">
                <a:extLst>
                  <a:ext uri="{FF2B5EF4-FFF2-40B4-BE49-F238E27FC236}">
                    <a16:creationId xmlns:a16="http://schemas.microsoft.com/office/drawing/2014/main" id="{7D2A295E-7C5E-4C7B-83F9-04DA7D1C09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86466" y="3228485"/>
                <a:ext cx="737938" cy="490037"/>
              </a:xfrm>
              <a:prstGeom prst="rect">
                <a:avLst/>
              </a:prstGeom>
              <a:ln w="28575"/>
            </p:spPr>
          </p:pic>
          <p:pic>
            <p:nvPicPr>
              <p:cNvPr id="57" name="Picture 56">
                <a:extLst>
                  <a:ext uri="{FF2B5EF4-FFF2-40B4-BE49-F238E27FC236}">
                    <a16:creationId xmlns:a16="http://schemas.microsoft.com/office/drawing/2014/main" id="{F9DA7B7B-0741-4696-9E3D-B088104349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15484" y="4082239"/>
                <a:ext cx="455722" cy="483667"/>
              </a:xfrm>
              <a:prstGeom prst="rect">
                <a:avLst/>
              </a:prstGeom>
              <a:ln w="28575"/>
            </p:spPr>
          </p:pic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BC0B3EAE-0CA1-4243-9409-D552F6981E2C}"/>
                  </a:ext>
                </a:extLst>
              </p:cNvPr>
              <p:cNvCxnSpPr/>
              <p:nvPr/>
            </p:nvCxnSpPr>
            <p:spPr>
              <a:xfrm>
                <a:off x="1900975" y="4082239"/>
                <a:ext cx="302539" cy="0"/>
              </a:xfrm>
              <a:prstGeom prst="line">
                <a:avLst/>
              </a:prstGeom>
              <a:ln w="38100" cap="flat" cmpd="sng" algn="ctr">
                <a:solidFill>
                  <a:schemeClr val="dk1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A9D03F5-F5B0-40FE-A593-1CE5CAC9E32F}"/>
                </a:ext>
              </a:extLst>
            </p:cNvPr>
            <p:cNvGrpSpPr/>
            <p:nvPr/>
          </p:nvGrpSpPr>
          <p:grpSpPr>
            <a:xfrm>
              <a:off x="8362567" y="3228485"/>
              <a:ext cx="1044895" cy="1337422"/>
              <a:chOff x="1526311" y="3228485"/>
              <a:chExt cx="1044895" cy="1337422"/>
            </a:xfrm>
          </p:grpSpPr>
          <p:pic>
            <p:nvPicPr>
              <p:cNvPr id="47" name="Picture 46">
                <a:extLst>
                  <a:ext uri="{FF2B5EF4-FFF2-40B4-BE49-F238E27FC236}">
                    <a16:creationId xmlns:a16="http://schemas.microsoft.com/office/drawing/2014/main" id="{01A16B61-A01B-4CD6-A75E-E8246182F4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6311" y="4082240"/>
                <a:ext cx="455722" cy="483667"/>
              </a:xfrm>
              <a:prstGeom prst="rect">
                <a:avLst/>
              </a:prstGeom>
              <a:ln w="28575"/>
            </p:spPr>
          </p:pic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82036C4D-F127-46F0-BD1C-BBDAFD0BFE16}"/>
                  </a:ext>
                </a:extLst>
              </p:cNvPr>
              <p:cNvGrpSpPr/>
              <p:nvPr/>
            </p:nvGrpSpPr>
            <p:grpSpPr>
              <a:xfrm>
                <a:off x="1746516" y="3664714"/>
                <a:ext cx="617837" cy="422440"/>
                <a:chOff x="7534023" y="5347548"/>
                <a:chExt cx="1411230" cy="422440"/>
              </a:xfrm>
            </p:grpSpPr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6AB575A3-99F4-41A8-9817-AAD62C254EC5}"/>
                    </a:ext>
                  </a:extLst>
                </p:cNvPr>
                <p:cNvCxnSpPr/>
                <p:nvPr/>
              </p:nvCxnSpPr>
              <p:spPr>
                <a:xfrm flipV="1">
                  <a:off x="7534023" y="5347548"/>
                  <a:ext cx="705614" cy="422440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94E690BF-DEBF-4CFC-ADD8-87AB9FD9D139}"/>
                    </a:ext>
                  </a:extLst>
                </p:cNvPr>
                <p:cNvCxnSpPr/>
                <p:nvPr/>
              </p:nvCxnSpPr>
              <p:spPr>
                <a:xfrm flipH="1" flipV="1">
                  <a:off x="8210496" y="5347548"/>
                  <a:ext cx="734757" cy="422440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49" name="Picture 48">
                <a:extLst>
                  <a:ext uri="{FF2B5EF4-FFF2-40B4-BE49-F238E27FC236}">
                    <a16:creationId xmlns:a16="http://schemas.microsoft.com/office/drawing/2014/main" id="{D207618B-1ABF-4671-BF53-76662D4985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86466" y="3228485"/>
                <a:ext cx="737938" cy="490037"/>
              </a:xfrm>
              <a:prstGeom prst="rect">
                <a:avLst/>
              </a:prstGeom>
              <a:ln w="28575"/>
            </p:spPr>
          </p:pic>
          <p:pic>
            <p:nvPicPr>
              <p:cNvPr id="50" name="Picture 49">
                <a:extLst>
                  <a:ext uri="{FF2B5EF4-FFF2-40B4-BE49-F238E27FC236}">
                    <a16:creationId xmlns:a16="http://schemas.microsoft.com/office/drawing/2014/main" id="{25FFC7F8-20EC-4F04-982A-396168881B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15484" y="4082239"/>
                <a:ext cx="455722" cy="483667"/>
              </a:xfrm>
              <a:prstGeom prst="rect">
                <a:avLst/>
              </a:prstGeom>
              <a:ln w="28575"/>
            </p:spPr>
          </p:pic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70991D45-40CD-4AB4-AB26-D8DEE6CAA4AA}"/>
                  </a:ext>
                </a:extLst>
              </p:cNvPr>
              <p:cNvCxnSpPr/>
              <p:nvPr/>
            </p:nvCxnSpPr>
            <p:spPr>
              <a:xfrm>
                <a:off x="1900975" y="4082239"/>
                <a:ext cx="302539" cy="0"/>
              </a:xfrm>
              <a:prstGeom prst="line">
                <a:avLst/>
              </a:prstGeom>
              <a:ln w="38100" cap="flat" cmpd="sng" algn="ctr">
                <a:solidFill>
                  <a:schemeClr val="dk1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899D2FD-CC3A-4B68-BB39-39C65AEF37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7144" y="1569061"/>
              <a:ext cx="737938" cy="490037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B72B423D-BE6B-471D-A4C5-D364D1180C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9317" y="1569061"/>
              <a:ext cx="737938" cy="490037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D4BC26B7-35C5-4295-993D-D021617EDE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4629" y="1569061"/>
              <a:ext cx="737938" cy="490037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7E6A051-6578-4DB5-B200-958E14AF7253}"/>
                </a:ext>
              </a:extLst>
            </p:cNvPr>
            <p:cNvSpPr txBox="1"/>
            <p:nvPr/>
          </p:nvSpPr>
          <p:spPr>
            <a:xfrm>
              <a:off x="1008824" y="2452291"/>
              <a:ext cx="1312656" cy="4491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Gbps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1F433AAB-7AA3-4B54-B7F9-175D619BFDD0}"/>
                </a:ext>
              </a:extLst>
            </p:cNvPr>
            <p:cNvGrpSpPr/>
            <p:nvPr/>
          </p:nvGrpSpPr>
          <p:grpSpPr>
            <a:xfrm>
              <a:off x="2055435" y="2053908"/>
              <a:ext cx="6836256" cy="1174577"/>
              <a:chOff x="2055435" y="2053908"/>
              <a:chExt cx="6836256" cy="1174577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5D776578-9E15-49A3-A897-2E3F886BF4DA}"/>
                  </a:ext>
                </a:extLst>
              </p:cNvPr>
              <p:cNvCxnSpPr>
                <a:stCxn id="63" idx="0"/>
                <a:endCxn id="7" idx="2"/>
              </p:cNvCxnSpPr>
              <p:nvPr/>
            </p:nvCxnSpPr>
            <p:spPr>
              <a:xfrm flipV="1">
                <a:off x="3138633" y="2059098"/>
                <a:ext cx="1997137" cy="1169387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21A373C9-E6D7-4EF7-A275-6AB04E93C439}"/>
                  </a:ext>
                </a:extLst>
              </p:cNvPr>
              <p:cNvCxnSpPr>
                <a:stCxn id="56" idx="0"/>
                <a:endCxn id="7" idx="2"/>
              </p:cNvCxnSpPr>
              <p:nvPr/>
            </p:nvCxnSpPr>
            <p:spPr>
              <a:xfrm flipH="1" flipV="1">
                <a:off x="5135770" y="2059098"/>
                <a:ext cx="2672723" cy="1169387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0DD1D3E-A78D-4985-BE6F-4A5F47FF86E8}"/>
                  </a:ext>
                </a:extLst>
              </p:cNvPr>
              <p:cNvCxnSpPr>
                <a:stCxn id="56" idx="0"/>
                <a:endCxn id="12" idx="2"/>
              </p:cNvCxnSpPr>
              <p:nvPr/>
            </p:nvCxnSpPr>
            <p:spPr>
              <a:xfrm flipH="1" flipV="1">
                <a:off x="5976113" y="2059098"/>
                <a:ext cx="1832380" cy="1169387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651E6B37-039F-4B99-B8A9-515CC3798ED7}"/>
                  </a:ext>
                </a:extLst>
              </p:cNvPr>
              <p:cNvCxnSpPr>
                <a:stCxn id="63" idx="0"/>
                <a:endCxn id="12" idx="2"/>
              </p:cNvCxnSpPr>
              <p:nvPr/>
            </p:nvCxnSpPr>
            <p:spPr>
              <a:xfrm flipV="1">
                <a:off x="3138633" y="2059098"/>
                <a:ext cx="2837480" cy="1169387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04D7FC06-0CFB-4F26-989C-ABB39CA17604}"/>
                  </a:ext>
                </a:extLst>
              </p:cNvPr>
              <p:cNvCxnSpPr>
                <a:stCxn id="70" idx="0"/>
                <a:endCxn id="7" idx="2"/>
              </p:cNvCxnSpPr>
              <p:nvPr/>
            </p:nvCxnSpPr>
            <p:spPr>
              <a:xfrm flipV="1">
                <a:off x="2055435" y="2059098"/>
                <a:ext cx="3080335" cy="1169387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E3AE5A04-D8F3-496D-BE8C-D8685EC51761}"/>
                  </a:ext>
                </a:extLst>
              </p:cNvPr>
              <p:cNvCxnSpPr>
                <a:stCxn id="70" idx="0"/>
                <a:endCxn id="14" idx="2"/>
              </p:cNvCxnSpPr>
              <p:nvPr/>
            </p:nvCxnSpPr>
            <p:spPr>
              <a:xfrm flipV="1">
                <a:off x="2055435" y="2059098"/>
                <a:ext cx="5938163" cy="1169387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73750748-BC86-458D-BB80-D5995C621203}"/>
                  </a:ext>
                </a:extLst>
              </p:cNvPr>
              <p:cNvCxnSpPr>
                <a:stCxn id="49" idx="0"/>
                <a:endCxn id="7" idx="2"/>
              </p:cNvCxnSpPr>
              <p:nvPr/>
            </p:nvCxnSpPr>
            <p:spPr>
              <a:xfrm flipH="1" flipV="1">
                <a:off x="5135770" y="2059098"/>
                <a:ext cx="3755921" cy="1169387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4FE38E28-93E2-4031-8946-0451E7C11E35}"/>
                  </a:ext>
                </a:extLst>
              </p:cNvPr>
              <p:cNvCxnSpPr>
                <a:stCxn id="49" idx="0"/>
                <a:endCxn id="14" idx="2"/>
              </p:cNvCxnSpPr>
              <p:nvPr/>
            </p:nvCxnSpPr>
            <p:spPr>
              <a:xfrm flipH="1" flipV="1">
                <a:off x="7993598" y="2059098"/>
                <a:ext cx="898093" cy="1169387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431A4C3A-5515-437E-BD6F-03E79AC20694}"/>
                  </a:ext>
                </a:extLst>
              </p:cNvPr>
              <p:cNvCxnSpPr>
                <a:stCxn id="49" idx="0"/>
                <a:endCxn id="12" idx="2"/>
              </p:cNvCxnSpPr>
              <p:nvPr/>
            </p:nvCxnSpPr>
            <p:spPr>
              <a:xfrm flipH="1" flipV="1">
                <a:off x="5976113" y="2059098"/>
                <a:ext cx="2915578" cy="1169387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AB411B96-8824-4ED8-9DDF-C1CA4F426D75}"/>
                  </a:ext>
                </a:extLst>
              </p:cNvPr>
              <p:cNvCxnSpPr>
                <a:stCxn id="49" idx="0"/>
                <a:endCxn id="13" idx="2"/>
              </p:cNvCxnSpPr>
              <p:nvPr/>
            </p:nvCxnSpPr>
            <p:spPr>
              <a:xfrm flipH="1" flipV="1">
                <a:off x="3118286" y="2059098"/>
                <a:ext cx="5773405" cy="1169387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E7ABF789-F2BC-4A14-B31C-77D749C6844F}"/>
                  </a:ext>
                </a:extLst>
              </p:cNvPr>
              <p:cNvCxnSpPr>
                <a:stCxn id="70" idx="0"/>
                <a:endCxn id="13" idx="2"/>
              </p:cNvCxnSpPr>
              <p:nvPr/>
            </p:nvCxnSpPr>
            <p:spPr>
              <a:xfrm flipV="1">
                <a:off x="2055435" y="2059098"/>
                <a:ext cx="1062851" cy="1169387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9A4C368-400E-4EE6-9344-663F3E0683DD}"/>
                  </a:ext>
                </a:extLst>
              </p:cNvPr>
              <p:cNvCxnSpPr>
                <a:stCxn id="63" idx="0"/>
                <a:endCxn id="13" idx="2"/>
              </p:cNvCxnSpPr>
              <p:nvPr/>
            </p:nvCxnSpPr>
            <p:spPr>
              <a:xfrm flipH="1" flipV="1">
                <a:off x="3118286" y="2059098"/>
                <a:ext cx="20347" cy="1169387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5BAE5C4A-1DDD-4B2D-8CE2-29DB1A29F0BD}"/>
                  </a:ext>
                </a:extLst>
              </p:cNvPr>
              <p:cNvCxnSpPr>
                <a:stCxn id="56" idx="0"/>
                <a:endCxn id="13" idx="2"/>
              </p:cNvCxnSpPr>
              <p:nvPr/>
            </p:nvCxnSpPr>
            <p:spPr>
              <a:xfrm flipH="1" flipV="1">
                <a:off x="3118286" y="2059098"/>
                <a:ext cx="4690207" cy="1169387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FD636C36-2F93-4E11-8147-ED6567DE6AFC}"/>
                  </a:ext>
                </a:extLst>
              </p:cNvPr>
              <p:cNvCxnSpPr>
                <a:stCxn id="63" idx="0"/>
                <a:endCxn id="14" idx="2"/>
              </p:cNvCxnSpPr>
              <p:nvPr/>
            </p:nvCxnSpPr>
            <p:spPr>
              <a:xfrm flipV="1">
                <a:off x="3138633" y="2059098"/>
                <a:ext cx="4854965" cy="1169387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2835A0CA-D496-4D08-B366-43ED492DA9A1}"/>
                  </a:ext>
                </a:extLst>
              </p:cNvPr>
              <p:cNvCxnSpPr>
                <a:stCxn id="56" idx="0"/>
                <a:endCxn id="14" idx="2"/>
              </p:cNvCxnSpPr>
              <p:nvPr/>
            </p:nvCxnSpPr>
            <p:spPr>
              <a:xfrm flipV="1">
                <a:off x="7808493" y="2059098"/>
                <a:ext cx="185105" cy="1169387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F04FC304-BE04-48D8-8233-36B644F57472}"/>
                  </a:ext>
                </a:extLst>
              </p:cNvPr>
              <p:cNvCxnSpPr>
                <a:stCxn id="13" idx="2"/>
              </p:cNvCxnSpPr>
              <p:nvPr/>
            </p:nvCxnSpPr>
            <p:spPr>
              <a:xfrm>
                <a:off x="3118286" y="2059098"/>
                <a:ext cx="149288" cy="421785"/>
              </a:xfrm>
              <a:prstGeom prst="line">
                <a:avLst/>
              </a:prstGeom>
              <a:ln w="38100" cap="flat" cmpd="sng" algn="ctr">
                <a:solidFill>
                  <a:schemeClr val="dk1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D92A3EA2-051B-4DC8-A3E3-B8F5FE58CE79}"/>
                  </a:ext>
                </a:extLst>
              </p:cNvPr>
              <p:cNvCxnSpPr>
                <a:stCxn id="13" idx="2"/>
              </p:cNvCxnSpPr>
              <p:nvPr/>
            </p:nvCxnSpPr>
            <p:spPr>
              <a:xfrm>
                <a:off x="3118286" y="2059098"/>
                <a:ext cx="329265" cy="282943"/>
              </a:xfrm>
              <a:prstGeom prst="line">
                <a:avLst/>
              </a:prstGeom>
              <a:ln w="38100" cap="flat" cmpd="sng" algn="ctr">
                <a:solidFill>
                  <a:schemeClr val="dk1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6E9528B1-F2DC-45E8-812B-96D98E7FC3B3}"/>
                  </a:ext>
                </a:extLst>
              </p:cNvPr>
              <p:cNvGrpSpPr/>
              <p:nvPr/>
            </p:nvGrpSpPr>
            <p:grpSpPr>
              <a:xfrm flipH="1">
                <a:off x="7653202" y="2066320"/>
                <a:ext cx="329265" cy="421785"/>
                <a:chOff x="4493608" y="922400"/>
                <a:chExt cx="329265" cy="421785"/>
              </a:xfrm>
            </p:grpSpPr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5B8A724B-9C07-4AB9-9AAA-F68C9073E891}"/>
                    </a:ext>
                  </a:extLst>
                </p:cNvPr>
                <p:cNvCxnSpPr/>
                <p:nvPr/>
              </p:nvCxnSpPr>
              <p:spPr>
                <a:xfrm>
                  <a:off x="4493608" y="922400"/>
                  <a:ext cx="149288" cy="421785"/>
                </a:xfrm>
                <a:prstGeom prst="line">
                  <a:avLst/>
                </a:prstGeom>
                <a:ln w="38100" cap="flat" cmpd="sng" algn="ctr">
                  <a:solidFill>
                    <a:schemeClr val="dk1"/>
                  </a:solidFill>
                  <a:prstDash val="sysDot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39E4FD22-3262-4A7C-AA7C-54F124EC57C5}"/>
                    </a:ext>
                  </a:extLst>
                </p:cNvPr>
                <p:cNvCxnSpPr/>
                <p:nvPr/>
              </p:nvCxnSpPr>
              <p:spPr>
                <a:xfrm>
                  <a:off x="4493608" y="922400"/>
                  <a:ext cx="329265" cy="282943"/>
                </a:xfrm>
                <a:prstGeom prst="line">
                  <a:avLst/>
                </a:prstGeom>
                <a:ln w="38100" cap="flat" cmpd="sng" algn="ctr">
                  <a:solidFill>
                    <a:schemeClr val="dk1"/>
                  </a:solidFill>
                  <a:prstDash val="sysDot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C503898B-C5F1-4E1A-8877-018F9FCDA493}"/>
                  </a:ext>
                </a:extLst>
              </p:cNvPr>
              <p:cNvCxnSpPr/>
              <p:nvPr/>
            </p:nvCxnSpPr>
            <p:spPr>
              <a:xfrm flipH="1">
                <a:off x="5075719" y="2069831"/>
                <a:ext cx="87179" cy="251888"/>
              </a:xfrm>
              <a:prstGeom prst="line">
                <a:avLst/>
              </a:prstGeom>
              <a:ln w="38100" cap="flat" cmpd="sng" algn="ctr">
                <a:solidFill>
                  <a:schemeClr val="dk1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470BABDB-A03A-4F85-A4A1-5CA50142273D}"/>
                  </a:ext>
                </a:extLst>
              </p:cNvPr>
              <p:cNvCxnSpPr/>
              <p:nvPr/>
            </p:nvCxnSpPr>
            <p:spPr>
              <a:xfrm>
                <a:off x="5170967" y="2066320"/>
                <a:ext cx="90828" cy="255399"/>
              </a:xfrm>
              <a:prstGeom prst="line">
                <a:avLst/>
              </a:prstGeom>
              <a:ln w="38100" cap="flat" cmpd="sng" algn="ctr">
                <a:solidFill>
                  <a:schemeClr val="dk1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43DAA741-2216-4B8A-B727-5D069F53A9A0}"/>
                  </a:ext>
                </a:extLst>
              </p:cNvPr>
              <p:cNvGrpSpPr/>
              <p:nvPr/>
            </p:nvGrpSpPr>
            <p:grpSpPr>
              <a:xfrm flipH="1">
                <a:off x="5888934" y="2053908"/>
                <a:ext cx="186076" cy="255399"/>
                <a:chOff x="7234256" y="2053908"/>
                <a:chExt cx="186076" cy="255399"/>
              </a:xfrm>
            </p:grpSpPr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FBEB0445-B6EF-4DEF-A569-94DB1550FCB3}"/>
                    </a:ext>
                  </a:extLst>
                </p:cNvPr>
                <p:cNvCxnSpPr/>
                <p:nvPr/>
              </p:nvCxnSpPr>
              <p:spPr>
                <a:xfrm flipH="1">
                  <a:off x="7234256" y="2057419"/>
                  <a:ext cx="87179" cy="251888"/>
                </a:xfrm>
                <a:prstGeom prst="line">
                  <a:avLst/>
                </a:prstGeom>
                <a:ln w="38100" cap="flat" cmpd="sng" algn="ctr">
                  <a:solidFill>
                    <a:schemeClr val="dk1"/>
                  </a:solidFill>
                  <a:prstDash val="sysDot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AAC41BBF-7799-4EF3-A153-C52B61604D28}"/>
                    </a:ext>
                  </a:extLst>
                </p:cNvPr>
                <p:cNvCxnSpPr/>
                <p:nvPr/>
              </p:nvCxnSpPr>
              <p:spPr>
                <a:xfrm>
                  <a:off x="7329504" y="2053908"/>
                  <a:ext cx="90828" cy="255399"/>
                </a:xfrm>
                <a:prstGeom prst="line">
                  <a:avLst/>
                </a:prstGeom>
                <a:ln w="38100" cap="flat" cmpd="sng" algn="ctr">
                  <a:solidFill>
                    <a:schemeClr val="dk1"/>
                  </a:solidFill>
                  <a:prstDash val="sysDot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87DDF09-5845-4C5D-9B46-F51778E4B74C}"/>
                </a:ext>
              </a:extLst>
            </p:cNvPr>
            <p:cNvCxnSpPr/>
            <p:nvPr/>
          </p:nvCxnSpPr>
          <p:spPr>
            <a:xfrm>
              <a:off x="4576688" y="4162740"/>
              <a:ext cx="2084629" cy="0"/>
            </a:xfrm>
            <a:prstGeom prst="line">
              <a:avLst/>
            </a:prstGeom>
            <a:ln w="38100" cap="flat" cmpd="sng" algn="ctr">
              <a:solidFill>
                <a:schemeClr val="dk1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2E33FFE-612D-4238-84E4-BEB9E5040156}"/>
                </a:ext>
              </a:extLst>
            </p:cNvPr>
            <p:cNvSpPr txBox="1"/>
            <p:nvPr/>
          </p:nvSpPr>
          <p:spPr>
            <a:xfrm>
              <a:off x="4775238" y="4223093"/>
              <a:ext cx="1683355" cy="4940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400 Hosts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7C56BF2-29A4-439F-BE0E-815821E56A8B}"/>
                </a:ext>
              </a:extLst>
            </p:cNvPr>
            <p:cNvSpPr txBox="1"/>
            <p:nvPr/>
          </p:nvSpPr>
          <p:spPr>
            <a:xfrm>
              <a:off x="-765946" y="1744476"/>
              <a:ext cx="3541545" cy="494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 Spine Switches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F9B4221-5A8C-4074-8748-12D28BE5963D}"/>
                </a:ext>
              </a:extLst>
            </p:cNvPr>
            <p:cNvSpPr txBox="1"/>
            <p:nvPr/>
          </p:nvSpPr>
          <p:spPr>
            <a:xfrm>
              <a:off x="-1670245" y="2995401"/>
              <a:ext cx="3361678" cy="550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 Leaf Switches</a:t>
              </a:r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385396"/>
              </p:ext>
            </p:extLst>
          </p:nvPr>
        </p:nvGraphicFramePr>
        <p:xfrm>
          <a:off x="1295400" y="1905000"/>
          <a:ext cx="2438400" cy="990513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301354298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161565602"/>
                    </a:ext>
                  </a:extLst>
                </a:gridCol>
              </a:tblGrid>
              <a:tr h="3301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Short</a:t>
                      </a:r>
                      <a:r>
                        <a:rPr lang="en-US" sz="1400" baseline="0" dirty="0" smtClean="0"/>
                        <a:t> flows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8 - 32 KB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707360"/>
                  </a:ext>
                </a:extLst>
              </a:tr>
              <a:tr h="3301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Long flows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MB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05101"/>
                  </a:ext>
                </a:extLst>
              </a:tr>
              <a:tr h="3301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tenants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42882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6" name="Table 7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6976824"/>
                  </p:ext>
                </p:extLst>
              </p:nvPr>
            </p:nvGraphicFramePr>
            <p:xfrm>
              <a:off x="1295400" y="3557334"/>
              <a:ext cx="2438400" cy="660342"/>
            </p:xfrm>
            <a:graphic>
              <a:graphicData uri="http://schemas.openxmlformats.org/drawingml/2006/table">
                <a:tbl>
                  <a:tblPr bandRow="1">
                    <a:tableStyleId>{BC89EF96-8CEA-46FF-86C4-4CE0E7609802}</a:tableStyleId>
                  </a:tblPr>
                  <a:tblGrid>
                    <a:gridCol w="1600200">
                      <a:extLst>
                        <a:ext uri="{9D8B030D-6E8A-4147-A177-3AD203B41FA5}">
                          <a16:colId xmlns:a16="http://schemas.microsoft.com/office/drawing/2014/main" val="3013542980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1161565602"/>
                        </a:ext>
                      </a:extLst>
                    </a:gridCol>
                  </a:tblGrid>
                  <a:tr h="33017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 dirty="0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1400" dirty="0">
                                        <a:latin typeface="Cambria Math" panose="02040503050406030204" pitchFamily="18" charset="0"/>
                                      </a:rPr>
                                      <m:t>min</m:t>
                                    </m:r>
                                    <m:r>
                                      <a:rPr lang="en-US" sz="1400" dirty="0">
                                        <a:latin typeface="Cambria Math" panose="02040503050406030204" pitchFamily="18" charset="0"/>
                                      </a:rPr>
                                      <m:t>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1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62707360"/>
                      </a:ext>
                    </a:extLst>
                  </a:tr>
                  <a:tr h="33017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 dirty="0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1400" dirty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  <m:r>
                                      <a:rPr lang="en-US" sz="1400" dirty="0">
                                        <a:latin typeface="Cambria Math" panose="02040503050406030204" pitchFamily="18" charset="0"/>
                                      </a:rPr>
                                      <m:t>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570(</a:t>
                          </a:r>
                          <a:r>
                            <a:rPr lang="en-US" sz="1400" dirty="0" err="1" smtClean="0"/>
                            <a:t>pkt</a:t>
                          </a:r>
                          <a:r>
                            <a:rPr lang="en-US" sz="1400" dirty="0" smtClean="0"/>
                            <a:t>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32051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6" name="Table 7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6976824"/>
                  </p:ext>
                </p:extLst>
              </p:nvPr>
            </p:nvGraphicFramePr>
            <p:xfrm>
              <a:off x="1295400" y="3557334"/>
              <a:ext cx="2438400" cy="660342"/>
            </p:xfrm>
            <a:graphic>
              <a:graphicData uri="http://schemas.openxmlformats.org/drawingml/2006/table">
                <a:tbl>
                  <a:tblPr bandRow="1">
                    <a:tableStyleId>{BC89EF96-8CEA-46FF-86C4-4CE0E7609802}</a:tableStyleId>
                  </a:tblPr>
                  <a:tblGrid>
                    <a:gridCol w="1600200">
                      <a:extLst>
                        <a:ext uri="{9D8B030D-6E8A-4147-A177-3AD203B41FA5}">
                          <a16:colId xmlns:a16="http://schemas.microsoft.com/office/drawing/2014/main" val="3013542980"/>
                        </a:ext>
                      </a:extLst>
                    </a:gridCol>
                    <a:gridCol w="838200">
                      <a:extLst>
                        <a:ext uri="{9D8B030D-6E8A-4147-A177-3AD203B41FA5}">
                          <a16:colId xmlns:a16="http://schemas.microsoft.com/office/drawing/2014/main" val="1161565602"/>
                        </a:ext>
                      </a:extLst>
                    </a:gridCol>
                  </a:tblGrid>
                  <a:tr h="3301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80" t="-1818" r="-53232" b="-1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1</a:t>
                          </a:r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62707360"/>
                      </a:ext>
                    </a:extLst>
                  </a:tr>
                  <a:tr h="3301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80" t="-103704" r="-53232" b="-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570(</a:t>
                          </a:r>
                          <a:r>
                            <a:rPr lang="en-US" sz="1400" dirty="0" err="1" smtClean="0"/>
                            <a:t>pkt</a:t>
                          </a:r>
                          <a:r>
                            <a:rPr lang="en-US" sz="1400" dirty="0" smtClean="0"/>
                            <a:t>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32051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6" name="Rectangle 15"/>
          <p:cNvSpPr/>
          <p:nvPr/>
        </p:nvSpPr>
        <p:spPr>
          <a:xfrm>
            <a:off x="8341036" y="2405511"/>
            <a:ext cx="13098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Topology</a:t>
            </a:r>
          </a:p>
        </p:txBody>
      </p:sp>
    </p:spTree>
    <p:extLst>
      <p:ext uri="{BB962C8B-B14F-4D97-AF65-F5344CB8AC3E}">
        <p14:creationId xmlns:p14="http://schemas.microsoft.com/office/powerpoint/2010/main" val="371075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Fairness and FCT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Ether outperforms </a:t>
            </a:r>
            <a:r>
              <a:rPr lang="en-US" dirty="0" err="1"/>
              <a:t>pFabric’s</a:t>
            </a:r>
            <a:r>
              <a:rPr lang="en-US" dirty="0"/>
              <a:t> fairness by 18</a:t>
            </a:r>
            <a:r>
              <a:rPr lang="en-US" dirty="0" smtClean="0"/>
              <a:t>%, </a:t>
            </a:r>
            <a:r>
              <a:rPr lang="en-US" dirty="0"/>
              <a:t>Ether outperforms FQ tail FCT by 25%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688" y="2438400"/>
            <a:ext cx="4022151" cy="21305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2438400"/>
            <a:ext cx="4054851" cy="213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79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Sensitivity to number of queues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For the workload we evaluated, the number of required queues between 24 to 32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1" y="3725365"/>
            <a:ext cx="3505200" cy="1856721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3787965" y="3077891"/>
            <a:ext cx="1" cy="2590800"/>
          </a:xfrm>
          <a:prstGeom prst="line">
            <a:avLst/>
          </a:prstGeom>
          <a:ln w="38100">
            <a:solidFill>
              <a:srgbClr val="DF4141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01307" y="5600315"/>
            <a:ext cx="1573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FCT converges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540504" y="4041833"/>
            <a:ext cx="947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Variable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010400" y="4412837"/>
            <a:ext cx="1891560" cy="87766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fairness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optimizer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147721" y="4412837"/>
            <a:ext cx="1748879" cy="8795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FCT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optimizer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419775" y="4030165"/>
            <a:ext cx="112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Fixed = </a:t>
            </a:r>
            <a:r>
              <a:rPr lang="en-US" dirty="0" smtClean="0"/>
              <a:t>16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1" y="1114268"/>
            <a:ext cx="3505200" cy="185672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449773" y="1114268"/>
            <a:ext cx="112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Fixed = 16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010400" y="1485272"/>
            <a:ext cx="1891560" cy="87766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fairness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optimizer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47721" y="1485272"/>
            <a:ext cx="1748879" cy="8795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FCT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optimizer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510505" y="1102600"/>
            <a:ext cx="947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39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066802"/>
            <a:ext cx="11277600" cy="5562598"/>
          </a:xfrm>
        </p:spPr>
        <p:txBody>
          <a:bodyPr/>
          <a:lstStyle/>
          <a:p>
            <a:r>
              <a:rPr lang="en-US" dirty="0"/>
              <a:t>We proposed Ether</a:t>
            </a:r>
          </a:p>
          <a:p>
            <a:pPr lvl="1"/>
            <a:r>
              <a:rPr lang="en-US" dirty="0" smtClean="0"/>
              <a:t> Ensuring </a:t>
            </a:r>
            <a:r>
              <a:rPr lang="en-US" dirty="0">
                <a:solidFill>
                  <a:srgbClr val="EE454D"/>
                </a:solidFill>
              </a:rPr>
              <a:t>fairness</a:t>
            </a:r>
            <a:r>
              <a:rPr lang="en-US" dirty="0"/>
              <a:t> over longer </a:t>
            </a:r>
            <a:r>
              <a:rPr lang="en-US" dirty="0" smtClean="0"/>
              <a:t>timescales </a:t>
            </a:r>
            <a:endParaRPr lang="en-US" dirty="0"/>
          </a:p>
          <a:p>
            <a:pPr lvl="1"/>
            <a:r>
              <a:rPr lang="en-US" dirty="0" smtClean="0"/>
              <a:t> Provide short </a:t>
            </a:r>
            <a:r>
              <a:rPr lang="en-US" dirty="0" smtClean="0">
                <a:solidFill>
                  <a:srgbClr val="EE454D"/>
                </a:solidFill>
              </a:rPr>
              <a:t>tail FCT </a:t>
            </a:r>
            <a:r>
              <a:rPr lang="en-US" dirty="0" smtClean="0"/>
              <a:t>over </a:t>
            </a:r>
            <a:r>
              <a:rPr lang="en-US" dirty="0"/>
              <a:t>shorter timescales</a:t>
            </a:r>
          </a:p>
          <a:p>
            <a:endParaRPr lang="en-US" dirty="0" smtClean="0"/>
          </a:p>
          <a:p>
            <a:r>
              <a:rPr lang="en-US" dirty="0" smtClean="0"/>
              <a:t>We observed that Ether </a:t>
            </a:r>
          </a:p>
          <a:p>
            <a:pPr lvl="1"/>
            <a:r>
              <a:rPr lang="en-US" dirty="0" smtClean="0"/>
              <a:t> Ether outperforms </a:t>
            </a:r>
            <a:r>
              <a:rPr lang="en-US" dirty="0" err="1" smtClean="0">
                <a:solidFill>
                  <a:srgbClr val="FF0000"/>
                </a:solidFill>
              </a:rPr>
              <a:t>pFabric’s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fairness</a:t>
            </a:r>
            <a:r>
              <a:rPr lang="en-US" dirty="0" smtClean="0"/>
              <a:t> by </a:t>
            </a:r>
            <a:r>
              <a:rPr lang="en-US" dirty="0" smtClean="0">
                <a:solidFill>
                  <a:srgbClr val="FF0000"/>
                </a:solidFill>
              </a:rPr>
              <a:t>18% </a:t>
            </a:r>
          </a:p>
          <a:p>
            <a:pPr lvl="1"/>
            <a:r>
              <a:rPr lang="en-US" dirty="0" smtClean="0"/>
              <a:t> Ether outperforms </a:t>
            </a:r>
            <a:r>
              <a:rPr lang="en-US" dirty="0" smtClean="0">
                <a:solidFill>
                  <a:srgbClr val="FF0000"/>
                </a:solidFill>
              </a:rPr>
              <a:t>FQ tail FCT </a:t>
            </a:r>
            <a:r>
              <a:rPr lang="en-US" dirty="0" smtClean="0"/>
              <a:t>by </a:t>
            </a:r>
            <a:r>
              <a:rPr lang="en-US" dirty="0" smtClean="0">
                <a:solidFill>
                  <a:srgbClr val="FF0000"/>
                </a:solidFill>
              </a:rPr>
              <a:t>25%</a:t>
            </a:r>
          </a:p>
          <a:p>
            <a:endParaRPr lang="en-US" dirty="0"/>
          </a:p>
          <a:p>
            <a:r>
              <a:rPr lang="en-US" dirty="0"/>
              <a:t>Future work: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Implement </a:t>
            </a:r>
            <a:r>
              <a:rPr lang="en-US" dirty="0" smtClean="0"/>
              <a:t>Ether </a:t>
            </a:r>
            <a:r>
              <a:rPr lang="en-US" dirty="0"/>
              <a:t>on programmable switches</a:t>
            </a:r>
          </a:p>
          <a:p>
            <a:pPr lvl="1"/>
            <a:r>
              <a:rPr lang="en-US" dirty="0" smtClean="0"/>
              <a:t> Generalize </a:t>
            </a:r>
            <a:r>
              <a:rPr lang="en-US" dirty="0"/>
              <a:t>the architecture to support </a:t>
            </a:r>
            <a:r>
              <a:rPr lang="en-US" dirty="0" smtClean="0"/>
              <a:t>other </a:t>
            </a:r>
            <a:r>
              <a:rPr lang="en-US" dirty="0" smtClean="0">
                <a:solidFill>
                  <a:srgbClr val="EE454D"/>
                </a:solidFill>
              </a:rPr>
              <a:t>scheduler </a:t>
            </a:r>
            <a:r>
              <a:rPr lang="en-US" dirty="0">
                <a:solidFill>
                  <a:srgbClr val="EE454D"/>
                </a:solidFill>
              </a:rPr>
              <a:t>types </a:t>
            </a:r>
            <a:r>
              <a:rPr lang="en-US" dirty="0" smtClean="0">
                <a:solidFill>
                  <a:srgbClr val="EE454D"/>
                </a:solidFill>
              </a:rPr>
              <a:t> </a:t>
            </a:r>
            <a:endParaRPr lang="en-US" dirty="0">
              <a:solidFill>
                <a:srgbClr val="EE454D"/>
              </a:solidFill>
            </a:endParaRPr>
          </a:p>
          <a:p>
            <a:pPr lvl="1"/>
            <a:r>
              <a:rPr lang="en-US" dirty="0" smtClean="0"/>
              <a:t> Generalize </a:t>
            </a:r>
            <a:r>
              <a:rPr lang="en-US" dirty="0"/>
              <a:t>the architecture to </a:t>
            </a:r>
            <a:r>
              <a:rPr lang="en-US" dirty="0">
                <a:solidFill>
                  <a:srgbClr val="EE454D"/>
                </a:solidFill>
              </a:rPr>
              <a:t>support hierarchy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7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0B6D17C-EE44-4EF7-ADF8-E8EDD2A35CDA}"/>
              </a:ext>
            </a:extLst>
          </p:cNvPr>
          <p:cNvSpPr txBox="1">
            <a:spLocks/>
          </p:cNvSpPr>
          <p:nvPr/>
        </p:nvSpPr>
        <p:spPr>
          <a:xfrm>
            <a:off x="0" y="2057400"/>
            <a:ext cx="12192000" cy="16764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kumimoji="0" lang="en-US" sz="2400" b="1" kern="1200" dirty="0" smtClean="0">
                <a:solidFill>
                  <a:srgbClr val="DF4141"/>
                </a:solidFill>
                <a:latin typeface="+mn-lt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4400" smtClean="0"/>
              <a:t>Thanks for the attention</a:t>
            </a:r>
            <a:endParaRPr lang="en-US" sz="4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7B3693-1D8A-4C09-A3BD-A673E9E30170}"/>
              </a:ext>
            </a:extLst>
          </p:cNvPr>
          <p:cNvSpPr txBox="1"/>
          <p:nvPr/>
        </p:nvSpPr>
        <p:spPr>
          <a:xfrm>
            <a:off x="4318494" y="4271940"/>
            <a:ext cx="35550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Mojtaba </a:t>
            </a:r>
            <a:r>
              <a:rPr lang="en-US" sz="2000" b="1" dirty="0" err="1" smtClean="0"/>
              <a:t>Malekpourshahraki</a:t>
            </a:r>
            <a:endParaRPr lang="en-US" sz="2000" b="1" dirty="0" smtClean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Email</a:t>
            </a:r>
            <a:r>
              <a:rPr lang="en-US" sz="2000" dirty="0" smtClean="0"/>
              <a:t>: mmalek3@uic.edu</a:t>
            </a:r>
            <a:endParaRPr lang="en-US" sz="2000" dirty="0"/>
          </a:p>
          <a:p>
            <a:pPr algn="ctr"/>
            <a:r>
              <a:rPr lang="en-US" sz="2000" b="1" dirty="0" smtClean="0"/>
              <a:t>Website</a:t>
            </a:r>
            <a:r>
              <a:rPr lang="en-US" sz="2000" dirty="0" smtClean="0"/>
              <a:t>: cs.uic.edu/~mmalekpo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422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Datacenter has lots of </a:t>
            </a:r>
          </a:p>
          <a:p>
            <a:pPr lvl="1"/>
            <a:r>
              <a:rPr lang="en-US" sz="2400" dirty="0" smtClean="0"/>
              <a:t>Applications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200" dirty="0" smtClean="0"/>
              <a:t>Different requirements, different protocols</a:t>
            </a:r>
          </a:p>
          <a:p>
            <a:pPr lvl="1"/>
            <a:r>
              <a:rPr lang="en-US" sz="2400" dirty="0" smtClean="0"/>
              <a:t>Flows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200" dirty="0" smtClean="0"/>
              <a:t>different size, traffic pattern</a:t>
            </a:r>
          </a:p>
          <a:p>
            <a:pPr lvl="1"/>
            <a:r>
              <a:rPr lang="en-US" sz="2400" dirty="0" smtClean="0"/>
              <a:t>Tenant </a:t>
            </a:r>
            <a:r>
              <a:rPr lang="en-US" sz="2400" dirty="0" smtClean="0">
                <a:sym typeface="Wingdings" panose="05000000000000000000" pitchFamily="2" charset="2"/>
              </a:rPr>
              <a:t> same or different priority</a:t>
            </a:r>
          </a:p>
          <a:p>
            <a:pPr lvl="1"/>
            <a:endParaRPr lang="en-US" sz="2400" dirty="0" smtClean="0">
              <a:sym typeface="Wingdings" panose="05000000000000000000" pitchFamily="2" charset="2"/>
            </a:endParaRPr>
          </a:p>
          <a:p>
            <a:pPr lvl="1"/>
            <a:endParaRPr lang="en-US" sz="240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Datacenter must meet three main requirements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10026" y="3733800"/>
            <a:ext cx="47719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ym typeface="Wingdings" panose="05000000000000000000" pitchFamily="2" charset="2"/>
              </a:rPr>
              <a:t>How to handle this complexity?</a:t>
            </a:r>
          </a:p>
        </p:txBody>
      </p:sp>
    </p:spTree>
    <p:extLst>
      <p:ext uri="{BB962C8B-B14F-4D97-AF65-F5344CB8AC3E}">
        <p14:creationId xmlns:p14="http://schemas.microsoft.com/office/powerpoint/2010/main" val="331614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Multi-tenant datacenter 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Isolation among </a:t>
            </a:r>
            <a:r>
              <a:rPr lang="en-US" dirty="0"/>
              <a:t>tenants</a:t>
            </a:r>
          </a:p>
          <a:p>
            <a:pPr lvl="1"/>
            <a:r>
              <a:rPr lang="en-US" dirty="0" smtClean="0"/>
              <a:t>Example: Each tenant must have the fair share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6811153" y="2113931"/>
            <a:ext cx="4847447" cy="2839069"/>
            <a:chOff x="4876800" y="1448199"/>
            <a:chExt cx="6384147" cy="3653290"/>
          </a:xfrm>
        </p:grpSpPr>
        <p:cxnSp>
          <p:nvCxnSpPr>
            <p:cNvPr id="40" name="Elbow Connector 39"/>
            <p:cNvCxnSpPr>
              <a:stCxn id="43" idx="3"/>
              <a:endCxn id="56" idx="0"/>
            </p:cNvCxnSpPr>
            <p:nvPr/>
          </p:nvCxnSpPr>
          <p:spPr>
            <a:xfrm>
              <a:off x="6511392" y="2361984"/>
              <a:ext cx="1462208" cy="665977"/>
            </a:xfrm>
            <a:prstGeom prst="bentConnector2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Elbow Connector 40"/>
            <p:cNvCxnSpPr>
              <a:stCxn id="44" idx="3"/>
              <a:endCxn id="56" idx="2"/>
            </p:cNvCxnSpPr>
            <p:nvPr/>
          </p:nvCxnSpPr>
          <p:spPr>
            <a:xfrm flipV="1">
              <a:off x="6511392" y="3920398"/>
              <a:ext cx="1462208" cy="648306"/>
            </a:xfrm>
            <a:prstGeom prst="bentConnector2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56" idx="3"/>
              <a:endCxn id="46" idx="1"/>
            </p:cNvCxnSpPr>
            <p:nvPr/>
          </p:nvCxnSpPr>
          <p:spPr>
            <a:xfrm flipV="1">
              <a:off x="8417587" y="3474179"/>
              <a:ext cx="1264600" cy="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Rounded Rectangle 42"/>
            <p:cNvSpPr/>
            <p:nvPr/>
          </p:nvSpPr>
          <p:spPr>
            <a:xfrm>
              <a:off x="4876800" y="1829199"/>
              <a:ext cx="1634592" cy="106557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876800" y="4035919"/>
              <a:ext cx="1634592" cy="106557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9682188" y="2941394"/>
              <a:ext cx="1578759" cy="106557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7744" y="1934934"/>
              <a:ext cx="398442" cy="398442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7886C7FA-97BD-4D2C-A807-2D0303F5D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0393" y="1959952"/>
              <a:ext cx="352643" cy="383098"/>
            </a:xfrm>
            <a:prstGeom prst="rect">
              <a:avLst/>
            </a:prstGeom>
          </p:spPr>
        </p:pic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9612" y="3027961"/>
              <a:ext cx="887975" cy="892437"/>
            </a:xfrm>
            <a:prstGeom prst="rect">
              <a:avLst/>
            </a:prstGeom>
          </p:spPr>
        </p:pic>
        <p:pic>
          <p:nvPicPr>
            <p:cNvPr id="57" name="Content Placeholder 15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EFEFEF"/>
                </a:clrFrom>
                <a:clrTo>
                  <a:srgbClr val="EFEFE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8238" y="1864692"/>
              <a:ext cx="1073679" cy="954382"/>
            </a:xfrm>
            <a:prstGeom prst="rect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</p:spPr>
        </p:pic>
        <p:pic>
          <p:nvPicPr>
            <p:cNvPr id="58" name="Content Placeholder 15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EFEFEF"/>
                </a:clrFrom>
                <a:clrTo>
                  <a:srgbClr val="EFEFE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5903" y="2976669"/>
              <a:ext cx="1073679" cy="954382"/>
            </a:xfrm>
            <a:prstGeom prst="rect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</p:spPr>
        </p:pic>
        <p:pic>
          <p:nvPicPr>
            <p:cNvPr id="59" name="Content Placeholder 15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EFEFEF"/>
                </a:clrFrom>
                <a:clrTo>
                  <a:srgbClr val="EFEFE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8124" y="4101377"/>
              <a:ext cx="1073679" cy="954382"/>
            </a:xfrm>
            <a:prstGeom prst="rect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</p:spPr>
        </p:pic>
        <p:sp>
          <p:nvSpPr>
            <p:cNvPr id="60" name="Rectangle 59"/>
            <p:cNvSpPr/>
            <p:nvPr/>
          </p:nvSpPr>
          <p:spPr>
            <a:xfrm>
              <a:off x="8160806" y="3616065"/>
              <a:ext cx="1521381" cy="7531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Fairly share </a:t>
              </a:r>
            </a:p>
            <a:p>
              <a:pPr algn="ctr"/>
              <a:r>
                <a:rPr lang="en-US" dirty="0" smtClean="0"/>
                <a:t>bottleneck</a:t>
              </a:r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105400" y="1448199"/>
              <a:ext cx="990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Tenant 1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092488" y="3669667"/>
              <a:ext cx="990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Tenant 2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Rectangle 62"/>
                <p:cNvSpPr/>
                <p:nvPr/>
              </p:nvSpPr>
              <p:spPr>
                <a:xfrm>
                  <a:off x="8713897" y="3059668"/>
                  <a:ext cx="3855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3" name="Rectangle 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13897" y="3059668"/>
                  <a:ext cx="385555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12500" b="-1914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Rectangle 63"/>
                <p:cNvSpPr/>
                <p:nvPr/>
              </p:nvSpPr>
              <p:spPr>
                <a:xfrm>
                  <a:off x="7311919" y="1751264"/>
                  <a:ext cx="385555" cy="61093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4" name="Rectangle 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11919" y="1751264"/>
                  <a:ext cx="385555" cy="610936"/>
                </a:xfrm>
                <a:prstGeom prst="rect">
                  <a:avLst/>
                </a:prstGeom>
                <a:blipFill>
                  <a:blip r:embed="rId7"/>
                  <a:stretch>
                    <a:fillRect b="-1794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Rectangle 64"/>
                <p:cNvSpPr/>
                <p:nvPr/>
              </p:nvSpPr>
              <p:spPr>
                <a:xfrm>
                  <a:off x="7315200" y="3961064"/>
                  <a:ext cx="385555" cy="61093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5" name="Rectangle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15200" y="3961064"/>
                  <a:ext cx="385555" cy="610936"/>
                </a:xfrm>
                <a:prstGeom prst="rect">
                  <a:avLst/>
                </a:prstGeom>
                <a:blipFill>
                  <a:blip r:embed="rId8"/>
                  <a:stretch>
                    <a:fillRect b="-1794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6" name="Freeform 65"/>
            <p:cNvSpPr/>
            <p:nvPr/>
          </p:nvSpPr>
          <p:spPr>
            <a:xfrm>
              <a:off x="7052443" y="3567701"/>
              <a:ext cx="2396358" cy="922998"/>
            </a:xfrm>
            <a:custGeom>
              <a:avLst/>
              <a:gdLst>
                <a:gd name="connsiteX0" fmla="*/ 0 w 2490951"/>
                <a:gd name="connsiteY0" fmla="*/ 1259332 h 1259332"/>
                <a:gd name="connsiteX1" fmla="*/ 1114096 w 2490951"/>
                <a:gd name="connsiteY1" fmla="*/ 723305 h 1259332"/>
                <a:gd name="connsiteX2" fmla="*/ 1439917 w 2490951"/>
                <a:gd name="connsiteY2" fmla="*/ 103194 h 1259332"/>
                <a:gd name="connsiteX3" fmla="*/ 2490951 w 2490951"/>
                <a:gd name="connsiteY3" fmla="*/ 19112 h 1259332"/>
                <a:gd name="connsiteX0" fmla="*/ 0 w 2490951"/>
                <a:gd name="connsiteY0" fmla="*/ 1271335 h 1271335"/>
                <a:gd name="connsiteX1" fmla="*/ 987972 w 2490951"/>
                <a:gd name="connsiteY1" fmla="*/ 987556 h 1271335"/>
                <a:gd name="connsiteX2" fmla="*/ 1439917 w 2490951"/>
                <a:gd name="connsiteY2" fmla="*/ 115197 h 1271335"/>
                <a:gd name="connsiteX3" fmla="*/ 2490951 w 2490951"/>
                <a:gd name="connsiteY3" fmla="*/ 31115 h 1271335"/>
                <a:gd name="connsiteX0" fmla="*/ 0 w 2490951"/>
                <a:gd name="connsiteY0" fmla="*/ 1243586 h 1243586"/>
                <a:gd name="connsiteX1" fmla="*/ 987972 w 2490951"/>
                <a:gd name="connsiteY1" fmla="*/ 959807 h 1243586"/>
                <a:gd name="connsiteX2" fmla="*/ 1408386 w 2490951"/>
                <a:gd name="connsiteY2" fmla="*/ 350207 h 1243586"/>
                <a:gd name="connsiteX3" fmla="*/ 2490951 w 2490951"/>
                <a:gd name="connsiteY3" fmla="*/ 3366 h 1243586"/>
                <a:gd name="connsiteX0" fmla="*/ 0 w 2490951"/>
                <a:gd name="connsiteY0" fmla="*/ 1244965 h 1244965"/>
                <a:gd name="connsiteX1" fmla="*/ 987972 w 2490951"/>
                <a:gd name="connsiteY1" fmla="*/ 961186 h 1244965"/>
                <a:gd name="connsiteX2" fmla="*/ 1345324 w 2490951"/>
                <a:gd name="connsiteY2" fmla="*/ 278014 h 1244965"/>
                <a:gd name="connsiteX3" fmla="*/ 2490951 w 2490951"/>
                <a:gd name="connsiteY3" fmla="*/ 4745 h 1244965"/>
                <a:gd name="connsiteX0" fmla="*/ 0 w 2490951"/>
                <a:gd name="connsiteY0" fmla="*/ 1266319 h 1266319"/>
                <a:gd name="connsiteX1" fmla="*/ 987972 w 2490951"/>
                <a:gd name="connsiteY1" fmla="*/ 982540 h 1266319"/>
                <a:gd name="connsiteX2" fmla="*/ 1345324 w 2490951"/>
                <a:gd name="connsiteY2" fmla="*/ 299368 h 1266319"/>
                <a:gd name="connsiteX3" fmla="*/ 2490951 w 2490951"/>
                <a:gd name="connsiteY3" fmla="*/ 26099 h 1266319"/>
                <a:gd name="connsiteX0" fmla="*/ 0 w 2490951"/>
                <a:gd name="connsiteY0" fmla="*/ 1245296 h 1245296"/>
                <a:gd name="connsiteX1" fmla="*/ 620110 w 2490951"/>
                <a:gd name="connsiteY1" fmla="*/ 1035090 h 1245296"/>
                <a:gd name="connsiteX2" fmla="*/ 1345324 w 2490951"/>
                <a:gd name="connsiteY2" fmla="*/ 278345 h 1245296"/>
                <a:gd name="connsiteX3" fmla="*/ 2490951 w 2490951"/>
                <a:gd name="connsiteY3" fmla="*/ 5076 h 1245296"/>
                <a:gd name="connsiteX0" fmla="*/ 0 w 2490951"/>
                <a:gd name="connsiteY0" fmla="*/ 1245296 h 1245296"/>
                <a:gd name="connsiteX1" fmla="*/ 620110 w 2490951"/>
                <a:gd name="connsiteY1" fmla="*/ 1035090 h 1245296"/>
                <a:gd name="connsiteX2" fmla="*/ 1345324 w 2490951"/>
                <a:gd name="connsiteY2" fmla="*/ 278345 h 1245296"/>
                <a:gd name="connsiteX3" fmla="*/ 2490951 w 2490951"/>
                <a:gd name="connsiteY3" fmla="*/ 5076 h 1245296"/>
                <a:gd name="connsiteX0" fmla="*/ 0 w 2490951"/>
                <a:gd name="connsiteY0" fmla="*/ 1261409 h 1261409"/>
                <a:gd name="connsiteX1" fmla="*/ 620110 w 2490951"/>
                <a:gd name="connsiteY1" fmla="*/ 1051203 h 1261409"/>
                <a:gd name="connsiteX2" fmla="*/ 1487979 w 2490951"/>
                <a:gd name="connsiteY2" fmla="*/ 143932 h 1261409"/>
                <a:gd name="connsiteX3" fmla="*/ 2490951 w 2490951"/>
                <a:gd name="connsiteY3" fmla="*/ 21189 h 1261409"/>
                <a:gd name="connsiteX0" fmla="*/ 0 w 2490951"/>
                <a:gd name="connsiteY0" fmla="*/ 1261409 h 1261409"/>
                <a:gd name="connsiteX1" fmla="*/ 620110 w 2490951"/>
                <a:gd name="connsiteY1" fmla="*/ 1051203 h 1261409"/>
                <a:gd name="connsiteX2" fmla="*/ 1487979 w 2490951"/>
                <a:gd name="connsiteY2" fmla="*/ 143932 h 1261409"/>
                <a:gd name="connsiteX3" fmla="*/ 2490951 w 2490951"/>
                <a:gd name="connsiteY3" fmla="*/ 21189 h 1261409"/>
                <a:gd name="connsiteX0" fmla="*/ 0 w 2501924"/>
                <a:gd name="connsiteY0" fmla="*/ 1321620 h 1321620"/>
                <a:gd name="connsiteX1" fmla="*/ 631083 w 2501924"/>
                <a:gd name="connsiteY1" fmla="*/ 1051203 h 1321620"/>
                <a:gd name="connsiteX2" fmla="*/ 1498952 w 2501924"/>
                <a:gd name="connsiteY2" fmla="*/ 143932 h 1321620"/>
                <a:gd name="connsiteX3" fmla="*/ 2501924 w 2501924"/>
                <a:gd name="connsiteY3" fmla="*/ 21189 h 1321620"/>
                <a:gd name="connsiteX0" fmla="*/ 0 w 2501924"/>
                <a:gd name="connsiteY0" fmla="*/ 1321620 h 1321620"/>
                <a:gd name="connsiteX1" fmla="*/ 631083 w 2501924"/>
                <a:gd name="connsiteY1" fmla="*/ 1051203 h 1321620"/>
                <a:gd name="connsiteX2" fmla="*/ 1498952 w 2501924"/>
                <a:gd name="connsiteY2" fmla="*/ 143932 h 1321620"/>
                <a:gd name="connsiteX3" fmla="*/ 2501924 w 2501924"/>
                <a:gd name="connsiteY3" fmla="*/ 21189 h 1321620"/>
                <a:gd name="connsiteX0" fmla="*/ 0 w 2501924"/>
                <a:gd name="connsiteY0" fmla="*/ 1321620 h 1321892"/>
                <a:gd name="connsiteX1" fmla="*/ 631083 w 2501924"/>
                <a:gd name="connsiteY1" fmla="*/ 1051203 h 1321892"/>
                <a:gd name="connsiteX2" fmla="*/ 1498952 w 2501924"/>
                <a:gd name="connsiteY2" fmla="*/ 143932 h 1321892"/>
                <a:gd name="connsiteX3" fmla="*/ 2501924 w 2501924"/>
                <a:gd name="connsiteY3" fmla="*/ 21189 h 1321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01924" h="1321892">
                  <a:moveTo>
                    <a:pt x="0" y="1321620"/>
                  </a:moveTo>
                  <a:cubicBezTo>
                    <a:pt x="86370" y="1327200"/>
                    <a:pt x="381258" y="1247484"/>
                    <a:pt x="631083" y="1051203"/>
                  </a:cubicBezTo>
                  <a:cubicBezTo>
                    <a:pt x="880908" y="854922"/>
                    <a:pt x="1187145" y="315601"/>
                    <a:pt x="1498952" y="143932"/>
                  </a:cubicBezTo>
                  <a:cubicBezTo>
                    <a:pt x="1810759" y="-27737"/>
                    <a:pt x="2351276" y="-12094"/>
                    <a:pt x="2501924" y="21189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 flipV="1">
              <a:off x="7052443" y="2500955"/>
              <a:ext cx="2396358" cy="922998"/>
            </a:xfrm>
            <a:custGeom>
              <a:avLst/>
              <a:gdLst>
                <a:gd name="connsiteX0" fmla="*/ 0 w 2490951"/>
                <a:gd name="connsiteY0" fmla="*/ 1259332 h 1259332"/>
                <a:gd name="connsiteX1" fmla="*/ 1114096 w 2490951"/>
                <a:gd name="connsiteY1" fmla="*/ 723305 h 1259332"/>
                <a:gd name="connsiteX2" fmla="*/ 1439917 w 2490951"/>
                <a:gd name="connsiteY2" fmla="*/ 103194 h 1259332"/>
                <a:gd name="connsiteX3" fmla="*/ 2490951 w 2490951"/>
                <a:gd name="connsiteY3" fmla="*/ 19112 h 1259332"/>
                <a:gd name="connsiteX0" fmla="*/ 0 w 2490951"/>
                <a:gd name="connsiteY0" fmla="*/ 1271335 h 1271335"/>
                <a:gd name="connsiteX1" fmla="*/ 987972 w 2490951"/>
                <a:gd name="connsiteY1" fmla="*/ 987556 h 1271335"/>
                <a:gd name="connsiteX2" fmla="*/ 1439917 w 2490951"/>
                <a:gd name="connsiteY2" fmla="*/ 115197 h 1271335"/>
                <a:gd name="connsiteX3" fmla="*/ 2490951 w 2490951"/>
                <a:gd name="connsiteY3" fmla="*/ 31115 h 1271335"/>
                <a:gd name="connsiteX0" fmla="*/ 0 w 2490951"/>
                <a:gd name="connsiteY0" fmla="*/ 1243586 h 1243586"/>
                <a:gd name="connsiteX1" fmla="*/ 987972 w 2490951"/>
                <a:gd name="connsiteY1" fmla="*/ 959807 h 1243586"/>
                <a:gd name="connsiteX2" fmla="*/ 1408386 w 2490951"/>
                <a:gd name="connsiteY2" fmla="*/ 350207 h 1243586"/>
                <a:gd name="connsiteX3" fmla="*/ 2490951 w 2490951"/>
                <a:gd name="connsiteY3" fmla="*/ 3366 h 1243586"/>
                <a:gd name="connsiteX0" fmla="*/ 0 w 2490951"/>
                <a:gd name="connsiteY0" fmla="*/ 1244965 h 1244965"/>
                <a:gd name="connsiteX1" fmla="*/ 987972 w 2490951"/>
                <a:gd name="connsiteY1" fmla="*/ 961186 h 1244965"/>
                <a:gd name="connsiteX2" fmla="*/ 1345324 w 2490951"/>
                <a:gd name="connsiteY2" fmla="*/ 278014 h 1244965"/>
                <a:gd name="connsiteX3" fmla="*/ 2490951 w 2490951"/>
                <a:gd name="connsiteY3" fmla="*/ 4745 h 1244965"/>
                <a:gd name="connsiteX0" fmla="*/ 0 w 2490951"/>
                <a:gd name="connsiteY0" fmla="*/ 1266319 h 1266319"/>
                <a:gd name="connsiteX1" fmla="*/ 987972 w 2490951"/>
                <a:gd name="connsiteY1" fmla="*/ 982540 h 1266319"/>
                <a:gd name="connsiteX2" fmla="*/ 1345324 w 2490951"/>
                <a:gd name="connsiteY2" fmla="*/ 299368 h 1266319"/>
                <a:gd name="connsiteX3" fmla="*/ 2490951 w 2490951"/>
                <a:gd name="connsiteY3" fmla="*/ 26099 h 1266319"/>
                <a:gd name="connsiteX0" fmla="*/ 0 w 2490951"/>
                <a:gd name="connsiteY0" fmla="*/ 1245296 h 1245296"/>
                <a:gd name="connsiteX1" fmla="*/ 620110 w 2490951"/>
                <a:gd name="connsiteY1" fmla="*/ 1035090 h 1245296"/>
                <a:gd name="connsiteX2" fmla="*/ 1345324 w 2490951"/>
                <a:gd name="connsiteY2" fmla="*/ 278345 h 1245296"/>
                <a:gd name="connsiteX3" fmla="*/ 2490951 w 2490951"/>
                <a:gd name="connsiteY3" fmla="*/ 5076 h 1245296"/>
                <a:gd name="connsiteX0" fmla="*/ 0 w 2490951"/>
                <a:gd name="connsiteY0" fmla="*/ 1245296 h 1245296"/>
                <a:gd name="connsiteX1" fmla="*/ 620110 w 2490951"/>
                <a:gd name="connsiteY1" fmla="*/ 1035090 h 1245296"/>
                <a:gd name="connsiteX2" fmla="*/ 1345324 w 2490951"/>
                <a:gd name="connsiteY2" fmla="*/ 278345 h 1245296"/>
                <a:gd name="connsiteX3" fmla="*/ 2490951 w 2490951"/>
                <a:gd name="connsiteY3" fmla="*/ 5076 h 1245296"/>
                <a:gd name="connsiteX0" fmla="*/ 0 w 2490951"/>
                <a:gd name="connsiteY0" fmla="*/ 1261409 h 1261409"/>
                <a:gd name="connsiteX1" fmla="*/ 620110 w 2490951"/>
                <a:gd name="connsiteY1" fmla="*/ 1051203 h 1261409"/>
                <a:gd name="connsiteX2" fmla="*/ 1487979 w 2490951"/>
                <a:gd name="connsiteY2" fmla="*/ 143932 h 1261409"/>
                <a:gd name="connsiteX3" fmla="*/ 2490951 w 2490951"/>
                <a:gd name="connsiteY3" fmla="*/ 21189 h 1261409"/>
                <a:gd name="connsiteX0" fmla="*/ 0 w 2490951"/>
                <a:gd name="connsiteY0" fmla="*/ 1261409 h 1261409"/>
                <a:gd name="connsiteX1" fmla="*/ 620110 w 2490951"/>
                <a:gd name="connsiteY1" fmla="*/ 1051203 h 1261409"/>
                <a:gd name="connsiteX2" fmla="*/ 1487979 w 2490951"/>
                <a:gd name="connsiteY2" fmla="*/ 143932 h 1261409"/>
                <a:gd name="connsiteX3" fmla="*/ 2490951 w 2490951"/>
                <a:gd name="connsiteY3" fmla="*/ 21189 h 1261409"/>
                <a:gd name="connsiteX0" fmla="*/ 0 w 2501924"/>
                <a:gd name="connsiteY0" fmla="*/ 1321620 h 1321620"/>
                <a:gd name="connsiteX1" fmla="*/ 631083 w 2501924"/>
                <a:gd name="connsiteY1" fmla="*/ 1051203 h 1321620"/>
                <a:gd name="connsiteX2" fmla="*/ 1498952 w 2501924"/>
                <a:gd name="connsiteY2" fmla="*/ 143932 h 1321620"/>
                <a:gd name="connsiteX3" fmla="*/ 2501924 w 2501924"/>
                <a:gd name="connsiteY3" fmla="*/ 21189 h 1321620"/>
                <a:gd name="connsiteX0" fmla="*/ 0 w 2501924"/>
                <a:gd name="connsiteY0" fmla="*/ 1321620 h 1321620"/>
                <a:gd name="connsiteX1" fmla="*/ 631083 w 2501924"/>
                <a:gd name="connsiteY1" fmla="*/ 1051203 h 1321620"/>
                <a:gd name="connsiteX2" fmla="*/ 1498952 w 2501924"/>
                <a:gd name="connsiteY2" fmla="*/ 143932 h 1321620"/>
                <a:gd name="connsiteX3" fmla="*/ 2501924 w 2501924"/>
                <a:gd name="connsiteY3" fmla="*/ 21189 h 1321620"/>
                <a:gd name="connsiteX0" fmla="*/ 0 w 2501924"/>
                <a:gd name="connsiteY0" fmla="*/ 1321620 h 1321892"/>
                <a:gd name="connsiteX1" fmla="*/ 631083 w 2501924"/>
                <a:gd name="connsiteY1" fmla="*/ 1051203 h 1321892"/>
                <a:gd name="connsiteX2" fmla="*/ 1498952 w 2501924"/>
                <a:gd name="connsiteY2" fmla="*/ 143932 h 1321892"/>
                <a:gd name="connsiteX3" fmla="*/ 2501924 w 2501924"/>
                <a:gd name="connsiteY3" fmla="*/ 21189 h 1321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01924" h="1321892">
                  <a:moveTo>
                    <a:pt x="0" y="1321620"/>
                  </a:moveTo>
                  <a:cubicBezTo>
                    <a:pt x="86370" y="1327200"/>
                    <a:pt x="381258" y="1247484"/>
                    <a:pt x="631083" y="1051203"/>
                  </a:cubicBezTo>
                  <a:cubicBezTo>
                    <a:pt x="880908" y="854922"/>
                    <a:pt x="1187145" y="315601"/>
                    <a:pt x="1498952" y="143932"/>
                  </a:cubicBezTo>
                  <a:cubicBezTo>
                    <a:pt x="1810759" y="-27737"/>
                    <a:pt x="2351276" y="-12094"/>
                    <a:pt x="2501924" y="21189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0561" y="4579046"/>
              <a:ext cx="833284" cy="433568"/>
            </a:xfrm>
            <a:prstGeom prst="rect">
              <a:avLst/>
            </a:prstGeom>
          </p:spPr>
        </p:pic>
        <p:pic>
          <p:nvPicPr>
            <p:cNvPr id="69" name="Picture 68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7589"/>
            <a:stretch/>
          </p:blipFill>
          <p:spPr>
            <a:xfrm>
              <a:off x="5597203" y="4140712"/>
              <a:ext cx="517076" cy="445009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7589"/>
            <a:stretch/>
          </p:blipFill>
          <p:spPr>
            <a:xfrm>
              <a:off x="5284585" y="2373293"/>
              <a:ext cx="517076" cy="445009"/>
            </a:xfrm>
            <a:prstGeom prst="rect">
              <a:avLst/>
            </a:prstGeom>
          </p:spPr>
        </p:pic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3432" y="4140712"/>
              <a:ext cx="398442" cy="3984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1243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6811153" y="2144398"/>
            <a:ext cx="4851797" cy="3712240"/>
            <a:chOff x="4876800" y="1448199"/>
            <a:chExt cx="6384147" cy="4884681"/>
          </a:xfrm>
        </p:grpSpPr>
        <p:cxnSp>
          <p:nvCxnSpPr>
            <p:cNvPr id="33" name="Elbow Connector 32"/>
            <p:cNvCxnSpPr>
              <a:stCxn id="6" idx="3"/>
              <a:endCxn id="23" idx="0"/>
            </p:cNvCxnSpPr>
            <p:nvPr/>
          </p:nvCxnSpPr>
          <p:spPr>
            <a:xfrm>
              <a:off x="6511392" y="2361984"/>
              <a:ext cx="1462208" cy="665977"/>
            </a:xfrm>
            <a:prstGeom prst="bentConnector2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Elbow Connector 34"/>
            <p:cNvCxnSpPr>
              <a:stCxn id="7" idx="3"/>
              <a:endCxn id="23" idx="2"/>
            </p:cNvCxnSpPr>
            <p:nvPr/>
          </p:nvCxnSpPr>
          <p:spPr>
            <a:xfrm flipV="1">
              <a:off x="6511392" y="3920398"/>
              <a:ext cx="1462208" cy="648306"/>
            </a:xfrm>
            <a:prstGeom prst="bentConnector2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3" idx="3"/>
              <a:endCxn id="8" idx="1"/>
            </p:cNvCxnSpPr>
            <p:nvPr/>
          </p:nvCxnSpPr>
          <p:spPr>
            <a:xfrm flipV="1">
              <a:off x="8417587" y="3474179"/>
              <a:ext cx="1264600" cy="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" name="Rounded Rectangle 5"/>
            <p:cNvSpPr/>
            <p:nvPr/>
          </p:nvSpPr>
          <p:spPr>
            <a:xfrm>
              <a:off x="4876800" y="1829199"/>
              <a:ext cx="1634592" cy="106557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876800" y="4035919"/>
              <a:ext cx="1634592" cy="106557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9682188" y="2941394"/>
              <a:ext cx="1578759" cy="106557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7744" y="1934934"/>
              <a:ext cx="398442" cy="398442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7886C7FA-97BD-4D2C-A807-2D0303F5D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0393" y="1959952"/>
              <a:ext cx="352643" cy="383098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9612" y="3027961"/>
              <a:ext cx="887975" cy="892437"/>
            </a:xfrm>
            <a:prstGeom prst="rect">
              <a:avLst/>
            </a:prstGeom>
          </p:spPr>
        </p:pic>
        <p:pic>
          <p:nvPicPr>
            <p:cNvPr id="20" name="Content Placeholder 15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EFEFEF"/>
                </a:clrFrom>
                <a:clrTo>
                  <a:srgbClr val="EFEFE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8238" y="1864692"/>
              <a:ext cx="1073679" cy="954382"/>
            </a:xfrm>
            <a:prstGeom prst="rect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</p:spPr>
        </p:pic>
        <p:pic>
          <p:nvPicPr>
            <p:cNvPr id="26" name="Content Placeholder 15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EFEFEF"/>
                </a:clrFrom>
                <a:clrTo>
                  <a:srgbClr val="EFEFE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5903" y="2976669"/>
              <a:ext cx="1073679" cy="954382"/>
            </a:xfrm>
            <a:prstGeom prst="rect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</p:spPr>
        </p:pic>
        <p:pic>
          <p:nvPicPr>
            <p:cNvPr id="27" name="Content Placeholder 15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EFEFEF"/>
                </a:clrFrom>
                <a:clrTo>
                  <a:srgbClr val="EFEFE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8124" y="4101377"/>
              <a:ext cx="1073679" cy="954382"/>
            </a:xfrm>
            <a:prstGeom prst="rect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</p:spPr>
        </p:pic>
        <p:sp>
          <p:nvSpPr>
            <p:cNvPr id="45" name="Rectangle 44"/>
            <p:cNvSpPr/>
            <p:nvPr/>
          </p:nvSpPr>
          <p:spPr>
            <a:xfrm>
              <a:off x="6882130" y="4585142"/>
              <a:ext cx="3308787" cy="8504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Low latency for </a:t>
              </a:r>
            </a:p>
            <a:p>
              <a:pPr algn="ctr"/>
              <a:r>
                <a:rPr lang="en-US" dirty="0" smtClean="0"/>
                <a:t>high priority applications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105400" y="1448199"/>
              <a:ext cx="990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Tenant 1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092488" y="3669667"/>
              <a:ext cx="990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Tenant 2</a:t>
              </a:r>
              <a:endParaRPr lang="en-US" dirty="0"/>
            </a:p>
          </p:txBody>
        </p: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7886C7FA-97BD-4D2C-A807-2D0303F5D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0359" y="5572922"/>
              <a:ext cx="172866" cy="187795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7081180" y="5545019"/>
              <a:ext cx="2214100" cy="2497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081180" y="5886280"/>
              <a:ext cx="2214100" cy="2497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ross 52"/>
            <p:cNvSpPr/>
            <p:nvPr/>
          </p:nvSpPr>
          <p:spPr>
            <a:xfrm rot="2737263">
              <a:off x="9363554" y="5576432"/>
              <a:ext cx="151705" cy="151705"/>
            </a:xfrm>
            <a:prstGeom prst="plus">
              <a:avLst>
                <a:gd name="adj" fmla="val 39369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9261308" y="5839358"/>
              <a:ext cx="35779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chemeClr val="accent6"/>
                  </a:solidFill>
                  <a:latin typeface="Roboto"/>
                </a:rPr>
                <a:t>✓</a:t>
              </a:r>
              <a:endParaRPr lang="en-US" b="1" dirty="0">
                <a:solidFill>
                  <a:schemeClr val="accent6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7195649" y="6328386"/>
              <a:ext cx="2099631" cy="4494"/>
            </a:xfrm>
            <a:prstGeom prst="straightConnector1">
              <a:avLst/>
            </a:prstGeom>
            <a:ln>
              <a:prstDash val="lgDash"/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7052443" y="3567701"/>
              <a:ext cx="2396358" cy="922998"/>
            </a:xfrm>
            <a:custGeom>
              <a:avLst/>
              <a:gdLst>
                <a:gd name="connsiteX0" fmla="*/ 0 w 2490951"/>
                <a:gd name="connsiteY0" fmla="*/ 1259332 h 1259332"/>
                <a:gd name="connsiteX1" fmla="*/ 1114096 w 2490951"/>
                <a:gd name="connsiteY1" fmla="*/ 723305 h 1259332"/>
                <a:gd name="connsiteX2" fmla="*/ 1439917 w 2490951"/>
                <a:gd name="connsiteY2" fmla="*/ 103194 h 1259332"/>
                <a:gd name="connsiteX3" fmla="*/ 2490951 w 2490951"/>
                <a:gd name="connsiteY3" fmla="*/ 19112 h 1259332"/>
                <a:gd name="connsiteX0" fmla="*/ 0 w 2490951"/>
                <a:gd name="connsiteY0" fmla="*/ 1271335 h 1271335"/>
                <a:gd name="connsiteX1" fmla="*/ 987972 w 2490951"/>
                <a:gd name="connsiteY1" fmla="*/ 987556 h 1271335"/>
                <a:gd name="connsiteX2" fmla="*/ 1439917 w 2490951"/>
                <a:gd name="connsiteY2" fmla="*/ 115197 h 1271335"/>
                <a:gd name="connsiteX3" fmla="*/ 2490951 w 2490951"/>
                <a:gd name="connsiteY3" fmla="*/ 31115 h 1271335"/>
                <a:gd name="connsiteX0" fmla="*/ 0 w 2490951"/>
                <a:gd name="connsiteY0" fmla="*/ 1243586 h 1243586"/>
                <a:gd name="connsiteX1" fmla="*/ 987972 w 2490951"/>
                <a:gd name="connsiteY1" fmla="*/ 959807 h 1243586"/>
                <a:gd name="connsiteX2" fmla="*/ 1408386 w 2490951"/>
                <a:gd name="connsiteY2" fmla="*/ 350207 h 1243586"/>
                <a:gd name="connsiteX3" fmla="*/ 2490951 w 2490951"/>
                <a:gd name="connsiteY3" fmla="*/ 3366 h 1243586"/>
                <a:gd name="connsiteX0" fmla="*/ 0 w 2490951"/>
                <a:gd name="connsiteY0" fmla="*/ 1244965 h 1244965"/>
                <a:gd name="connsiteX1" fmla="*/ 987972 w 2490951"/>
                <a:gd name="connsiteY1" fmla="*/ 961186 h 1244965"/>
                <a:gd name="connsiteX2" fmla="*/ 1345324 w 2490951"/>
                <a:gd name="connsiteY2" fmla="*/ 278014 h 1244965"/>
                <a:gd name="connsiteX3" fmla="*/ 2490951 w 2490951"/>
                <a:gd name="connsiteY3" fmla="*/ 4745 h 1244965"/>
                <a:gd name="connsiteX0" fmla="*/ 0 w 2490951"/>
                <a:gd name="connsiteY0" fmla="*/ 1266319 h 1266319"/>
                <a:gd name="connsiteX1" fmla="*/ 987972 w 2490951"/>
                <a:gd name="connsiteY1" fmla="*/ 982540 h 1266319"/>
                <a:gd name="connsiteX2" fmla="*/ 1345324 w 2490951"/>
                <a:gd name="connsiteY2" fmla="*/ 299368 h 1266319"/>
                <a:gd name="connsiteX3" fmla="*/ 2490951 w 2490951"/>
                <a:gd name="connsiteY3" fmla="*/ 26099 h 1266319"/>
                <a:gd name="connsiteX0" fmla="*/ 0 w 2490951"/>
                <a:gd name="connsiteY0" fmla="*/ 1245296 h 1245296"/>
                <a:gd name="connsiteX1" fmla="*/ 620110 w 2490951"/>
                <a:gd name="connsiteY1" fmla="*/ 1035090 h 1245296"/>
                <a:gd name="connsiteX2" fmla="*/ 1345324 w 2490951"/>
                <a:gd name="connsiteY2" fmla="*/ 278345 h 1245296"/>
                <a:gd name="connsiteX3" fmla="*/ 2490951 w 2490951"/>
                <a:gd name="connsiteY3" fmla="*/ 5076 h 1245296"/>
                <a:gd name="connsiteX0" fmla="*/ 0 w 2490951"/>
                <a:gd name="connsiteY0" fmla="*/ 1245296 h 1245296"/>
                <a:gd name="connsiteX1" fmla="*/ 620110 w 2490951"/>
                <a:gd name="connsiteY1" fmla="*/ 1035090 h 1245296"/>
                <a:gd name="connsiteX2" fmla="*/ 1345324 w 2490951"/>
                <a:gd name="connsiteY2" fmla="*/ 278345 h 1245296"/>
                <a:gd name="connsiteX3" fmla="*/ 2490951 w 2490951"/>
                <a:gd name="connsiteY3" fmla="*/ 5076 h 1245296"/>
                <a:gd name="connsiteX0" fmla="*/ 0 w 2490951"/>
                <a:gd name="connsiteY0" fmla="*/ 1261409 h 1261409"/>
                <a:gd name="connsiteX1" fmla="*/ 620110 w 2490951"/>
                <a:gd name="connsiteY1" fmla="*/ 1051203 h 1261409"/>
                <a:gd name="connsiteX2" fmla="*/ 1487979 w 2490951"/>
                <a:gd name="connsiteY2" fmla="*/ 143932 h 1261409"/>
                <a:gd name="connsiteX3" fmla="*/ 2490951 w 2490951"/>
                <a:gd name="connsiteY3" fmla="*/ 21189 h 1261409"/>
                <a:gd name="connsiteX0" fmla="*/ 0 w 2490951"/>
                <a:gd name="connsiteY0" fmla="*/ 1261409 h 1261409"/>
                <a:gd name="connsiteX1" fmla="*/ 620110 w 2490951"/>
                <a:gd name="connsiteY1" fmla="*/ 1051203 h 1261409"/>
                <a:gd name="connsiteX2" fmla="*/ 1487979 w 2490951"/>
                <a:gd name="connsiteY2" fmla="*/ 143932 h 1261409"/>
                <a:gd name="connsiteX3" fmla="*/ 2490951 w 2490951"/>
                <a:gd name="connsiteY3" fmla="*/ 21189 h 1261409"/>
                <a:gd name="connsiteX0" fmla="*/ 0 w 2501924"/>
                <a:gd name="connsiteY0" fmla="*/ 1321620 h 1321620"/>
                <a:gd name="connsiteX1" fmla="*/ 631083 w 2501924"/>
                <a:gd name="connsiteY1" fmla="*/ 1051203 h 1321620"/>
                <a:gd name="connsiteX2" fmla="*/ 1498952 w 2501924"/>
                <a:gd name="connsiteY2" fmla="*/ 143932 h 1321620"/>
                <a:gd name="connsiteX3" fmla="*/ 2501924 w 2501924"/>
                <a:gd name="connsiteY3" fmla="*/ 21189 h 1321620"/>
                <a:gd name="connsiteX0" fmla="*/ 0 w 2501924"/>
                <a:gd name="connsiteY0" fmla="*/ 1321620 h 1321620"/>
                <a:gd name="connsiteX1" fmla="*/ 631083 w 2501924"/>
                <a:gd name="connsiteY1" fmla="*/ 1051203 h 1321620"/>
                <a:gd name="connsiteX2" fmla="*/ 1498952 w 2501924"/>
                <a:gd name="connsiteY2" fmla="*/ 143932 h 1321620"/>
                <a:gd name="connsiteX3" fmla="*/ 2501924 w 2501924"/>
                <a:gd name="connsiteY3" fmla="*/ 21189 h 1321620"/>
                <a:gd name="connsiteX0" fmla="*/ 0 w 2501924"/>
                <a:gd name="connsiteY0" fmla="*/ 1321620 h 1321892"/>
                <a:gd name="connsiteX1" fmla="*/ 631083 w 2501924"/>
                <a:gd name="connsiteY1" fmla="*/ 1051203 h 1321892"/>
                <a:gd name="connsiteX2" fmla="*/ 1498952 w 2501924"/>
                <a:gd name="connsiteY2" fmla="*/ 143932 h 1321892"/>
                <a:gd name="connsiteX3" fmla="*/ 2501924 w 2501924"/>
                <a:gd name="connsiteY3" fmla="*/ 21189 h 1321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01924" h="1321892">
                  <a:moveTo>
                    <a:pt x="0" y="1321620"/>
                  </a:moveTo>
                  <a:cubicBezTo>
                    <a:pt x="86370" y="1327200"/>
                    <a:pt x="381258" y="1247484"/>
                    <a:pt x="631083" y="1051203"/>
                  </a:cubicBezTo>
                  <a:cubicBezTo>
                    <a:pt x="880908" y="854922"/>
                    <a:pt x="1187145" y="315601"/>
                    <a:pt x="1498952" y="143932"/>
                  </a:cubicBezTo>
                  <a:cubicBezTo>
                    <a:pt x="1810759" y="-27737"/>
                    <a:pt x="2351276" y="-12094"/>
                    <a:pt x="2501924" y="21189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0561" y="4579046"/>
              <a:ext cx="833284" cy="433568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7589"/>
            <a:stretch/>
          </p:blipFill>
          <p:spPr>
            <a:xfrm>
              <a:off x="5597203" y="4140712"/>
              <a:ext cx="517076" cy="445009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7589"/>
            <a:stretch/>
          </p:blipFill>
          <p:spPr>
            <a:xfrm>
              <a:off x="5284585" y="2373293"/>
              <a:ext cx="517076" cy="445009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9387" y="5576237"/>
              <a:ext cx="193688" cy="181165"/>
            </a:xfrm>
            <a:prstGeom prst="rect">
              <a:avLst/>
            </a:prstGeom>
          </p:spPr>
        </p:pic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59417" y="5576237"/>
              <a:ext cx="193688" cy="181165"/>
            </a:xfrm>
            <a:prstGeom prst="rect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9447" y="5576237"/>
              <a:ext cx="193688" cy="181165"/>
            </a:xfrm>
            <a:prstGeom prst="rect">
              <a:avLst/>
            </a:prstGeom>
          </p:spPr>
        </p:pic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9477" y="5576237"/>
              <a:ext cx="193688" cy="181165"/>
            </a:xfrm>
            <a:prstGeom prst="rect">
              <a:avLst/>
            </a:prstGeom>
          </p:spPr>
        </p:pic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9507" y="5576237"/>
              <a:ext cx="193688" cy="181165"/>
            </a:xfrm>
            <a:prstGeom prst="rect">
              <a:avLst/>
            </a:prstGeom>
          </p:spPr>
        </p:pic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30389" y="5576237"/>
              <a:ext cx="193688" cy="181165"/>
            </a:xfrm>
            <a:prstGeom prst="rect">
              <a:avLst/>
            </a:prstGeom>
          </p:spPr>
        </p:pic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60419" y="5576237"/>
              <a:ext cx="193688" cy="181165"/>
            </a:xfrm>
            <a:prstGeom prst="rect">
              <a:avLst/>
            </a:prstGeom>
          </p:spPr>
        </p:pic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7886C7FA-97BD-4D2C-A807-2D0303F5D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9387" y="5914314"/>
              <a:ext cx="172866" cy="187795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5407" y="5916089"/>
              <a:ext cx="193688" cy="181165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53534" y="5913939"/>
              <a:ext cx="193688" cy="181165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3564" y="5913939"/>
              <a:ext cx="193688" cy="181165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3594" y="5913939"/>
              <a:ext cx="193688" cy="181165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3624" y="5913939"/>
              <a:ext cx="193688" cy="181165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24506" y="5913939"/>
              <a:ext cx="193688" cy="181165"/>
            </a:xfrm>
            <a:prstGeom prst="rect">
              <a:avLst/>
            </a:prstGeom>
          </p:spPr>
        </p:pic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4536" y="5913939"/>
              <a:ext cx="193688" cy="181165"/>
            </a:xfrm>
            <a:prstGeom prst="rect">
              <a:avLst/>
            </a:prstGeom>
          </p:spPr>
        </p:pic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3432" y="4140712"/>
              <a:ext cx="398442" cy="398442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Multi-tenant datacenter requirements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Isolation among tenants</a:t>
            </a:r>
          </a:p>
          <a:p>
            <a:pPr lvl="1"/>
            <a:r>
              <a:rPr lang="en-US" dirty="0"/>
              <a:t>Example: </a:t>
            </a:r>
            <a:r>
              <a:rPr lang="en-US" dirty="0" smtClean="0"/>
              <a:t>each </a:t>
            </a:r>
            <a:r>
              <a:rPr lang="en-US" dirty="0"/>
              <a:t>tenant must have the fair share</a:t>
            </a:r>
          </a:p>
          <a:p>
            <a:endParaRPr lang="en-US" dirty="0" smtClean="0"/>
          </a:p>
          <a:p>
            <a:r>
              <a:rPr lang="en-US" dirty="0"/>
              <a:t>Low latency for high priority applications</a:t>
            </a:r>
          </a:p>
          <a:p>
            <a:pPr lvl="1"/>
            <a:r>
              <a:rPr lang="en-US" dirty="0"/>
              <a:t>Co-located </a:t>
            </a:r>
            <a:r>
              <a:rPr lang="en-US" dirty="0" err="1"/>
              <a:t>memcach</a:t>
            </a:r>
            <a:r>
              <a:rPr lang="en-US" dirty="0"/>
              <a:t> and spark </a:t>
            </a:r>
          </a:p>
          <a:p>
            <a:pPr marL="457200" lvl="1" indent="0">
              <a:buNone/>
            </a:pPr>
            <a:r>
              <a:rPr lang="en-US" dirty="0"/>
              <a:t>     leads to a high latency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98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Multi-tenant datacenter requirements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Isolation among tenants</a:t>
            </a:r>
          </a:p>
          <a:p>
            <a:pPr lvl="1"/>
            <a:r>
              <a:rPr lang="en-US" dirty="0"/>
              <a:t>Example: Each tenant must have the fair share</a:t>
            </a:r>
          </a:p>
          <a:p>
            <a:endParaRPr lang="en-US" dirty="0"/>
          </a:p>
          <a:p>
            <a:r>
              <a:rPr lang="en-US" dirty="0"/>
              <a:t>Low latency for high priority applications</a:t>
            </a:r>
          </a:p>
          <a:p>
            <a:pPr lvl="1"/>
            <a:r>
              <a:rPr lang="en-US" dirty="0"/>
              <a:t>Co-located </a:t>
            </a:r>
            <a:r>
              <a:rPr lang="en-US" dirty="0" err="1"/>
              <a:t>memcach</a:t>
            </a:r>
            <a:r>
              <a:rPr lang="en-US" dirty="0"/>
              <a:t> and spark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leads </a:t>
            </a:r>
            <a:r>
              <a:rPr lang="en-US" dirty="0"/>
              <a:t>to a high latency</a:t>
            </a:r>
          </a:p>
          <a:p>
            <a:endParaRPr lang="en-US" dirty="0"/>
          </a:p>
          <a:p>
            <a:r>
              <a:rPr lang="en-US" dirty="0" smtClean="0"/>
              <a:t>Utilization</a:t>
            </a:r>
          </a:p>
          <a:p>
            <a:pPr lvl="1"/>
            <a:r>
              <a:rPr lang="en-US" dirty="0" smtClean="0"/>
              <a:t>The bottleneck capacity must be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fully utilized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2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0" y="5901271"/>
            <a:ext cx="121920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to address all of these requirements together?</a:t>
            </a:r>
            <a:endParaRPr lang="en-US" dirty="0"/>
          </a:p>
        </p:txBody>
      </p:sp>
      <p:grpSp>
        <p:nvGrpSpPr>
          <p:cNvPr id="68" name="Group 67"/>
          <p:cNvGrpSpPr/>
          <p:nvPr/>
        </p:nvGrpSpPr>
        <p:grpSpPr>
          <a:xfrm>
            <a:off x="6858000" y="2048049"/>
            <a:ext cx="4783947" cy="2930351"/>
            <a:chOff x="4876800" y="1448199"/>
            <a:chExt cx="6384147" cy="3653290"/>
          </a:xfrm>
        </p:grpSpPr>
        <p:cxnSp>
          <p:nvCxnSpPr>
            <p:cNvPr id="69" name="Elbow Connector 68"/>
            <p:cNvCxnSpPr>
              <a:stCxn id="72" idx="3"/>
              <a:endCxn id="75" idx="0"/>
            </p:cNvCxnSpPr>
            <p:nvPr/>
          </p:nvCxnSpPr>
          <p:spPr>
            <a:xfrm>
              <a:off x="6511392" y="2361984"/>
              <a:ext cx="1462208" cy="665977"/>
            </a:xfrm>
            <a:prstGeom prst="bentConnector2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>
              <a:stCxn id="73" idx="3"/>
              <a:endCxn id="75" idx="2"/>
            </p:cNvCxnSpPr>
            <p:nvPr/>
          </p:nvCxnSpPr>
          <p:spPr>
            <a:xfrm flipV="1">
              <a:off x="6511392" y="3920398"/>
              <a:ext cx="1462208" cy="648306"/>
            </a:xfrm>
            <a:prstGeom prst="bentConnector2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75" idx="3"/>
              <a:endCxn id="74" idx="1"/>
            </p:cNvCxnSpPr>
            <p:nvPr/>
          </p:nvCxnSpPr>
          <p:spPr>
            <a:xfrm flipV="1">
              <a:off x="8417587" y="3474179"/>
              <a:ext cx="1264600" cy="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Rounded Rectangle 71"/>
            <p:cNvSpPr/>
            <p:nvPr/>
          </p:nvSpPr>
          <p:spPr>
            <a:xfrm>
              <a:off x="4876800" y="1829199"/>
              <a:ext cx="1634592" cy="106557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4876800" y="4035919"/>
              <a:ext cx="1634592" cy="106557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9682188" y="2941394"/>
              <a:ext cx="1578759" cy="106557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9612" y="3027961"/>
              <a:ext cx="887975" cy="892437"/>
            </a:xfrm>
            <a:prstGeom prst="rect">
              <a:avLst/>
            </a:prstGeom>
          </p:spPr>
        </p:pic>
        <p:pic>
          <p:nvPicPr>
            <p:cNvPr id="76" name="Content Placeholder 15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EFEFEF"/>
                </a:clrFrom>
                <a:clrTo>
                  <a:srgbClr val="EFEFE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8238" y="1864692"/>
              <a:ext cx="1073679" cy="954382"/>
            </a:xfrm>
            <a:prstGeom prst="rect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</p:spPr>
        </p:pic>
        <p:pic>
          <p:nvPicPr>
            <p:cNvPr id="77" name="Content Placeholder 15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EFEFEF"/>
                </a:clrFrom>
                <a:clrTo>
                  <a:srgbClr val="EFEFE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5903" y="2976669"/>
              <a:ext cx="1073679" cy="954382"/>
            </a:xfrm>
            <a:prstGeom prst="rect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</p:spPr>
        </p:pic>
        <p:pic>
          <p:nvPicPr>
            <p:cNvPr id="78" name="Content Placeholder 15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EFEFEF"/>
                </a:clrFrom>
                <a:clrTo>
                  <a:srgbClr val="EFEFE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8124" y="4101377"/>
              <a:ext cx="1073679" cy="954382"/>
            </a:xfrm>
            <a:prstGeom prst="rect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</p:spPr>
        </p:pic>
        <p:sp>
          <p:nvSpPr>
            <p:cNvPr id="79" name="TextBox 78"/>
            <p:cNvSpPr txBox="1"/>
            <p:nvPr/>
          </p:nvSpPr>
          <p:spPr>
            <a:xfrm>
              <a:off x="5105400" y="1448199"/>
              <a:ext cx="990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Tenant 1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092488" y="3669667"/>
              <a:ext cx="990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Tenant 2</a:t>
              </a:r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052443" y="3567701"/>
              <a:ext cx="2396358" cy="922998"/>
            </a:xfrm>
            <a:custGeom>
              <a:avLst/>
              <a:gdLst>
                <a:gd name="connsiteX0" fmla="*/ 0 w 2490951"/>
                <a:gd name="connsiteY0" fmla="*/ 1259332 h 1259332"/>
                <a:gd name="connsiteX1" fmla="*/ 1114096 w 2490951"/>
                <a:gd name="connsiteY1" fmla="*/ 723305 h 1259332"/>
                <a:gd name="connsiteX2" fmla="*/ 1439917 w 2490951"/>
                <a:gd name="connsiteY2" fmla="*/ 103194 h 1259332"/>
                <a:gd name="connsiteX3" fmla="*/ 2490951 w 2490951"/>
                <a:gd name="connsiteY3" fmla="*/ 19112 h 1259332"/>
                <a:gd name="connsiteX0" fmla="*/ 0 w 2490951"/>
                <a:gd name="connsiteY0" fmla="*/ 1271335 h 1271335"/>
                <a:gd name="connsiteX1" fmla="*/ 987972 w 2490951"/>
                <a:gd name="connsiteY1" fmla="*/ 987556 h 1271335"/>
                <a:gd name="connsiteX2" fmla="*/ 1439917 w 2490951"/>
                <a:gd name="connsiteY2" fmla="*/ 115197 h 1271335"/>
                <a:gd name="connsiteX3" fmla="*/ 2490951 w 2490951"/>
                <a:gd name="connsiteY3" fmla="*/ 31115 h 1271335"/>
                <a:gd name="connsiteX0" fmla="*/ 0 w 2490951"/>
                <a:gd name="connsiteY0" fmla="*/ 1243586 h 1243586"/>
                <a:gd name="connsiteX1" fmla="*/ 987972 w 2490951"/>
                <a:gd name="connsiteY1" fmla="*/ 959807 h 1243586"/>
                <a:gd name="connsiteX2" fmla="*/ 1408386 w 2490951"/>
                <a:gd name="connsiteY2" fmla="*/ 350207 h 1243586"/>
                <a:gd name="connsiteX3" fmla="*/ 2490951 w 2490951"/>
                <a:gd name="connsiteY3" fmla="*/ 3366 h 1243586"/>
                <a:gd name="connsiteX0" fmla="*/ 0 w 2490951"/>
                <a:gd name="connsiteY0" fmla="*/ 1244965 h 1244965"/>
                <a:gd name="connsiteX1" fmla="*/ 987972 w 2490951"/>
                <a:gd name="connsiteY1" fmla="*/ 961186 h 1244965"/>
                <a:gd name="connsiteX2" fmla="*/ 1345324 w 2490951"/>
                <a:gd name="connsiteY2" fmla="*/ 278014 h 1244965"/>
                <a:gd name="connsiteX3" fmla="*/ 2490951 w 2490951"/>
                <a:gd name="connsiteY3" fmla="*/ 4745 h 1244965"/>
                <a:gd name="connsiteX0" fmla="*/ 0 w 2490951"/>
                <a:gd name="connsiteY0" fmla="*/ 1266319 h 1266319"/>
                <a:gd name="connsiteX1" fmla="*/ 987972 w 2490951"/>
                <a:gd name="connsiteY1" fmla="*/ 982540 h 1266319"/>
                <a:gd name="connsiteX2" fmla="*/ 1345324 w 2490951"/>
                <a:gd name="connsiteY2" fmla="*/ 299368 h 1266319"/>
                <a:gd name="connsiteX3" fmla="*/ 2490951 w 2490951"/>
                <a:gd name="connsiteY3" fmla="*/ 26099 h 1266319"/>
                <a:gd name="connsiteX0" fmla="*/ 0 w 2490951"/>
                <a:gd name="connsiteY0" fmla="*/ 1245296 h 1245296"/>
                <a:gd name="connsiteX1" fmla="*/ 620110 w 2490951"/>
                <a:gd name="connsiteY1" fmla="*/ 1035090 h 1245296"/>
                <a:gd name="connsiteX2" fmla="*/ 1345324 w 2490951"/>
                <a:gd name="connsiteY2" fmla="*/ 278345 h 1245296"/>
                <a:gd name="connsiteX3" fmla="*/ 2490951 w 2490951"/>
                <a:gd name="connsiteY3" fmla="*/ 5076 h 1245296"/>
                <a:gd name="connsiteX0" fmla="*/ 0 w 2490951"/>
                <a:gd name="connsiteY0" fmla="*/ 1245296 h 1245296"/>
                <a:gd name="connsiteX1" fmla="*/ 620110 w 2490951"/>
                <a:gd name="connsiteY1" fmla="*/ 1035090 h 1245296"/>
                <a:gd name="connsiteX2" fmla="*/ 1345324 w 2490951"/>
                <a:gd name="connsiteY2" fmla="*/ 278345 h 1245296"/>
                <a:gd name="connsiteX3" fmla="*/ 2490951 w 2490951"/>
                <a:gd name="connsiteY3" fmla="*/ 5076 h 1245296"/>
                <a:gd name="connsiteX0" fmla="*/ 0 w 2490951"/>
                <a:gd name="connsiteY0" fmla="*/ 1261409 h 1261409"/>
                <a:gd name="connsiteX1" fmla="*/ 620110 w 2490951"/>
                <a:gd name="connsiteY1" fmla="*/ 1051203 h 1261409"/>
                <a:gd name="connsiteX2" fmla="*/ 1487979 w 2490951"/>
                <a:gd name="connsiteY2" fmla="*/ 143932 h 1261409"/>
                <a:gd name="connsiteX3" fmla="*/ 2490951 w 2490951"/>
                <a:gd name="connsiteY3" fmla="*/ 21189 h 1261409"/>
                <a:gd name="connsiteX0" fmla="*/ 0 w 2490951"/>
                <a:gd name="connsiteY0" fmla="*/ 1261409 h 1261409"/>
                <a:gd name="connsiteX1" fmla="*/ 620110 w 2490951"/>
                <a:gd name="connsiteY1" fmla="*/ 1051203 h 1261409"/>
                <a:gd name="connsiteX2" fmla="*/ 1487979 w 2490951"/>
                <a:gd name="connsiteY2" fmla="*/ 143932 h 1261409"/>
                <a:gd name="connsiteX3" fmla="*/ 2490951 w 2490951"/>
                <a:gd name="connsiteY3" fmla="*/ 21189 h 1261409"/>
                <a:gd name="connsiteX0" fmla="*/ 0 w 2501924"/>
                <a:gd name="connsiteY0" fmla="*/ 1321620 h 1321620"/>
                <a:gd name="connsiteX1" fmla="*/ 631083 w 2501924"/>
                <a:gd name="connsiteY1" fmla="*/ 1051203 h 1321620"/>
                <a:gd name="connsiteX2" fmla="*/ 1498952 w 2501924"/>
                <a:gd name="connsiteY2" fmla="*/ 143932 h 1321620"/>
                <a:gd name="connsiteX3" fmla="*/ 2501924 w 2501924"/>
                <a:gd name="connsiteY3" fmla="*/ 21189 h 1321620"/>
                <a:gd name="connsiteX0" fmla="*/ 0 w 2501924"/>
                <a:gd name="connsiteY0" fmla="*/ 1321620 h 1321620"/>
                <a:gd name="connsiteX1" fmla="*/ 631083 w 2501924"/>
                <a:gd name="connsiteY1" fmla="*/ 1051203 h 1321620"/>
                <a:gd name="connsiteX2" fmla="*/ 1498952 w 2501924"/>
                <a:gd name="connsiteY2" fmla="*/ 143932 h 1321620"/>
                <a:gd name="connsiteX3" fmla="*/ 2501924 w 2501924"/>
                <a:gd name="connsiteY3" fmla="*/ 21189 h 1321620"/>
                <a:gd name="connsiteX0" fmla="*/ 0 w 2501924"/>
                <a:gd name="connsiteY0" fmla="*/ 1321620 h 1321892"/>
                <a:gd name="connsiteX1" fmla="*/ 631083 w 2501924"/>
                <a:gd name="connsiteY1" fmla="*/ 1051203 h 1321892"/>
                <a:gd name="connsiteX2" fmla="*/ 1498952 w 2501924"/>
                <a:gd name="connsiteY2" fmla="*/ 143932 h 1321892"/>
                <a:gd name="connsiteX3" fmla="*/ 2501924 w 2501924"/>
                <a:gd name="connsiteY3" fmla="*/ 21189 h 1321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01924" h="1321892">
                  <a:moveTo>
                    <a:pt x="0" y="1321620"/>
                  </a:moveTo>
                  <a:cubicBezTo>
                    <a:pt x="86370" y="1327200"/>
                    <a:pt x="381258" y="1247484"/>
                    <a:pt x="631083" y="1051203"/>
                  </a:cubicBezTo>
                  <a:cubicBezTo>
                    <a:pt x="880908" y="854922"/>
                    <a:pt x="1187145" y="315601"/>
                    <a:pt x="1498952" y="143932"/>
                  </a:cubicBezTo>
                  <a:cubicBezTo>
                    <a:pt x="1810759" y="-27737"/>
                    <a:pt x="2351276" y="-12094"/>
                    <a:pt x="2501924" y="21189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Rectangle 81"/>
                <p:cNvSpPr/>
                <p:nvPr/>
              </p:nvSpPr>
              <p:spPr>
                <a:xfrm>
                  <a:off x="8744735" y="2410796"/>
                  <a:ext cx="3855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2" name="Rectangle 8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44735" y="2410796"/>
                  <a:ext cx="385555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12500" b="-1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3" name="Freeform 82"/>
            <p:cNvSpPr/>
            <p:nvPr/>
          </p:nvSpPr>
          <p:spPr>
            <a:xfrm flipV="1">
              <a:off x="7052443" y="2500955"/>
              <a:ext cx="2396358" cy="922998"/>
            </a:xfrm>
            <a:custGeom>
              <a:avLst/>
              <a:gdLst>
                <a:gd name="connsiteX0" fmla="*/ 0 w 2490951"/>
                <a:gd name="connsiteY0" fmla="*/ 1259332 h 1259332"/>
                <a:gd name="connsiteX1" fmla="*/ 1114096 w 2490951"/>
                <a:gd name="connsiteY1" fmla="*/ 723305 h 1259332"/>
                <a:gd name="connsiteX2" fmla="*/ 1439917 w 2490951"/>
                <a:gd name="connsiteY2" fmla="*/ 103194 h 1259332"/>
                <a:gd name="connsiteX3" fmla="*/ 2490951 w 2490951"/>
                <a:gd name="connsiteY3" fmla="*/ 19112 h 1259332"/>
                <a:gd name="connsiteX0" fmla="*/ 0 w 2490951"/>
                <a:gd name="connsiteY0" fmla="*/ 1271335 h 1271335"/>
                <a:gd name="connsiteX1" fmla="*/ 987972 w 2490951"/>
                <a:gd name="connsiteY1" fmla="*/ 987556 h 1271335"/>
                <a:gd name="connsiteX2" fmla="*/ 1439917 w 2490951"/>
                <a:gd name="connsiteY2" fmla="*/ 115197 h 1271335"/>
                <a:gd name="connsiteX3" fmla="*/ 2490951 w 2490951"/>
                <a:gd name="connsiteY3" fmla="*/ 31115 h 1271335"/>
                <a:gd name="connsiteX0" fmla="*/ 0 w 2490951"/>
                <a:gd name="connsiteY0" fmla="*/ 1243586 h 1243586"/>
                <a:gd name="connsiteX1" fmla="*/ 987972 w 2490951"/>
                <a:gd name="connsiteY1" fmla="*/ 959807 h 1243586"/>
                <a:gd name="connsiteX2" fmla="*/ 1408386 w 2490951"/>
                <a:gd name="connsiteY2" fmla="*/ 350207 h 1243586"/>
                <a:gd name="connsiteX3" fmla="*/ 2490951 w 2490951"/>
                <a:gd name="connsiteY3" fmla="*/ 3366 h 1243586"/>
                <a:gd name="connsiteX0" fmla="*/ 0 w 2490951"/>
                <a:gd name="connsiteY0" fmla="*/ 1244965 h 1244965"/>
                <a:gd name="connsiteX1" fmla="*/ 987972 w 2490951"/>
                <a:gd name="connsiteY1" fmla="*/ 961186 h 1244965"/>
                <a:gd name="connsiteX2" fmla="*/ 1345324 w 2490951"/>
                <a:gd name="connsiteY2" fmla="*/ 278014 h 1244965"/>
                <a:gd name="connsiteX3" fmla="*/ 2490951 w 2490951"/>
                <a:gd name="connsiteY3" fmla="*/ 4745 h 1244965"/>
                <a:gd name="connsiteX0" fmla="*/ 0 w 2490951"/>
                <a:gd name="connsiteY0" fmla="*/ 1266319 h 1266319"/>
                <a:gd name="connsiteX1" fmla="*/ 987972 w 2490951"/>
                <a:gd name="connsiteY1" fmla="*/ 982540 h 1266319"/>
                <a:gd name="connsiteX2" fmla="*/ 1345324 w 2490951"/>
                <a:gd name="connsiteY2" fmla="*/ 299368 h 1266319"/>
                <a:gd name="connsiteX3" fmla="*/ 2490951 w 2490951"/>
                <a:gd name="connsiteY3" fmla="*/ 26099 h 1266319"/>
                <a:gd name="connsiteX0" fmla="*/ 0 w 2490951"/>
                <a:gd name="connsiteY0" fmla="*/ 1245296 h 1245296"/>
                <a:gd name="connsiteX1" fmla="*/ 620110 w 2490951"/>
                <a:gd name="connsiteY1" fmla="*/ 1035090 h 1245296"/>
                <a:gd name="connsiteX2" fmla="*/ 1345324 w 2490951"/>
                <a:gd name="connsiteY2" fmla="*/ 278345 h 1245296"/>
                <a:gd name="connsiteX3" fmla="*/ 2490951 w 2490951"/>
                <a:gd name="connsiteY3" fmla="*/ 5076 h 1245296"/>
                <a:gd name="connsiteX0" fmla="*/ 0 w 2490951"/>
                <a:gd name="connsiteY0" fmla="*/ 1245296 h 1245296"/>
                <a:gd name="connsiteX1" fmla="*/ 620110 w 2490951"/>
                <a:gd name="connsiteY1" fmla="*/ 1035090 h 1245296"/>
                <a:gd name="connsiteX2" fmla="*/ 1345324 w 2490951"/>
                <a:gd name="connsiteY2" fmla="*/ 278345 h 1245296"/>
                <a:gd name="connsiteX3" fmla="*/ 2490951 w 2490951"/>
                <a:gd name="connsiteY3" fmla="*/ 5076 h 1245296"/>
                <a:gd name="connsiteX0" fmla="*/ 0 w 2490951"/>
                <a:gd name="connsiteY0" fmla="*/ 1261409 h 1261409"/>
                <a:gd name="connsiteX1" fmla="*/ 620110 w 2490951"/>
                <a:gd name="connsiteY1" fmla="*/ 1051203 h 1261409"/>
                <a:gd name="connsiteX2" fmla="*/ 1487979 w 2490951"/>
                <a:gd name="connsiteY2" fmla="*/ 143932 h 1261409"/>
                <a:gd name="connsiteX3" fmla="*/ 2490951 w 2490951"/>
                <a:gd name="connsiteY3" fmla="*/ 21189 h 1261409"/>
                <a:gd name="connsiteX0" fmla="*/ 0 w 2490951"/>
                <a:gd name="connsiteY0" fmla="*/ 1261409 h 1261409"/>
                <a:gd name="connsiteX1" fmla="*/ 620110 w 2490951"/>
                <a:gd name="connsiteY1" fmla="*/ 1051203 h 1261409"/>
                <a:gd name="connsiteX2" fmla="*/ 1487979 w 2490951"/>
                <a:gd name="connsiteY2" fmla="*/ 143932 h 1261409"/>
                <a:gd name="connsiteX3" fmla="*/ 2490951 w 2490951"/>
                <a:gd name="connsiteY3" fmla="*/ 21189 h 1261409"/>
                <a:gd name="connsiteX0" fmla="*/ 0 w 2501924"/>
                <a:gd name="connsiteY0" fmla="*/ 1321620 h 1321620"/>
                <a:gd name="connsiteX1" fmla="*/ 631083 w 2501924"/>
                <a:gd name="connsiteY1" fmla="*/ 1051203 h 1321620"/>
                <a:gd name="connsiteX2" fmla="*/ 1498952 w 2501924"/>
                <a:gd name="connsiteY2" fmla="*/ 143932 h 1321620"/>
                <a:gd name="connsiteX3" fmla="*/ 2501924 w 2501924"/>
                <a:gd name="connsiteY3" fmla="*/ 21189 h 1321620"/>
                <a:gd name="connsiteX0" fmla="*/ 0 w 2501924"/>
                <a:gd name="connsiteY0" fmla="*/ 1321620 h 1321620"/>
                <a:gd name="connsiteX1" fmla="*/ 631083 w 2501924"/>
                <a:gd name="connsiteY1" fmla="*/ 1051203 h 1321620"/>
                <a:gd name="connsiteX2" fmla="*/ 1498952 w 2501924"/>
                <a:gd name="connsiteY2" fmla="*/ 143932 h 1321620"/>
                <a:gd name="connsiteX3" fmla="*/ 2501924 w 2501924"/>
                <a:gd name="connsiteY3" fmla="*/ 21189 h 1321620"/>
                <a:gd name="connsiteX0" fmla="*/ 0 w 2501924"/>
                <a:gd name="connsiteY0" fmla="*/ 1321620 h 1321892"/>
                <a:gd name="connsiteX1" fmla="*/ 631083 w 2501924"/>
                <a:gd name="connsiteY1" fmla="*/ 1051203 h 1321892"/>
                <a:gd name="connsiteX2" fmla="*/ 1498952 w 2501924"/>
                <a:gd name="connsiteY2" fmla="*/ 143932 h 1321892"/>
                <a:gd name="connsiteX3" fmla="*/ 2501924 w 2501924"/>
                <a:gd name="connsiteY3" fmla="*/ 21189 h 1321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01924" h="1321892">
                  <a:moveTo>
                    <a:pt x="0" y="1321620"/>
                  </a:moveTo>
                  <a:cubicBezTo>
                    <a:pt x="86370" y="1327200"/>
                    <a:pt x="381258" y="1247484"/>
                    <a:pt x="631083" y="1051203"/>
                  </a:cubicBezTo>
                  <a:cubicBezTo>
                    <a:pt x="880908" y="854922"/>
                    <a:pt x="1187145" y="315601"/>
                    <a:pt x="1498952" y="143932"/>
                  </a:cubicBezTo>
                  <a:cubicBezTo>
                    <a:pt x="1810759" y="-27737"/>
                    <a:pt x="2351276" y="-12094"/>
                    <a:pt x="2501924" y="21189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8825139" y="3295930"/>
              <a:ext cx="224748" cy="40526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Arrow Connector 84"/>
            <p:cNvCxnSpPr>
              <a:stCxn id="84" idx="0"/>
              <a:endCxn id="82" idx="2"/>
            </p:cNvCxnSpPr>
            <p:nvPr/>
          </p:nvCxnSpPr>
          <p:spPr>
            <a:xfrm flipV="1">
              <a:off x="8937513" y="2780128"/>
              <a:ext cx="0" cy="51580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0561" y="4579046"/>
              <a:ext cx="833284" cy="433568"/>
            </a:xfrm>
            <a:prstGeom prst="rect">
              <a:avLst/>
            </a:prstGeom>
          </p:spPr>
        </p:pic>
        <p:pic>
          <p:nvPicPr>
            <p:cNvPr id="87" name="Picture 86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7589"/>
            <a:stretch/>
          </p:blipFill>
          <p:spPr>
            <a:xfrm>
              <a:off x="5597203" y="4140712"/>
              <a:ext cx="517076" cy="445009"/>
            </a:xfrm>
            <a:prstGeom prst="rect">
              <a:avLst/>
            </a:prstGeom>
          </p:spPr>
        </p:pic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7744" y="1934934"/>
              <a:ext cx="398442" cy="398442"/>
            </a:xfrm>
            <a:prstGeom prst="rect">
              <a:avLst/>
            </a:prstGeom>
          </p:spPr>
        </p:pic>
        <p:pic>
          <p:nvPicPr>
            <p:cNvPr id="89" name="Picture 88">
              <a:extLst>
                <a:ext uri="{FF2B5EF4-FFF2-40B4-BE49-F238E27FC236}">
                  <a16:creationId xmlns:a16="http://schemas.microsoft.com/office/drawing/2014/main" id="{7886C7FA-97BD-4D2C-A807-2D0303F5D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0393" y="1959952"/>
              <a:ext cx="352643" cy="383098"/>
            </a:xfrm>
            <a:prstGeom prst="rect">
              <a:avLst/>
            </a:prstGeom>
          </p:spPr>
        </p:pic>
        <p:pic>
          <p:nvPicPr>
            <p:cNvPr id="90" name="Picture 89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7589"/>
            <a:stretch/>
          </p:blipFill>
          <p:spPr>
            <a:xfrm>
              <a:off x="5284585" y="2373293"/>
              <a:ext cx="517076" cy="445009"/>
            </a:xfrm>
            <a:prstGeom prst="rect">
              <a:avLst/>
            </a:prstGeom>
          </p:spPr>
        </p:pic>
        <p:pic>
          <p:nvPicPr>
            <p:cNvPr id="91" name="Picture 9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3432" y="4140712"/>
              <a:ext cx="398442" cy="3984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5987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s</a:t>
            </a:r>
            <a:r>
              <a:rPr lang="en-US" dirty="0" smtClean="0"/>
              <a:t>cheduler </a:t>
            </a:r>
            <a:r>
              <a:rPr lang="en-US" dirty="0"/>
              <a:t>could address all these </a:t>
            </a:r>
            <a:r>
              <a:rPr lang="en-US" dirty="0" smtClean="0"/>
              <a:t>network requirements </a:t>
            </a:r>
            <a:endParaRPr lang="en-US" dirty="0"/>
          </a:p>
          <a:p>
            <a:pPr lvl="1"/>
            <a:r>
              <a:rPr lang="en-US" dirty="0"/>
              <a:t>Isolation among tenants</a:t>
            </a:r>
          </a:p>
          <a:p>
            <a:pPr lvl="1"/>
            <a:r>
              <a:rPr lang="en-US" dirty="0" smtClean="0"/>
              <a:t>Low </a:t>
            </a:r>
            <a:r>
              <a:rPr lang="en-US" dirty="0"/>
              <a:t>latency for high priority applications</a:t>
            </a:r>
          </a:p>
          <a:p>
            <a:pPr lvl="1"/>
            <a:r>
              <a:rPr lang="en-US" dirty="0" smtClean="0"/>
              <a:t>Utilization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</a:t>
            </a:r>
            <a:r>
              <a:rPr lang="en-US" dirty="0"/>
              <a:t>cheduler </a:t>
            </a:r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Implementable in limited available network resource</a:t>
            </a:r>
          </a:p>
          <a:p>
            <a:pPr lvl="2"/>
            <a:r>
              <a:rPr lang="en-US" dirty="0"/>
              <a:t>Unlimited resources could do anything </a:t>
            </a:r>
            <a:endParaRPr lang="en-US" dirty="0" smtClean="0"/>
          </a:p>
          <a:p>
            <a:pPr lvl="1"/>
            <a:r>
              <a:rPr lang="en-US" dirty="0" smtClean="0"/>
              <a:t>Provides a set of useful scheduling algorithm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scheduler that achieve all these goals is hard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on designing schedulers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049859"/>
            <a:ext cx="11277600" cy="4817541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number of </a:t>
            </a:r>
            <a:r>
              <a:rPr lang="en-US" dirty="0"/>
              <a:t>scheduling queues is limited</a:t>
            </a:r>
          </a:p>
          <a:p>
            <a:endParaRPr lang="en-US" dirty="0" smtClean="0"/>
          </a:p>
          <a:p>
            <a:r>
              <a:rPr lang="en-US" dirty="0" smtClean="0"/>
              <a:t>Two types of schedulers</a:t>
            </a:r>
            <a:endParaRPr lang="en-US" dirty="0"/>
          </a:p>
          <a:p>
            <a:pPr lvl="1"/>
            <a:r>
              <a:rPr lang="en-US" dirty="0" smtClean="0"/>
              <a:t>End-host based or end-to-end schedulers</a:t>
            </a:r>
            <a:endParaRPr lang="en-US" dirty="0"/>
          </a:p>
          <a:p>
            <a:pPr lvl="1"/>
            <a:r>
              <a:rPr lang="en-US" dirty="0" smtClean="0"/>
              <a:t>Switch based schedulers </a:t>
            </a:r>
            <a:endParaRPr lang="en-US" dirty="0"/>
          </a:p>
          <a:p>
            <a:pPr lvl="2"/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876800" y="3276600"/>
            <a:ext cx="7217855" cy="2567029"/>
            <a:chOff x="1240342" y="1796715"/>
            <a:chExt cx="10282299" cy="3656895"/>
          </a:xfrm>
        </p:grpSpPr>
        <p:pic>
          <p:nvPicPr>
            <p:cNvPr id="7" name="Content Placeholder 15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EFEFEF"/>
                </a:clrFrom>
                <a:clrTo>
                  <a:srgbClr val="EFEFE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72504" y="2199382"/>
              <a:ext cx="921361" cy="818987"/>
            </a:xfrm>
            <a:prstGeom prst="rect">
              <a:avLst/>
            </a:prstGeom>
            <a:noFill/>
            <a:ln w="6350" cap="flat" cmpd="sng" algn="ctr">
              <a:noFill/>
              <a:prstDash val="solid"/>
              <a:miter lim="800000"/>
            </a:ln>
            <a:effectLst/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1684" y="4304867"/>
              <a:ext cx="1143001" cy="1148743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 rot="18840000">
              <a:off x="6492720" y="3910635"/>
              <a:ext cx="712934" cy="394603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 (Body)"/>
                </a:rPr>
                <a:t>UPS</a:t>
              </a:r>
              <a:endParaRPr lang="en-US" sz="1200" dirty="0">
                <a:latin typeface="Calibri (Body)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 rot="2700000">
              <a:off x="3944325" y="2854934"/>
              <a:ext cx="811128" cy="39460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 err="1" smtClean="0">
                  <a:latin typeface="Calibri (Body)"/>
                </a:rPr>
                <a:t>EyeQ</a:t>
              </a:r>
              <a:endParaRPr lang="en-US" sz="1200" dirty="0">
                <a:latin typeface="Calibri (Body)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8840000">
              <a:off x="8856197" y="3911212"/>
              <a:ext cx="715217" cy="394603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 (Body)"/>
                </a:rPr>
                <a:t>AFQ</a:t>
              </a:r>
              <a:endParaRPr lang="en-US" sz="1200" dirty="0">
                <a:latin typeface="Calibri (Body)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2700000">
              <a:off x="9072792" y="2821360"/>
              <a:ext cx="912611" cy="39460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 smtClean="0">
                  <a:latin typeface="Calibri (Body)"/>
                </a:rPr>
                <a:t>Trinity </a:t>
              </a:r>
              <a:endParaRPr lang="en-US" sz="1200" dirty="0">
                <a:latin typeface="Calibri (Body)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2700000">
              <a:off x="5599693" y="2847001"/>
              <a:ext cx="833963" cy="39460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r"/>
              <a:r>
                <a:rPr lang="en-US" sz="1200" dirty="0" smtClean="0">
                  <a:latin typeface="Calibri (Body)"/>
                </a:rPr>
                <a:t>pHost</a:t>
              </a:r>
              <a:endParaRPr lang="en-US" sz="1200" dirty="0">
                <a:latin typeface="Calibri (Body)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 rot="2700000">
              <a:off x="8680060" y="2827164"/>
              <a:ext cx="893336" cy="39460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r"/>
              <a:r>
                <a:rPr lang="en-US" sz="1200" dirty="0">
                  <a:latin typeface="Calibri (Body)"/>
                </a:rPr>
                <a:t>Utopia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 rot="2700000">
              <a:off x="8000297" y="2713636"/>
              <a:ext cx="1233589" cy="39460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r"/>
              <a:r>
                <a:rPr lang="en-US" sz="1200" dirty="0" smtClean="0">
                  <a:latin typeface="Calibri (Body)"/>
                </a:rPr>
                <a:t>Sincronia </a:t>
              </a:r>
              <a:endParaRPr lang="en-US" sz="1200" dirty="0">
                <a:latin typeface="Calibri (Body)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 rot="2700000">
              <a:off x="6187091" y="2916143"/>
              <a:ext cx="626158" cy="39460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r"/>
              <a:r>
                <a:rPr lang="en-US" sz="1200" dirty="0" smtClean="0">
                  <a:latin typeface="Calibri (Body)"/>
                </a:rPr>
                <a:t>Silo</a:t>
              </a:r>
              <a:endParaRPr lang="en-US" sz="1200" dirty="0">
                <a:latin typeface="Calibri (Body)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rot="18840000">
              <a:off x="3750486" y="4005189"/>
              <a:ext cx="991530" cy="394603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err="1" smtClean="0">
                  <a:latin typeface="Calibri (Body)"/>
                </a:rPr>
                <a:t>pFabric</a:t>
              </a:r>
              <a:endParaRPr lang="en-US" sz="1200" dirty="0">
                <a:latin typeface="Calibri (Body)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18840000">
              <a:off x="4614130" y="3927355"/>
              <a:ext cx="763173" cy="394603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 (Body)"/>
                </a:rPr>
                <a:t>PIAS</a:t>
              </a:r>
              <a:endParaRPr lang="en-US" sz="1200" dirty="0">
                <a:latin typeface="Calibri (Body)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18840000">
              <a:off x="8068203" y="4035521"/>
              <a:ext cx="1112559" cy="394603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err="1" smtClean="0">
                  <a:latin typeface="Calibri (Body)"/>
                </a:rPr>
                <a:t>Slytherin</a:t>
              </a:r>
              <a:endParaRPr lang="en-US" sz="1200" dirty="0">
                <a:latin typeface="Calibri (Body)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rot="18840000">
              <a:off x="6843446" y="3931968"/>
              <a:ext cx="776872" cy="394603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 (Body)"/>
                </a:rPr>
                <a:t>PIFO</a:t>
              </a:r>
              <a:endParaRPr lang="en-US" sz="1200" dirty="0">
                <a:latin typeface="Calibri (Body)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457446" y="1796715"/>
              <a:ext cx="1347222" cy="4384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End-hosts </a:t>
              </a:r>
              <a:endParaRPr lang="en-US" sz="14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330688" y="4114162"/>
              <a:ext cx="1835816" cy="4384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In the Switches</a:t>
              </a:r>
              <a:endParaRPr lang="en-US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 rot="2700000">
              <a:off x="4475745" y="2742152"/>
              <a:ext cx="1151380" cy="394603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 err="1" smtClean="0">
                  <a:latin typeface="Calibri (Body)"/>
                </a:rPr>
                <a:t>Fastpass</a:t>
              </a:r>
              <a:endParaRPr lang="en-US" sz="1200" dirty="0">
                <a:latin typeface="Calibri (Body)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 rot="18840000">
              <a:off x="9557720" y="3936004"/>
              <a:ext cx="788292" cy="394603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Calibri (Body)"/>
                </a:rPr>
                <a:t>PIEO</a:t>
              </a:r>
              <a:endParaRPr lang="en-US" sz="1200" dirty="0">
                <a:latin typeface="Calibri (Body)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240342" y="3453654"/>
              <a:ext cx="9698858" cy="2915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067044" y="3412530"/>
              <a:ext cx="710651" cy="3946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2013</a:t>
              </a:r>
              <a:endParaRPr lang="en-US" sz="12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045778" y="3412530"/>
              <a:ext cx="710651" cy="3946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2014</a:t>
              </a:r>
              <a:endParaRPr lang="en-US" sz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24511" y="3412530"/>
              <a:ext cx="710651" cy="3946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2015</a:t>
              </a:r>
              <a:endParaRPr lang="en-US" sz="1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003245" y="3412530"/>
              <a:ext cx="710651" cy="3946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2016</a:t>
              </a:r>
              <a:endParaRPr lang="en-US" sz="12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960712" y="3412530"/>
              <a:ext cx="710651" cy="3946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2018</a:t>
              </a:r>
              <a:endParaRPr lang="en-US" sz="12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981979" y="3412530"/>
              <a:ext cx="710651" cy="3946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2017</a:t>
              </a:r>
              <a:endParaRPr lang="en-US" sz="12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939447" y="3412530"/>
              <a:ext cx="710651" cy="3946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2019</a:t>
              </a:r>
              <a:endParaRPr lang="en-US" sz="1200" dirty="0"/>
            </a:p>
          </p:txBody>
        </p:sp>
        <p:sp>
          <p:nvSpPr>
            <p:cNvPr id="33" name="Right Arrow 32"/>
            <p:cNvSpPr/>
            <p:nvPr/>
          </p:nvSpPr>
          <p:spPr>
            <a:xfrm>
              <a:off x="10836840" y="3310900"/>
              <a:ext cx="685801" cy="577119"/>
            </a:xfrm>
            <a:prstGeom prst="rightArrow">
              <a:avLst>
                <a:gd name="adj1" fmla="val 50825"/>
                <a:gd name="adj2" fmla="val 50000"/>
              </a:avLst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377172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End-host schedulers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End-host </a:t>
            </a:r>
          </a:p>
          <a:p>
            <a:pPr lvl="1"/>
            <a:r>
              <a:rPr lang="en-US" dirty="0"/>
              <a:t>has many queues </a:t>
            </a:r>
            <a:r>
              <a:rPr lang="en-US" dirty="0">
                <a:sym typeface="Wingdings" panose="05000000000000000000" pitchFamily="2" charset="2"/>
              </a:rPr>
              <a:t> only at the end host doesn’t need our requirement  </a:t>
            </a:r>
          </a:p>
          <a:p>
            <a:r>
              <a:rPr lang="en-US" dirty="0" smtClean="0"/>
              <a:t>Shortcomings </a:t>
            </a:r>
          </a:p>
          <a:p>
            <a:pPr lvl="1"/>
            <a:r>
              <a:rPr lang="en-US" dirty="0" smtClean="0"/>
              <a:t>Waste </a:t>
            </a:r>
            <a:r>
              <a:rPr lang="en-US" dirty="0"/>
              <a:t>of resource </a:t>
            </a:r>
          </a:p>
          <a:p>
            <a:pPr lvl="2"/>
            <a:r>
              <a:rPr lang="en-US" dirty="0"/>
              <a:t>pHost (Sending RTS)</a:t>
            </a:r>
          </a:p>
          <a:p>
            <a:pPr lvl="2"/>
            <a:r>
              <a:rPr lang="en-US" dirty="0"/>
              <a:t>Silo (Limiting burst size)</a:t>
            </a:r>
          </a:p>
          <a:p>
            <a:pPr lvl="1"/>
            <a:r>
              <a:rPr lang="en-US" dirty="0" smtClean="0"/>
              <a:t>High computational overhead </a:t>
            </a:r>
          </a:p>
          <a:p>
            <a:pPr lvl="2"/>
            <a:r>
              <a:rPr lang="en-US" dirty="0" err="1" smtClean="0"/>
              <a:t>Fastpass</a:t>
            </a:r>
            <a:r>
              <a:rPr lang="en-US" dirty="0" smtClean="0"/>
              <a:t> (Centralized)</a:t>
            </a:r>
          </a:p>
          <a:p>
            <a:pPr lvl="1"/>
            <a:r>
              <a:rPr lang="en-US" dirty="0"/>
              <a:t>Slow to adapt network </a:t>
            </a:r>
            <a:r>
              <a:rPr lang="en-US" dirty="0" smtClean="0"/>
              <a:t>changes</a:t>
            </a:r>
            <a:endParaRPr lang="en-US" dirty="0"/>
          </a:p>
          <a:p>
            <a:pPr lvl="2"/>
            <a:r>
              <a:rPr lang="en-US" dirty="0"/>
              <a:t>Trinity (ECN mark)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F32-2C11-4173-9832-E24DA40AA87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In switch </a:t>
            </a:r>
            <a:r>
              <a:rPr lang="en-US" dirty="0" smtClean="0"/>
              <a:t>approaches perform faster than end-to-end schedulers  </a:t>
            </a:r>
            <a:endParaRPr lang="en-US" dirty="0"/>
          </a:p>
        </p:txBody>
      </p:sp>
      <p:pic>
        <p:nvPicPr>
          <p:cNvPr id="54" name="Content Placeholder 1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164" y="3559260"/>
            <a:ext cx="646767" cy="574904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  <a:effectLst/>
        </p:spPr>
      </p:pic>
      <p:sp>
        <p:nvSpPr>
          <p:cNvPr id="57" name="TextBox 56"/>
          <p:cNvSpPr txBox="1"/>
          <p:nvPr/>
        </p:nvSpPr>
        <p:spPr>
          <a:xfrm rot="2700000">
            <a:off x="6774912" y="4019438"/>
            <a:ext cx="569387" cy="2769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r"/>
            <a:r>
              <a:rPr lang="en-US" sz="1200" dirty="0" err="1" smtClean="0">
                <a:latin typeface="Calibri (Body)"/>
              </a:rPr>
              <a:t>EyeQ</a:t>
            </a:r>
            <a:endParaRPr lang="en-US" sz="1200" dirty="0">
              <a:latin typeface="Calibri (Body)"/>
            </a:endParaRPr>
          </a:p>
        </p:txBody>
      </p:sp>
      <p:sp>
        <p:nvSpPr>
          <p:cNvPr id="59" name="TextBox 58"/>
          <p:cNvSpPr txBox="1"/>
          <p:nvPr/>
        </p:nvSpPr>
        <p:spPr>
          <a:xfrm rot="2700000">
            <a:off x="10374937" y="3995870"/>
            <a:ext cx="640625" cy="2769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latin typeface="Calibri (Body)"/>
              </a:rPr>
              <a:t>Trinity </a:t>
            </a:r>
            <a:endParaRPr lang="en-US" sz="1200" dirty="0">
              <a:latin typeface="Calibri (Body)"/>
            </a:endParaRPr>
          </a:p>
        </p:txBody>
      </p:sp>
      <p:sp>
        <p:nvSpPr>
          <p:cNvPr id="60" name="Rectangle 59"/>
          <p:cNvSpPr/>
          <p:nvPr/>
        </p:nvSpPr>
        <p:spPr>
          <a:xfrm rot="2700000">
            <a:off x="7936929" y="4013869"/>
            <a:ext cx="585417" cy="2769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r"/>
            <a:r>
              <a:rPr lang="en-US" sz="1200" dirty="0" smtClean="0">
                <a:latin typeface="Calibri (Body)"/>
              </a:rPr>
              <a:t>pHost</a:t>
            </a:r>
            <a:endParaRPr lang="en-US" sz="1200" dirty="0">
              <a:latin typeface="Calibri (Body)"/>
            </a:endParaRPr>
          </a:p>
        </p:txBody>
      </p:sp>
      <p:sp>
        <p:nvSpPr>
          <p:cNvPr id="61" name="Rectangle 60"/>
          <p:cNvSpPr/>
          <p:nvPr/>
        </p:nvSpPr>
        <p:spPr>
          <a:xfrm rot="2700000">
            <a:off x="10099251" y="3999944"/>
            <a:ext cx="627095" cy="2769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r"/>
            <a:r>
              <a:rPr lang="en-US" sz="1200" dirty="0">
                <a:latin typeface="Calibri (Body)"/>
              </a:rPr>
              <a:t>Utopia</a:t>
            </a:r>
          </a:p>
        </p:txBody>
      </p:sp>
      <p:sp>
        <p:nvSpPr>
          <p:cNvPr id="62" name="Rectangle 61"/>
          <p:cNvSpPr/>
          <p:nvPr/>
        </p:nvSpPr>
        <p:spPr>
          <a:xfrm rot="2700000">
            <a:off x="9622078" y="3920251"/>
            <a:ext cx="865942" cy="2769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r"/>
            <a:r>
              <a:rPr lang="en-US" sz="1200" dirty="0" smtClean="0">
                <a:latin typeface="Calibri (Body)"/>
              </a:rPr>
              <a:t>Sincronia </a:t>
            </a:r>
            <a:endParaRPr lang="en-US" sz="1200" dirty="0">
              <a:latin typeface="Calibri (Body)"/>
            </a:endParaRPr>
          </a:p>
        </p:txBody>
      </p:sp>
      <p:sp>
        <p:nvSpPr>
          <p:cNvPr id="63" name="Rectangle 62"/>
          <p:cNvSpPr/>
          <p:nvPr/>
        </p:nvSpPr>
        <p:spPr>
          <a:xfrm rot="2700000">
            <a:off x="8349264" y="4062405"/>
            <a:ext cx="439544" cy="2769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r"/>
            <a:r>
              <a:rPr lang="en-US" sz="1200" dirty="0" smtClean="0">
                <a:latin typeface="Calibri (Body)"/>
              </a:rPr>
              <a:t>Silo</a:t>
            </a:r>
            <a:endParaRPr lang="en-US" sz="1200" dirty="0">
              <a:latin typeface="Calibri (Body)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876800" y="3276600"/>
            <a:ext cx="14316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At the End-hosts </a:t>
            </a:r>
          </a:p>
        </p:txBody>
      </p:sp>
      <p:sp>
        <p:nvSpPr>
          <p:cNvPr id="70" name="TextBox 69"/>
          <p:cNvSpPr txBox="1"/>
          <p:nvPr/>
        </p:nvSpPr>
        <p:spPr>
          <a:xfrm rot="2700000">
            <a:off x="7147952" y="3940268"/>
            <a:ext cx="808234" cy="2769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r"/>
            <a:r>
              <a:rPr lang="en-US" sz="1200" dirty="0" err="1" smtClean="0">
                <a:latin typeface="Calibri (Body)"/>
              </a:rPr>
              <a:t>Fastpass</a:t>
            </a:r>
            <a:endParaRPr lang="en-US" sz="1200" dirty="0">
              <a:latin typeface="Calibri (Body)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876800" y="4439721"/>
            <a:ext cx="6808298" cy="2046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6861057" y="441085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2013</a:t>
            </a:r>
            <a:endParaRPr lang="en-US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7548098" y="441085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2014</a:t>
            </a:r>
            <a:endParaRPr lang="en-US" sz="1200" dirty="0"/>
          </a:p>
        </p:txBody>
      </p:sp>
      <p:sp>
        <p:nvSpPr>
          <p:cNvPr id="75" name="TextBox 74"/>
          <p:cNvSpPr txBox="1"/>
          <p:nvPr/>
        </p:nvSpPr>
        <p:spPr>
          <a:xfrm>
            <a:off x="8235138" y="441085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2015</a:t>
            </a:r>
            <a:endParaRPr lang="en-US" sz="1200" dirty="0"/>
          </a:p>
        </p:txBody>
      </p:sp>
      <p:sp>
        <p:nvSpPr>
          <p:cNvPr id="76" name="TextBox 75"/>
          <p:cNvSpPr txBox="1"/>
          <p:nvPr/>
        </p:nvSpPr>
        <p:spPr>
          <a:xfrm>
            <a:off x="8922179" y="441085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2016</a:t>
            </a:r>
            <a:endParaRPr lang="en-US" sz="1200" dirty="0"/>
          </a:p>
        </p:txBody>
      </p:sp>
      <p:sp>
        <p:nvSpPr>
          <p:cNvPr id="77" name="TextBox 76"/>
          <p:cNvSpPr txBox="1"/>
          <p:nvPr/>
        </p:nvSpPr>
        <p:spPr>
          <a:xfrm>
            <a:off x="10296260" y="441085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2018</a:t>
            </a:r>
            <a:endParaRPr lang="en-US" sz="1200" dirty="0"/>
          </a:p>
        </p:txBody>
      </p:sp>
      <p:sp>
        <p:nvSpPr>
          <p:cNvPr id="78" name="TextBox 77"/>
          <p:cNvSpPr txBox="1"/>
          <p:nvPr/>
        </p:nvSpPr>
        <p:spPr>
          <a:xfrm>
            <a:off x="9609220" y="441085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2017</a:t>
            </a:r>
            <a:endParaRPr lang="en-US" sz="1200" dirty="0"/>
          </a:p>
        </p:txBody>
      </p:sp>
      <p:sp>
        <p:nvSpPr>
          <p:cNvPr id="79" name="TextBox 78"/>
          <p:cNvSpPr txBox="1"/>
          <p:nvPr/>
        </p:nvSpPr>
        <p:spPr>
          <a:xfrm>
            <a:off x="10983302" y="4410853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2019</a:t>
            </a:r>
            <a:endParaRPr lang="en-US" sz="1200" dirty="0"/>
          </a:p>
        </p:txBody>
      </p:sp>
      <p:sp>
        <p:nvSpPr>
          <p:cNvPr id="80" name="Right Arrow 79"/>
          <p:cNvSpPr/>
          <p:nvPr/>
        </p:nvSpPr>
        <p:spPr>
          <a:xfrm>
            <a:off x="11613244" y="4339512"/>
            <a:ext cx="481411" cy="405120"/>
          </a:xfrm>
          <a:prstGeom prst="rightArrow">
            <a:avLst>
              <a:gd name="adj1" fmla="val 50825"/>
              <a:gd name="adj2" fmla="val 50000"/>
            </a:avLst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23616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43186</TotalTime>
  <Words>1312</Words>
  <Application>Microsoft Office PowerPoint</Application>
  <PresentationFormat>Widescreen</PresentationFormat>
  <Paragraphs>459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Arial</vt:lpstr>
      <vt:lpstr>Book Antiqua</vt:lpstr>
      <vt:lpstr>Calibri</vt:lpstr>
      <vt:lpstr>Calibri (Body)</vt:lpstr>
      <vt:lpstr>Calibri Light</vt:lpstr>
      <vt:lpstr>Cambria Math</vt:lpstr>
      <vt:lpstr>Roboto</vt:lpstr>
      <vt:lpstr>Theinhardt</vt:lpstr>
      <vt:lpstr>Times New Roman</vt:lpstr>
      <vt:lpstr>Wingdings</vt:lpstr>
      <vt:lpstr>Custom Design</vt:lpstr>
      <vt:lpstr>Ether: Providing both Interactive Service and Fairness in Multi-Tenant Datacenters</vt:lpstr>
      <vt:lpstr>Modern datacenter</vt:lpstr>
      <vt:lpstr>Network sharing</vt:lpstr>
      <vt:lpstr>Multi-tenant datacenter requirements </vt:lpstr>
      <vt:lpstr>Multi-tenant datacenter requirements </vt:lpstr>
      <vt:lpstr>Multi-tenant datacenter requirements </vt:lpstr>
      <vt:lpstr>Scheduler </vt:lpstr>
      <vt:lpstr>Limitations on designing schedulers </vt:lpstr>
      <vt:lpstr>End-host schedulers</vt:lpstr>
      <vt:lpstr>PIFO [SIGCOMM, 2016]/PIEO [SIGCOMM, 2019]</vt:lpstr>
      <vt:lpstr>Key question!</vt:lpstr>
      <vt:lpstr>Ether overview </vt:lpstr>
      <vt:lpstr>Outline</vt:lpstr>
      <vt:lpstr>Ether framework</vt:lpstr>
      <vt:lpstr>Ether framework – fairness optimizer </vt:lpstr>
      <vt:lpstr>Ether framework – tail optimizer</vt:lpstr>
      <vt:lpstr>How it works?</vt:lpstr>
      <vt:lpstr>How it works?</vt:lpstr>
      <vt:lpstr>Discussion – windowing limits </vt:lpstr>
      <vt:lpstr>Outline </vt:lpstr>
      <vt:lpstr>Ether with Programmable Switches</vt:lpstr>
      <vt:lpstr>Discussion</vt:lpstr>
      <vt:lpstr>Evaluation</vt:lpstr>
      <vt:lpstr>Methodology</vt:lpstr>
      <vt:lpstr>Fairness and FCT</vt:lpstr>
      <vt:lpstr>Sensitivity to number of queues</vt:lpstr>
      <vt:lpstr>Conclusion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Balajee Vamanan</dc:creator>
  <cp:lastModifiedBy>mojtaba</cp:lastModifiedBy>
  <cp:revision>2625</cp:revision>
  <dcterms:created xsi:type="dcterms:W3CDTF">2013-04-15T19:57:38Z</dcterms:created>
  <dcterms:modified xsi:type="dcterms:W3CDTF">2019-08-21T08:13:00Z</dcterms:modified>
</cp:coreProperties>
</file>