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tags/tag2.xml" ContentType="application/vnd.openxmlformats-officedocument.presentationml.tags+xml"/>
  <Override PartName="/ppt/notesSlides/notesSlide3.xml" ContentType="application/vnd.openxmlformats-officedocument.presentationml.notesSlide+xml"/>
  <Override PartName="/ppt/tags/tag3.xml" ContentType="application/vnd.openxmlformats-officedocument.presentationml.tags+xml"/>
  <Override PartName="/ppt/notesSlides/notesSlide4.xml" ContentType="application/vnd.openxmlformats-officedocument.presentationml.notesSlide+xml"/>
  <Override PartName="/ppt/tags/tag4.xml" ContentType="application/vnd.openxmlformats-officedocument.presentationml.tags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tags/tag5.xml" ContentType="application/vnd.openxmlformats-officedocument.presentationml.tags+xml"/>
  <Override PartName="/ppt/notesSlides/notesSlide7.xml" ContentType="application/vnd.openxmlformats-officedocument.presentationml.notesSlide+xml"/>
  <Override PartName="/ppt/tags/tag6.xml" ContentType="application/vnd.openxmlformats-officedocument.presentationml.tags+xml"/>
  <Override PartName="/ppt/notesSlides/notesSlide8.xml" ContentType="application/vnd.openxmlformats-officedocument.presentationml.notesSlide+xml"/>
  <Override PartName="/ppt/tags/tag7.xml" ContentType="application/vnd.openxmlformats-officedocument.presentationml.tags+xml"/>
  <Override PartName="/ppt/notesSlides/notesSlide9.xml" ContentType="application/vnd.openxmlformats-officedocument.presentationml.notesSlide+xml"/>
  <Override PartName="/ppt/tags/tag8.xml" ContentType="application/vnd.openxmlformats-officedocument.presentationml.tags+xml"/>
  <Override PartName="/ppt/notesSlides/notesSlide10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1.xml" ContentType="application/vnd.openxmlformats-officedocument.presentationml.notesSlide+xml"/>
  <Override PartName="/ppt/tags/tag9.xml" ContentType="application/vnd.openxmlformats-officedocument.presentationml.tags+xml"/>
  <Override PartName="/ppt/notesSlides/notesSlide12.xml" ContentType="application/vnd.openxmlformats-officedocument.presentationml.notesSlide+xml"/>
  <Override PartName="/ppt/tags/tag10.xml" ContentType="application/vnd.openxmlformats-officedocument.presentationml.tags+xml"/>
  <Override PartName="/ppt/notesSlides/notesSlide13.xml" ContentType="application/vnd.openxmlformats-officedocument.presentationml.notesSlide+xml"/>
  <Override PartName="/ppt/tags/tag11.xml" ContentType="application/vnd.openxmlformats-officedocument.presentationml.tags+xml"/>
  <Override PartName="/ppt/notesSlides/notesSlide14.xml" ContentType="application/vnd.openxmlformats-officedocument.presentationml.notesSlide+xml"/>
  <Override PartName="/ppt/tags/tag12.xml" ContentType="application/vnd.openxmlformats-officedocument.presentationml.tags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tags/tag13.xml" ContentType="application/vnd.openxmlformats-officedocument.presentationml.tags+xml"/>
  <Override PartName="/ppt/notesSlides/notesSlide17.xml" ContentType="application/vnd.openxmlformats-officedocument.presentationml.notesSlide+xml"/>
  <Override PartName="/ppt/tags/tag14.xml" ContentType="application/vnd.openxmlformats-officedocument.presentationml.tags+xml"/>
  <Override PartName="/ppt/notesSlides/notesSlide18.xml" ContentType="application/vnd.openxmlformats-officedocument.presentationml.notesSlide+xml"/>
  <Override PartName="/ppt/tags/tag15.xml" ContentType="application/vnd.openxmlformats-officedocument.presentationml.tags+xml"/>
  <Override PartName="/ppt/notesSlides/notesSlide19.xml" ContentType="application/vnd.openxmlformats-officedocument.presentationml.notesSl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tags/tag16.xml" ContentType="application/vnd.openxmlformats-officedocument.presentationml.tags+xml"/>
  <Override PartName="/ppt/notesSlides/notesSlide20.xml" ContentType="application/vnd.openxmlformats-officedocument.presentationml.notesSlide+xml"/>
  <Override PartName="/ppt/charts/chart4.xml" ContentType="application/vnd.openxmlformats-officedocument.drawingml.chart+xml"/>
  <Override PartName="/ppt/tags/tag17.xml" ContentType="application/vnd.openxmlformats-officedocument.presentationml.tags+xml"/>
  <Override PartName="/ppt/notesSlides/notesSlide21.xml" ContentType="application/vnd.openxmlformats-officedocument.presentationml.notesSlide+xml"/>
  <Override PartName="/ppt/charts/chart5.xml" ContentType="application/vnd.openxmlformats-officedocument.drawingml.chart+xml"/>
  <Override PartName="/ppt/tags/tag18.xml" ContentType="application/vnd.openxmlformats-officedocument.presentationml.tags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8" r:id="rId1"/>
  </p:sldMasterIdLst>
  <p:notesMasterIdLst>
    <p:notesMasterId r:id="rId25"/>
  </p:notesMasterIdLst>
  <p:handoutMasterIdLst>
    <p:handoutMasterId r:id="rId26"/>
  </p:handoutMasterIdLst>
  <p:sldIdLst>
    <p:sldId id="446" r:id="rId2"/>
    <p:sldId id="509" r:id="rId3"/>
    <p:sldId id="496" r:id="rId4"/>
    <p:sldId id="497" r:id="rId5"/>
    <p:sldId id="498" r:id="rId6"/>
    <p:sldId id="499" r:id="rId7"/>
    <p:sldId id="511" r:id="rId8"/>
    <p:sldId id="510" r:id="rId9"/>
    <p:sldId id="513" r:id="rId10"/>
    <p:sldId id="501" r:id="rId11"/>
    <p:sldId id="515" r:id="rId12"/>
    <p:sldId id="502" r:id="rId13"/>
    <p:sldId id="504" r:id="rId14"/>
    <p:sldId id="505" r:id="rId15"/>
    <p:sldId id="506" r:id="rId16"/>
    <p:sldId id="516" r:id="rId17"/>
    <p:sldId id="517" r:id="rId18"/>
    <p:sldId id="522" r:id="rId19"/>
    <p:sldId id="523" r:id="rId20"/>
    <p:sldId id="520" r:id="rId21"/>
    <p:sldId id="519" r:id="rId22"/>
    <p:sldId id="521" r:id="rId23"/>
    <p:sldId id="525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CN" initials="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01929"/>
    <a:srgbClr val="632523"/>
    <a:srgbClr val="ADA907"/>
    <a:srgbClr val="DDDD09"/>
    <a:srgbClr val="D19B23"/>
    <a:srgbClr val="F4B183"/>
    <a:srgbClr val="E5B359"/>
    <a:srgbClr val="B4B01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71807" autoAdjust="0"/>
  </p:normalViewPr>
  <p:slideViewPr>
    <p:cSldViewPr>
      <p:cViewPr varScale="1">
        <p:scale>
          <a:sx n="80" d="100"/>
          <a:sy n="80" d="100"/>
        </p:scale>
        <p:origin x="2436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3786" y="7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J:\My%20Documents\Google%20Drive\TimeTrader\MICRO15\Result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D:\Documents\Google%20Drive\TimeTrader\MICRO15\Results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D:\Documents\Google%20Drive\TimeTrader\MICRO15\Results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J:\My%20Documents\Google%20Drive\TimeTrader\ASBD15\Results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J:\My%20Documents\Google%20Drive\TimeTrader\MICRO15\Result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1"/>
          <c:order val="0"/>
          <c:spPr>
            <a:gradFill rotWithShape="1">
              <a:gsLst>
                <a:gs pos="0">
                  <a:schemeClr val="accent2">
                    <a:lumMod val="110000"/>
                    <a:satMod val="105000"/>
                    <a:tint val="67000"/>
                  </a:schemeClr>
                </a:gs>
                <a:gs pos="50000">
                  <a:schemeClr val="accent2">
                    <a:lumMod val="105000"/>
                    <a:satMod val="103000"/>
                    <a:tint val="73000"/>
                  </a:schemeClr>
                </a:gs>
                <a:gs pos="100000">
                  <a:schemeClr val="accent2">
                    <a:lumMod val="105000"/>
                    <a:satMod val="109000"/>
                    <a:tint val="81000"/>
                  </a:schemeClr>
                </a:gs>
              </a:gsLst>
              <a:lin ang="5400000" scaled="0"/>
            </a:gradFill>
            <a:ln w="6350" cap="flat" cmpd="sng" algn="ctr">
              <a:solidFill>
                <a:schemeClr val="accent2"/>
              </a:solidFill>
              <a:prstDash val="solid"/>
              <a:miter lim="800000"/>
            </a:ln>
            <a:effectLst/>
          </c:spPr>
          <c:invertIfNegative val="0"/>
          <c:cat>
            <c:numRef>
              <c:f>'real network data'!$A$1:$A$22</c:f>
              <c:numCache>
                <c:formatCode>General</c:formatCode>
                <c:ptCount val="22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</c:numCache>
            </c:numRef>
          </c:cat>
          <c:val>
            <c:numRef>
              <c:f>'real network data'!$C$1:$C$22</c:f>
              <c:numCache>
                <c:formatCode>General</c:formatCode>
                <c:ptCount val="22"/>
                <c:pt idx="0">
                  <c:v>0.23245300000000002</c:v>
                </c:pt>
                <c:pt idx="1">
                  <c:v>0.153032</c:v>
                </c:pt>
                <c:pt idx="2">
                  <c:v>0.12</c:v>
                </c:pt>
                <c:pt idx="3">
                  <c:v>0.08</c:v>
                </c:pt>
                <c:pt idx="4">
                  <c:v>0.08</c:v>
                </c:pt>
                <c:pt idx="5">
                  <c:v>0.05</c:v>
                </c:pt>
                <c:pt idx="6">
                  <c:v>0.03</c:v>
                </c:pt>
                <c:pt idx="7">
                  <c:v>0.03</c:v>
                </c:pt>
                <c:pt idx="8">
                  <c:v>0.03</c:v>
                </c:pt>
                <c:pt idx="9">
                  <c:v>0.03</c:v>
                </c:pt>
                <c:pt idx="10">
                  <c:v>0.02</c:v>
                </c:pt>
                <c:pt idx="11">
                  <c:v>0.02</c:v>
                </c:pt>
                <c:pt idx="12">
                  <c:v>0.01</c:v>
                </c:pt>
                <c:pt idx="13">
                  <c:v>0.01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3.5000000000000003E-2</c:v>
                </c:pt>
                <c:pt idx="20">
                  <c:v>5.7693000000000001E-2</c:v>
                </c:pt>
                <c:pt idx="21">
                  <c:v>1.1821999999999999E-2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"/>
        <c:axId val="7318248"/>
        <c:axId val="202097064"/>
      </c:barChart>
      <c:catAx>
        <c:axId val="7318248"/>
        <c:scaling>
          <c:orientation val="minMax"/>
        </c:scaling>
        <c:delete val="0"/>
        <c:axPos val="b"/>
        <c:majorGridlines>
          <c:spPr>
            <a:ln w="9525" cap="flat" cmpd="sng" algn="ctr">
              <a:noFill/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600" b="1">
                    <a:solidFill>
                      <a:sysClr val="windowText" lastClr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Flow completion time</a:t>
                </a:r>
                <a:r>
                  <a:rPr lang="en-US" sz="1600" b="1" baseline="0">
                    <a:solidFill>
                      <a:sysClr val="windowText" lastClr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(ms)</a:t>
                </a:r>
                <a:endParaRPr lang="en-US" sz="1600" b="1">
                  <a:solidFill>
                    <a:sysClr val="windowText" lastClr="00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202097064"/>
        <c:crosses val="autoZero"/>
        <c:auto val="1"/>
        <c:lblAlgn val="ctr"/>
        <c:lblOffset val="100"/>
        <c:tickLblSkip val="2"/>
        <c:noMultiLvlLbl val="0"/>
      </c:catAx>
      <c:valAx>
        <c:axId val="2020970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/>
              </a:solidFill>
              <a:prstDash val="dash"/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600" b="1">
                    <a:solidFill>
                      <a:sysClr val="windowText" lastClr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Percent</a:t>
                </a:r>
                <a:r>
                  <a:rPr lang="en-US" sz="1600" b="1" baseline="0">
                    <a:solidFill>
                      <a:sysClr val="windowText" lastClr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of flows</a:t>
                </a:r>
                <a:endParaRPr lang="en-US" sz="1600" b="1">
                  <a:solidFill>
                    <a:sysClr val="windowText" lastClr="00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1" i="0" u="none" strike="noStrike" kern="1200" baseline="0">
                  <a:solidFill>
                    <a:sysClr val="windowText" lastClr="0000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%" sourceLinked="0"/>
        <c:majorTickMark val="in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7318248"/>
        <c:crosses val="autoZero"/>
        <c:crossBetween val="between"/>
      </c:valAx>
      <c:spPr>
        <a:noFill/>
        <a:ln>
          <a:solidFill>
            <a:schemeClr val="tx1"/>
          </a:solidFill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1177305902018404"/>
          <c:y val="3.3595126202728379E-2"/>
          <c:w val="0.63338103231889575"/>
          <c:h val="0.74275942976254072"/>
        </c:manualLayout>
      </c:layout>
      <c:scatterChart>
        <c:scatterStyle val="smoothMarker"/>
        <c:varyColors val="0"/>
        <c:ser>
          <c:idx val="0"/>
          <c:order val="0"/>
          <c:tx>
            <c:v>Web search</c:v>
          </c:tx>
          <c:spPr>
            <a:ln w="28575">
              <a:solidFill>
                <a:srgbClr val="FF0000"/>
              </a:solidFill>
              <a:prstDash val="solid"/>
            </a:ln>
          </c:spPr>
          <c:marker>
            <c:symbol val="none"/>
          </c:marker>
          <c:xVal>
            <c:numRef>
              <c:f>service1!$B$2:$B$14</c:f>
              <c:numCache>
                <c:formatCode>General</c:formatCode>
                <c:ptCount val="13"/>
                <c:pt idx="0">
                  <c:v>5</c:v>
                </c:pt>
                <c:pt idx="1">
                  <c:v>10</c:v>
                </c:pt>
                <c:pt idx="2">
                  <c:v>15</c:v>
                </c:pt>
                <c:pt idx="3">
                  <c:v>20</c:v>
                </c:pt>
                <c:pt idx="4">
                  <c:v>25</c:v>
                </c:pt>
                <c:pt idx="5">
                  <c:v>30</c:v>
                </c:pt>
                <c:pt idx="6">
                  <c:v>35</c:v>
                </c:pt>
                <c:pt idx="7">
                  <c:v>40</c:v>
                </c:pt>
                <c:pt idx="8">
                  <c:v>45</c:v>
                </c:pt>
                <c:pt idx="9">
                  <c:v>50</c:v>
                </c:pt>
                <c:pt idx="10">
                  <c:v>55</c:v>
                </c:pt>
                <c:pt idx="11">
                  <c:v>60</c:v>
                </c:pt>
                <c:pt idx="12">
                  <c:v>65</c:v>
                </c:pt>
              </c:numCache>
            </c:numRef>
          </c:xVal>
          <c:yVal>
            <c:numRef>
              <c:f>service1!$C$2:$C$14</c:f>
              <c:numCache>
                <c:formatCode>General</c:formatCode>
                <c:ptCount val="13"/>
                <c:pt idx="0">
                  <c:v>24.5</c:v>
                </c:pt>
                <c:pt idx="1">
                  <c:v>44.9</c:v>
                </c:pt>
                <c:pt idx="2">
                  <c:v>59.9</c:v>
                </c:pt>
                <c:pt idx="3">
                  <c:v>69.899999999999991</c:v>
                </c:pt>
                <c:pt idx="4">
                  <c:v>77</c:v>
                </c:pt>
                <c:pt idx="5">
                  <c:v>81.899999999999991</c:v>
                </c:pt>
                <c:pt idx="6">
                  <c:v>85.399999999999991</c:v>
                </c:pt>
                <c:pt idx="7">
                  <c:v>88.2</c:v>
                </c:pt>
                <c:pt idx="8">
                  <c:v>90.4</c:v>
                </c:pt>
                <c:pt idx="9">
                  <c:v>92</c:v>
                </c:pt>
                <c:pt idx="10">
                  <c:v>93.5</c:v>
                </c:pt>
                <c:pt idx="11">
                  <c:v>94.6</c:v>
                </c:pt>
                <c:pt idx="12">
                  <c:v>100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01676528"/>
        <c:axId val="202366272"/>
      </c:scatterChart>
      <c:valAx>
        <c:axId val="201676528"/>
        <c:scaling>
          <c:orientation val="minMax"/>
          <c:max val="65"/>
          <c:min val="0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Service time (ms)</a:t>
                </a:r>
              </a:p>
            </c:rich>
          </c:tx>
          <c:layout>
            <c:manualLayout>
              <c:xMode val="edge"/>
              <c:yMode val="edge"/>
              <c:x val="0.35029321919177681"/>
              <c:y val="0.89236403013002419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spPr>
          <a:ln>
            <a:solidFill>
              <a:sysClr val="windowText" lastClr="000000"/>
            </a:solidFill>
          </a:ln>
        </c:spPr>
        <c:crossAx val="202366272"/>
        <c:crosses val="autoZero"/>
        <c:crossBetween val="midCat"/>
        <c:majorUnit val="10"/>
      </c:valAx>
      <c:valAx>
        <c:axId val="202366272"/>
        <c:scaling>
          <c:orientation val="minMax"/>
          <c:max val="100"/>
          <c:min val="0"/>
        </c:scaling>
        <c:delete val="0"/>
        <c:axPos val="l"/>
        <c:majorGridlines>
          <c:spPr>
            <a:ln>
              <a:solidFill>
                <a:sysClr val="windowText" lastClr="000000"/>
              </a:solidFill>
              <a:prstDash val="dashDot"/>
            </a:ln>
          </c:spPr>
        </c:majorGridlines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Cummulative percent of requests</a:t>
                </a:r>
              </a:p>
            </c:rich>
          </c:tx>
          <c:layout>
            <c:manualLayout>
              <c:xMode val="edge"/>
              <c:yMode val="edge"/>
              <c:x val="1.1186477991383751E-2"/>
              <c:y val="1.065935467046353E-2"/>
            </c:manualLayout>
          </c:layout>
          <c:overlay val="0"/>
        </c:title>
        <c:numFmt formatCode="#,##0" sourceLinked="0"/>
        <c:majorTickMark val="out"/>
        <c:minorTickMark val="none"/>
        <c:tickLblPos val="nextTo"/>
        <c:spPr>
          <a:ln>
            <a:solidFill>
              <a:sysClr val="windowText" lastClr="000000"/>
            </a:solidFill>
          </a:ln>
        </c:spPr>
        <c:crossAx val="201676528"/>
        <c:crosses val="autoZero"/>
        <c:crossBetween val="midCat"/>
      </c:valAx>
      <c:spPr>
        <a:noFill/>
        <a:ln>
          <a:solidFill>
            <a:sysClr val="windowText" lastClr="000000"/>
          </a:solidFill>
        </a:ln>
      </c:spPr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24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5583708286464194"/>
          <c:y val="4.5691797952097435E-2"/>
          <c:w val="0.59671166104236972"/>
          <c:h val="0.72263789685482627"/>
        </c:manualLayout>
      </c:layout>
      <c:scatterChart>
        <c:scatterStyle val="lineMarker"/>
        <c:varyColors val="0"/>
        <c:ser>
          <c:idx val="0"/>
          <c:order val="0"/>
          <c:tx>
            <c:v>Web search</c:v>
          </c:tx>
          <c:spPr>
            <a:ln w="28575" cmpd="sng">
              <a:solidFill>
                <a:srgbClr val="FF0000"/>
              </a:solidFill>
            </a:ln>
          </c:spPr>
          <c:marker>
            <c:symbol val="x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</c:spPr>
          </c:marker>
          <c:xVal>
            <c:numRef>
              <c:f>'Power Scaling'!$A$1:$A$5</c:f>
              <c:numCache>
                <c:formatCode>General</c:formatCode>
                <c:ptCount val="5"/>
                <c:pt idx="0">
                  <c:v>1</c:v>
                </c:pt>
                <c:pt idx="1">
                  <c:v>1.05</c:v>
                </c:pt>
                <c:pt idx="2">
                  <c:v>1.1200000000000001</c:v>
                </c:pt>
                <c:pt idx="3">
                  <c:v>1.44</c:v>
                </c:pt>
                <c:pt idx="4">
                  <c:v>1.86</c:v>
                </c:pt>
              </c:numCache>
            </c:numRef>
          </c:xVal>
          <c:yVal>
            <c:numRef>
              <c:f>'Power Scaling'!$B$1:$B$5</c:f>
              <c:numCache>
                <c:formatCode>General</c:formatCode>
                <c:ptCount val="5"/>
                <c:pt idx="0">
                  <c:v>1</c:v>
                </c:pt>
                <c:pt idx="1">
                  <c:v>1.1100000000000001</c:v>
                </c:pt>
                <c:pt idx="2">
                  <c:v>1.23</c:v>
                </c:pt>
                <c:pt idx="3">
                  <c:v>1.55</c:v>
                </c:pt>
                <c:pt idx="4">
                  <c:v>1.95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01789504"/>
        <c:axId val="201798080"/>
      </c:scatterChart>
      <c:valAx>
        <c:axId val="201789504"/>
        <c:scaling>
          <c:orientation val="minMax"/>
          <c:max val="2"/>
          <c:min val="1"/>
        </c:scaling>
        <c:delete val="0"/>
        <c:axPos val="b"/>
        <c:majorGridlines>
          <c:spPr>
            <a:ln>
              <a:solidFill>
                <a:schemeClr val="tx1"/>
              </a:solidFill>
              <a:prstDash val="dashDot"/>
            </a:ln>
          </c:spPr>
        </c:majorGridlines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 smtClean="0"/>
                  <a:t>Service Slowdown </a:t>
                </a:r>
              </a:p>
              <a:p>
                <a:pPr>
                  <a:defRPr/>
                </a:pPr>
                <a:r>
                  <a:rPr lang="en-US" dirty="0" smtClean="0"/>
                  <a:t>(norm. </a:t>
                </a:r>
                <a:r>
                  <a:rPr lang="en-US" dirty="0"/>
                  <a:t>to </a:t>
                </a:r>
                <a:r>
                  <a:rPr lang="en-US" dirty="0" smtClean="0"/>
                  <a:t>base)</a:t>
                </a:r>
                <a:endParaRPr lang="en-US" dirty="0"/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spPr>
          <a:ln>
            <a:solidFill>
              <a:prstClr val="black"/>
            </a:solidFill>
          </a:ln>
        </c:spPr>
        <c:crossAx val="201798080"/>
        <c:crosses val="autoZero"/>
        <c:crossBetween val="midCat"/>
        <c:majorUnit val="0.2"/>
        <c:minorUnit val="0.05"/>
      </c:valAx>
      <c:valAx>
        <c:axId val="201798080"/>
        <c:scaling>
          <c:orientation val="minMax"/>
          <c:max val="2"/>
          <c:min val="1"/>
        </c:scaling>
        <c:delete val="0"/>
        <c:axPos val="l"/>
        <c:majorGridlines>
          <c:spPr>
            <a:ln>
              <a:solidFill>
                <a:schemeClr val="tx1"/>
              </a:solidFill>
              <a:prstDash val="dashDot"/>
            </a:ln>
          </c:spPr>
        </c:majorGridlines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 smtClean="0"/>
                  <a:t>Power Saving </a:t>
                </a:r>
                <a:r>
                  <a:rPr lang="en-US" dirty="0"/>
                  <a:t>Normalized to baseline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spPr>
          <a:ln>
            <a:solidFill>
              <a:prstClr val="black"/>
            </a:solidFill>
          </a:ln>
        </c:spPr>
        <c:crossAx val="201789504"/>
        <c:crosses val="autoZero"/>
        <c:crossBetween val="midCat"/>
        <c:majorUnit val="0.2"/>
      </c:valAx>
      <c:spPr>
        <a:ln>
          <a:solidFill>
            <a:prstClr val="black"/>
          </a:solidFill>
        </a:ln>
      </c:spPr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24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2930797016709544"/>
          <c:y val="2.6004732973089292E-2"/>
          <c:w val="0.84026754320804242"/>
          <c:h val="0.823528871391076"/>
        </c:manualLayout>
      </c:layout>
      <c:scatterChart>
        <c:scatterStyle val="smoothMarker"/>
        <c:varyColors val="0"/>
        <c:ser>
          <c:idx val="1"/>
          <c:order val="0"/>
          <c:tx>
            <c:v>Timetrader (90%)</c:v>
          </c:tx>
          <c:spPr>
            <a:ln w="28575">
              <a:solidFill>
                <a:srgbClr val="FF0000"/>
              </a:solidFill>
              <a:prstDash val="solid"/>
            </a:ln>
          </c:spPr>
          <c:marker>
            <c:symbol val="none"/>
          </c:marker>
          <c:xVal>
            <c:numRef>
              <c:f>'Latency Final'!$A$1:$A$162</c:f>
              <c:numCache>
                <c:formatCode>General</c:formatCode>
                <c:ptCount val="162"/>
                <c:pt idx="0">
                  <c:v>6</c:v>
                </c:pt>
                <c:pt idx="1">
                  <c:v>7</c:v>
                </c:pt>
                <c:pt idx="2">
                  <c:v>8</c:v>
                </c:pt>
                <c:pt idx="3">
                  <c:v>9</c:v>
                </c:pt>
                <c:pt idx="4">
                  <c:v>10</c:v>
                </c:pt>
                <c:pt idx="5">
                  <c:v>11</c:v>
                </c:pt>
                <c:pt idx="6">
                  <c:v>12</c:v>
                </c:pt>
                <c:pt idx="7">
                  <c:v>13</c:v>
                </c:pt>
                <c:pt idx="8">
                  <c:v>14</c:v>
                </c:pt>
                <c:pt idx="9">
                  <c:v>15</c:v>
                </c:pt>
                <c:pt idx="10">
                  <c:v>16</c:v>
                </c:pt>
                <c:pt idx="11">
                  <c:v>17</c:v>
                </c:pt>
                <c:pt idx="12">
                  <c:v>18</c:v>
                </c:pt>
                <c:pt idx="13">
                  <c:v>19</c:v>
                </c:pt>
                <c:pt idx="14">
                  <c:v>20</c:v>
                </c:pt>
                <c:pt idx="15">
                  <c:v>21</c:v>
                </c:pt>
                <c:pt idx="16">
                  <c:v>22</c:v>
                </c:pt>
                <c:pt idx="17">
                  <c:v>23</c:v>
                </c:pt>
                <c:pt idx="18">
                  <c:v>24</c:v>
                </c:pt>
                <c:pt idx="19">
                  <c:v>25</c:v>
                </c:pt>
                <c:pt idx="20">
                  <c:v>26</c:v>
                </c:pt>
                <c:pt idx="21">
                  <c:v>27</c:v>
                </c:pt>
                <c:pt idx="22">
                  <c:v>28</c:v>
                </c:pt>
                <c:pt idx="23">
                  <c:v>29</c:v>
                </c:pt>
                <c:pt idx="24">
                  <c:v>30</c:v>
                </c:pt>
                <c:pt idx="25">
                  <c:v>31</c:v>
                </c:pt>
                <c:pt idx="26">
                  <c:v>32</c:v>
                </c:pt>
                <c:pt idx="27">
                  <c:v>33</c:v>
                </c:pt>
                <c:pt idx="28">
                  <c:v>34</c:v>
                </c:pt>
                <c:pt idx="29">
                  <c:v>35</c:v>
                </c:pt>
                <c:pt idx="30">
                  <c:v>36</c:v>
                </c:pt>
                <c:pt idx="31">
                  <c:v>37</c:v>
                </c:pt>
                <c:pt idx="32">
                  <c:v>38</c:v>
                </c:pt>
                <c:pt idx="33">
                  <c:v>39</c:v>
                </c:pt>
                <c:pt idx="34">
                  <c:v>40</c:v>
                </c:pt>
                <c:pt idx="35">
                  <c:v>41</c:v>
                </c:pt>
                <c:pt idx="36">
                  <c:v>42</c:v>
                </c:pt>
                <c:pt idx="37">
                  <c:v>43</c:v>
                </c:pt>
                <c:pt idx="38">
                  <c:v>44</c:v>
                </c:pt>
                <c:pt idx="39">
                  <c:v>45</c:v>
                </c:pt>
                <c:pt idx="40">
                  <c:v>46</c:v>
                </c:pt>
                <c:pt idx="41">
                  <c:v>47</c:v>
                </c:pt>
                <c:pt idx="42">
                  <c:v>48</c:v>
                </c:pt>
                <c:pt idx="43">
                  <c:v>49</c:v>
                </c:pt>
                <c:pt idx="44">
                  <c:v>50</c:v>
                </c:pt>
                <c:pt idx="45">
                  <c:v>51</c:v>
                </c:pt>
                <c:pt idx="46">
                  <c:v>52</c:v>
                </c:pt>
                <c:pt idx="47">
                  <c:v>53</c:v>
                </c:pt>
                <c:pt idx="48">
                  <c:v>54</c:v>
                </c:pt>
                <c:pt idx="49">
                  <c:v>55</c:v>
                </c:pt>
                <c:pt idx="50">
                  <c:v>56</c:v>
                </c:pt>
                <c:pt idx="51">
                  <c:v>57</c:v>
                </c:pt>
                <c:pt idx="52">
                  <c:v>58</c:v>
                </c:pt>
                <c:pt idx="53">
                  <c:v>59</c:v>
                </c:pt>
                <c:pt idx="54">
                  <c:v>60</c:v>
                </c:pt>
                <c:pt idx="55">
                  <c:v>61</c:v>
                </c:pt>
                <c:pt idx="56">
                  <c:v>62</c:v>
                </c:pt>
                <c:pt idx="57">
                  <c:v>63</c:v>
                </c:pt>
                <c:pt idx="58">
                  <c:v>64</c:v>
                </c:pt>
                <c:pt idx="59">
                  <c:v>65</c:v>
                </c:pt>
                <c:pt idx="60">
                  <c:v>66</c:v>
                </c:pt>
                <c:pt idx="61">
                  <c:v>67</c:v>
                </c:pt>
                <c:pt idx="62">
                  <c:v>68</c:v>
                </c:pt>
                <c:pt idx="63">
                  <c:v>69</c:v>
                </c:pt>
                <c:pt idx="64">
                  <c:v>70</c:v>
                </c:pt>
                <c:pt idx="65">
                  <c:v>71</c:v>
                </c:pt>
                <c:pt idx="66">
                  <c:v>72</c:v>
                </c:pt>
                <c:pt idx="67">
                  <c:v>73</c:v>
                </c:pt>
                <c:pt idx="68">
                  <c:v>74</c:v>
                </c:pt>
                <c:pt idx="69">
                  <c:v>75</c:v>
                </c:pt>
                <c:pt idx="70">
                  <c:v>76</c:v>
                </c:pt>
                <c:pt idx="71">
                  <c:v>77</c:v>
                </c:pt>
                <c:pt idx="72">
                  <c:v>78</c:v>
                </c:pt>
                <c:pt idx="73">
                  <c:v>79</c:v>
                </c:pt>
                <c:pt idx="74">
                  <c:v>80</c:v>
                </c:pt>
                <c:pt idx="75">
                  <c:v>81</c:v>
                </c:pt>
                <c:pt idx="76">
                  <c:v>82</c:v>
                </c:pt>
                <c:pt idx="77">
                  <c:v>83</c:v>
                </c:pt>
                <c:pt idx="78">
                  <c:v>84</c:v>
                </c:pt>
                <c:pt idx="79">
                  <c:v>85</c:v>
                </c:pt>
                <c:pt idx="80">
                  <c:v>86</c:v>
                </c:pt>
                <c:pt idx="81">
                  <c:v>87</c:v>
                </c:pt>
                <c:pt idx="82">
                  <c:v>88</c:v>
                </c:pt>
                <c:pt idx="83">
                  <c:v>89</c:v>
                </c:pt>
                <c:pt idx="84">
                  <c:v>90</c:v>
                </c:pt>
                <c:pt idx="85">
                  <c:v>91</c:v>
                </c:pt>
                <c:pt idx="86">
                  <c:v>92</c:v>
                </c:pt>
                <c:pt idx="87">
                  <c:v>93</c:v>
                </c:pt>
                <c:pt idx="88">
                  <c:v>94</c:v>
                </c:pt>
                <c:pt idx="89">
                  <c:v>95</c:v>
                </c:pt>
                <c:pt idx="90">
                  <c:v>96</c:v>
                </c:pt>
                <c:pt idx="91">
                  <c:v>97</c:v>
                </c:pt>
                <c:pt idx="92">
                  <c:v>98</c:v>
                </c:pt>
                <c:pt idx="93">
                  <c:v>99</c:v>
                </c:pt>
                <c:pt idx="94">
                  <c:v>100</c:v>
                </c:pt>
                <c:pt idx="95">
                  <c:v>101</c:v>
                </c:pt>
                <c:pt idx="96">
                  <c:v>102</c:v>
                </c:pt>
                <c:pt idx="97">
                  <c:v>103</c:v>
                </c:pt>
                <c:pt idx="98">
                  <c:v>104</c:v>
                </c:pt>
                <c:pt idx="99">
                  <c:v>105</c:v>
                </c:pt>
                <c:pt idx="100">
                  <c:v>106</c:v>
                </c:pt>
                <c:pt idx="101">
                  <c:v>107</c:v>
                </c:pt>
                <c:pt idx="102">
                  <c:v>108</c:v>
                </c:pt>
                <c:pt idx="103">
                  <c:v>109</c:v>
                </c:pt>
                <c:pt idx="104">
                  <c:v>110</c:v>
                </c:pt>
                <c:pt idx="105">
                  <c:v>111</c:v>
                </c:pt>
                <c:pt idx="106">
                  <c:v>112</c:v>
                </c:pt>
                <c:pt idx="107">
                  <c:v>113</c:v>
                </c:pt>
                <c:pt idx="108">
                  <c:v>114</c:v>
                </c:pt>
                <c:pt idx="109">
                  <c:v>115</c:v>
                </c:pt>
                <c:pt idx="110">
                  <c:v>116</c:v>
                </c:pt>
                <c:pt idx="111">
                  <c:v>117</c:v>
                </c:pt>
                <c:pt idx="112">
                  <c:v>118</c:v>
                </c:pt>
                <c:pt idx="113">
                  <c:v>119</c:v>
                </c:pt>
                <c:pt idx="114">
                  <c:v>120</c:v>
                </c:pt>
                <c:pt idx="115">
                  <c:v>121</c:v>
                </c:pt>
                <c:pt idx="116">
                  <c:v>122</c:v>
                </c:pt>
                <c:pt idx="117">
                  <c:v>123</c:v>
                </c:pt>
                <c:pt idx="118">
                  <c:v>124</c:v>
                </c:pt>
                <c:pt idx="119">
                  <c:v>125</c:v>
                </c:pt>
                <c:pt idx="120">
                  <c:v>126</c:v>
                </c:pt>
                <c:pt idx="121">
                  <c:v>127</c:v>
                </c:pt>
                <c:pt idx="122">
                  <c:v>128</c:v>
                </c:pt>
                <c:pt idx="123">
                  <c:v>129</c:v>
                </c:pt>
                <c:pt idx="124">
                  <c:v>130</c:v>
                </c:pt>
                <c:pt idx="125">
                  <c:v>131</c:v>
                </c:pt>
                <c:pt idx="126">
                  <c:v>132</c:v>
                </c:pt>
                <c:pt idx="127">
                  <c:v>133</c:v>
                </c:pt>
                <c:pt idx="128">
                  <c:v>134</c:v>
                </c:pt>
                <c:pt idx="129">
                  <c:v>135</c:v>
                </c:pt>
                <c:pt idx="130">
                  <c:v>136</c:v>
                </c:pt>
                <c:pt idx="131">
                  <c:v>137</c:v>
                </c:pt>
                <c:pt idx="132">
                  <c:v>138</c:v>
                </c:pt>
                <c:pt idx="133">
                  <c:v>139</c:v>
                </c:pt>
                <c:pt idx="134">
                  <c:v>140</c:v>
                </c:pt>
                <c:pt idx="135">
                  <c:v>141</c:v>
                </c:pt>
                <c:pt idx="136">
                  <c:v>142</c:v>
                </c:pt>
                <c:pt idx="137">
                  <c:v>143</c:v>
                </c:pt>
                <c:pt idx="138">
                  <c:v>144</c:v>
                </c:pt>
                <c:pt idx="139">
                  <c:v>145</c:v>
                </c:pt>
                <c:pt idx="140">
                  <c:v>146</c:v>
                </c:pt>
                <c:pt idx="141">
                  <c:v>147</c:v>
                </c:pt>
                <c:pt idx="142">
                  <c:v>148</c:v>
                </c:pt>
                <c:pt idx="143">
                  <c:v>149</c:v>
                </c:pt>
                <c:pt idx="144">
                  <c:v>150</c:v>
                </c:pt>
                <c:pt idx="145">
                  <c:v>151</c:v>
                </c:pt>
                <c:pt idx="146">
                  <c:v>152</c:v>
                </c:pt>
                <c:pt idx="147">
                  <c:v>153</c:v>
                </c:pt>
                <c:pt idx="148">
                  <c:v>154</c:v>
                </c:pt>
                <c:pt idx="149">
                  <c:v>155</c:v>
                </c:pt>
                <c:pt idx="150">
                  <c:v>156</c:v>
                </c:pt>
                <c:pt idx="151">
                  <c:v>157</c:v>
                </c:pt>
                <c:pt idx="152">
                  <c:v>158</c:v>
                </c:pt>
                <c:pt idx="153">
                  <c:v>159</c:v>
                </c:pt>
                <c:pt idx="154">
                  <c:v>160</c:v>
                </c:pt>
                <c:pt idx="155">
                  <c:v>161</c:v>
                </c:pt>
                <c:pt idx="156">
                  <c:v>162</c:v>
                </c:pt>
                <c:pt idx="157">
                  <c:v>163</c:v>
                </c:pt>
                <c:pt idx="158">
                  <c:v>164</c:v>
                </c:pt>
                <c:pt idx="159">
                  <c:v>165</c:v>
                </c:pt>
                <c:pt idx="160">
                  <c:v>166</c:v>
                </c:pt>
              </c:numCache>
            </c:numRef>
          </c:xVal>
          <c:yVal>
            <c:numRef>
              <c:f>'Latency Final'!$C$1:$C$162</c:f>
              <c:numCache>
                <c:formatCode>General</c:formatCode>
                <c:ptCount val="162"/>
                <c:pt idx="0">
                  <c:v>0</c:v>
                </c:pt>
                <c:pt idx="1">
                  <c:v>1.5545999999999999E-2</c:v>
                </c:pt>
                <c:pt idx="2">
                  <c:v>0.179704</c:v>
                </c:pt>
                <c:pt idx="3">
                  <c:v>0.22245833000000001</c:v>
                </c:pt>
                <c:pt idx="4">
                  <c:v>0.23838332999999998</c:v>
                </c:pt>
                <c:pt idx="5">
                  <c:v>0.249556</c:v>
                </c:pt>
                <c:pt idx="6">
                  <c:v>0.25844767000000002</c:v>
                </c:pt>
                <c:pt idx="7">
                  <c:v>0.28536366999999996</c:v>
                </c:pt>
                <c:pt idx="8">
                  <c:v>0.37346299999999999</c:v>
                </c:pt>
                <c:pt idx="9">
                  <c:v>0.39144867</c:v>
                </c:pt>
                <c:pt idx="10">
                  <c:v>0.40273933000000001</c:v>
                </c:pt>
                <c:pt idx="11">
                  <c:v>0.41152833</c:v>
                </c:pt>
                <c:pt idx="12">
                  <c:v>0.41894267000000002</c:v>
                </c:pt>
                <c:pt idx="13">
                  <c:v>0.44781733000000001</c:v>
                </c:pt>
                <c:pt idx="14">
                  <c:v>0.49681466999999996</c:v>
                </c:pt>
                <c:pt idx="15">
                  <c:v>0.50781933000000001</c:v>
                </c:pt>
                <c:pt idx="16">
                  <c:v>0.51540633000000002</c:v>
                </c:pt>
                <c:pt idx="17">
                  <c:v>0.52169732999999996</c:v>
                </c:pt>
                <c:pt idx="18">
                  <c:v>0.52773099999999995</c:v>
                </c:pt>
                <c:pt idx="19">
                  <c:v>0.55070132999999999</c:v>
                </c:pt>
                <c:pt idx="20">
                  <c:v>0.57268132999999999</c:v>
                </c:pt>
                <c:pt idx="21">
                  <c:v>0.59846832999999999</c:v>
                </c:pt>
                <c:pt idx="22">
                  <c:v>0.62125900000000001</c:v>
                </c:pt>
                <c:pt idx="23">
                  <c:v>0.62689899999999998</c:v>
                </c:pt>
                <c:pt idx="24">
                  <c:v>0.63193933000000002</c:v>
                </c:pt>
                <c:pt idx="25">
                  <c:v>0.65511432999999997</c:v>
                </c:pt>
                <c:pt idx="26">
                  <c:v>0.66815500000000005</c:v>
                </c:pt>
                <c:pt idx="27">
                  <c:v>0.68520366999999993</c:v>
                </c:pt>
                <c:pt idx="28">
                  <c:v>0.68926033000000009</c:v>
                </c:pt>
                <c:pt idx="29">
                  <c:v>0.691917</c:v>
                </c:pt>
                <c:pt idx="30">
                  <c:v>0.69642767000000005</c:v>
                </c:pt>
                <c:pt idx="31">
                  <c:v>0.71489332999999999</c:v>
                </c:pt>
                <c:pt idx="32">
                  <c:v>0.72818700000000003</c:v>
                </c:pt>
                <c:pt idx="33">
                  <c:v>0.73148466999999995</c:v>
                </c:pt>
                <c:pt idx="34">
                  <c:v>0.73358800000000002</c:v>
                </c:pt>
                <c:pt idx="35">
                  <c:v>0.73531099999999994</c:v>
                </c:pt>
                <c:pt idx="36">
                  <c:v>0.74242599999999992</c:v>
                </c:pt>
                <c:pt idx="37">
                  <c:v>0.75903533000000001</c:v>
                </c:pt>
                <c:pt idx="38">
                  <c:v>0.76211832999999995</c:v>
                </c:pt>
                <c:pt idx="39">
                  <c:v>0.76392466999999997</c:v>
                </c:pt>
                <c:pt idx="40">
                  <c:v>0.76534566999999998</c:v>
                </c:pt>
                <c:pt idx="41">
                  <c:v>0.76691799999999999</c:v>
                </c:pt>
                <c:pt idx="42">
                  <c:v>0.77886200000000005</c:v>
                </c:pt>
                <c:pt idx="43">
                  <c:v>0.78734066999999996</c:v>
                </c:pt>
                <c:pt idx="44">
                  <c:v>0.78932467000000006</c:v>
                </c:pt>
                <c:pt idx="45">
                  <c:v>0.79068332999999991</c:v>
                </c:pt>
                <c:pt idx="46">
                  <c:v>0.79192767000000008</c:v>
                </c:pt>
                <c:pt idx="47">
                  <c:v>0.79590467000000009</c:v>
                </c:pt>
                <c:pt idx="48">
                  <c:v>0.80685399999999996</c:v>
                </c:pt>
                <c:pt idx="49">
                  <c:v>0.80977033000000009</c:v>
                </c:pt>
                <c:pt idx="50">
                  <c:v>0.81124432999999996</c:v>
                </c:pt>
                <c:pt idx="51">
                  <c:v>0.81238867000000003</c:v>
                </c:pt>
                <c:pt idx="52">
                  <c:v>0.81535399999999991</c:v>
                </c:pt>
                <c:pt idx="53">
                  <c:v>0.81785633000000002</c:v>
                </c:pt>
                <c:pt idx="54">
                  <c:v>0.82567367000000003</c:v>
                </c:pt>
                <c:pt idx="55">
                  <c:v>0.82724867000000002</c:v>
                </c:pt>
                <c:pt idx="56">
                  <c:v>0.82825033000000003</c:v>
                </c:pt>
                <c:pt idx="57">
                  <c:v>0.83055466999999994</c:v>
                </c:pt>
                <c:pt idx="58">
                  <c:v>0.83220232999999988</c:v>
                </c:pt>
                <c:pt idx="59">
                  <c:v>0.83560533000000004</c:v>
                </c:pt>
                <c:pt idx="60">
                  <c:v>0.84181932999999998</c:v>
                </c:pt>
                <c:pt idx="61">
                  <c:v>0.84307500000000002</c:v>
                </c:pt>
                <c:pt idx="62">
                  <c:v>0.84478666999999996</c:v>
                </c:pt>
                <c:pt idx="63">
                  <c:v>0.84662733000000001</c:v>
                </c:pt>
                <c:pt idx="64">
                  <c:v>0.84736967000000007</c:v>
                </c:pt>
                <c:pt idx="65">
                  <c:v>0.85091532999999997</c:v>
                </c:pt>
                <c:pt idx="66">
                  <c:v>0.85448632999999996</c:v>
                </c:pt>
                <c:pt idx="67">
                  <c:v>0.85566166999999993</c:v>
                </c:pt>
                <c:pt idx="68">
                  <c:v>0.85746999999999995</c:v>
                </c:pt>
                <c:pt idx="69">
                  <c:v>0.85808432999999995</c:v>
                </c:pt>
                <c:pt idx="70">
                  <c:v>0.85864366999999997</c:v>
                </c:pt>
                <c:pt idx="71">
                  <c:v>0.86322666999999997</c:v>
                </c:pt>
                <c:pt idx="72">
                  <c:v>0.86465500000000006</c:v>
                </c:pt>
                <c:pt idx="73">
                  <c:v>0.8665096699999999</c:v>
                </c:pt>
                <c:pt idx="74">
                  <c:v>0.86706733000000002</c:v>
                </c:pt>
                <c:pt idx="75">
                  <c:v>0.86747532999999999</c:v>
                </c:pt>
                <c:pt idx="76">
                  <c:v>0.86826932999999995</c:v>
                </c:pt>
                <c:pt idx="77">
                  <c:v>0.87291067</c:v>
                </c:pt>
                <c:pt idx="78">
                  <c:v>0.87467633000000011</c:v>
                </c:pt>
                <c:pt idx="79">
                  <c:v>0.87531499999999995</c:v>
                </c:pt>
                <c:pt idx="80">
                  <c:v>0.875749</c:v>
                </c:pt>
                <c:pt idx="81">
                  <c:v>0.87610299999999997</c:v>
                </c:pt>
                <c:pt idx="82">
                  <c:v>0.87753566999999999</c:v>
                </c:pt>
                <c:pt idx="83">
                  <c:v>0.88106667000000005</c:v>
                </c:pt>
                <c:pt idx="84">
                  <c:v>0.88174532999999999</c:v>
                </c:pt>
                <c:pt idx="85">
                  <c:v>0.88217332999999998</c:v>
                </c:pt>
                <c:pt idx="86">
                  <c:v>0.88250133000000008</c:v>
                </c:pt>
                <c:pt idx="87">
                  <c:v>0.88280700000000001</c:v>
                </c:pt>
                <c:pt idx="88">
                  <c:v>0.88555767000000007</c:v>
                </c:pt>
                <c:pt idx="89">
                  <c:v>0.88781899999999991</c:v>
                </c:pt>
                <c:pt idx="90">
                  <c:v>0.88832866999999993</c:v>
                </c:pt>
                <c:pt idx="91">
                  <c:v>0.88867800000000008</c:v>
                </c:pt>
                <c:pt idx="92">
                  <c:v>0.88896366999999998</c:v>
                </c:pt>
                <c:pt idx="93">
                  <c:v>0.88974766999999999</c:v>
                </c:pt>
                <c:pt idx="94">
                  <c:v>0.89320999999999995</c:v>
                </c:pt>
                <c:pt idx="95">
                  <c:v>0.89408867000000003</c:v>
                </c:pt>
                <c:pt idx="96">
                  <c:v>0.89451066999999995</c:v>
                </c:pt>
                <c:pt idx="97">
                  <c:v>0.89481733000000008</c:v>
                </c:pt>
                <c:pt idx="98">
                  <c:v>0.89546867000000008</c:v>
                </c:pt>
                <c:pt idx="99">
                  <c:v>0.89632499999999993</c:v>
                </c:pt>
                <c:pt idx="100">
                  <c:v>0.89974033000000009</c:v>
                </c:pt>
                <c:pt idx="101">
                  <c:v>0.90031000000000005</c:v>
                </c:pt>
                <c:pt idx="102">
                  <c:v>0.90068700000000002</c:v>
                </c:pt>
                <c:pt idx="103">
                  <c:v>0.9011499999999999</c:v>
                </c:pt>
                <c:pt idx="104">
                  <c:v>0.90185632999999998</c:v>
                </c:pt>
                <c:pt idx="105">
                  <c:v>0.90287400000000007</c:v>
                </c:pt>
                <c:pt idx="106">
                  <c:v>0.90587967000000003</c:v>
                </c:pt>
                <c:pt idx="107">
                  <c:v>0.91838933</c:v>
                </c:pt>
                <c:pt idx="108">
                  <c:v>0.91884233000000004</c:v>
                </c:pt>
                <c:pt idx="109">
                  <c:v>0.91960800000000009</c:v>
                </c:pt>
                <c:pt idx="110">
                  <c:v>0.91991200000000006</c:v>
                </c:pt>
                <c:pt idx="111">
                  <c:v>0.92126900000000012</c:v>
                </c:pt>
                <c:pt idx="112">
                  <c:v>0.93282467000000002</c:v>
                </c:pt>
                <c:pt idx="113">
                  <c:v>0.933257</c:v>
                </c:pt>
                <c:pt idx="114">
                  <c:v>0.93403700000000001</c:v>
                </c:pt>
                <c:pt idx="115">
                  <c:v>0.93430299999999999</c:v>
                </c:pt>
                <c:pt idx="116">
                  <c:v>0.93451033000000006</c:v>
                </c:pt>
                <c:pt idx="117">
                  <c:v>0.98476699999999995</c:v>
                </c:pt>
                <c:pt idx="118">
                  <c:v>0.9853443300000001</c:v>
                </c:pt>
                <c:pt idx="119">
                  <c:v>0.98602767000000002</c:v>
                </c:pt>
                <c:pt idx="120">
                  <c:v>0.98629333000000008</c:v>
                </c:pt>
                <c:pt idx="121">
                  <c:v>0.98648133000000005</c:v>
                </c:pt>
                <c:pt idx="122">
                  <c:v>0.98679033000000005</c:v>
                </c:pt>
                <c:pt idx="123">
                  <c:v>0.99140666999999993</c:v>
                </c:pt>
                <c:pt idx="124">
                  <c:v>0.99142032999999996</c:v>
                </c:pt>
                <c:pt idx="125">
                  <c:v>0.99142832999999997</c:v>
                </c:pt>
                <c:pt idx="126">
                  <c:v>0.99179899999999988</c:v>
                </c:pt>
                <c:pt idx="127">
                  <c:v>0.99190466999999993</c:v>
                </c:pt>
                <c:pt idx="128">
                  <c:v>0.99191866999999989</c:v>
                </c:pt>
                <c:pt idx="129">
                  <c:v>0.99191999999999991</c:v>
                </c:pt>
                <c:pt idx="130">
                  <c:v>0.99192299999999989</c:v>
                </c:pt>
                <c:pt idx="131">
                  <c:v>0.99227699999999996</c:v>
                </c:pt>
                <c:pt idx="132">
                  <c:v>0.99237232999999991</c:v>
                </c:pt>
                <c:pt idx="133">
                  <c:v>0.99238199999999988</c:v>
                </c:pt>
                <c:pt idx="134">
                  <c:v>0.99238232999999998</c:v>
                </c:pt>
                <c:pt idx="135">
                  <c:v>0.99242132999999999</c:v>
                </c:pt>
                <c:pt idx="136">
                  <c:v>0.99887199999999998</c:v>
                </c:pt>
                <c:pt idx="137">
                  <c:v>0.99887199999999998</c:v>
                </c:pt>
                <c:pt idx="138">
                  <c:v>0.99887199999999998</c:v>
                </c:pt>
                <c:pt idx="139">
                  <c:v>0.99887200000000009</c:v>
                </c:pt>
                <c:pt idx="140">
                  <c:v>0.99887200000000009</c:v>
                </c:pt>
                <c:pt idx="141">
                  <c:v>0.99887200000000009</c:v>
                </c:pt>
                <c:pt idx="142">
                  <c:v>0.99887200000000009</c:v>
                </c:pt>
                <c:pt idx="143">
                  <c:v>0.99887200000000009</c:v>
                </c:pt>
                <c:pt idx="144">
                  <c:v>0.99887200000000009</c:v>
                </c:pt>
                <c:pt idx="145">
                  <c:v>0.99887200000000009</c:v>
                </c:pt>
                <c:pt idx="146">
                  <c:v>0.99887200000000009</c:v>
                </c:pt>
                <c:pt idx="147">
                  <c:v>0.99887200000000009</c:v>
                </c:pt>
                <c:pt idx="148">
                  <c:v>0.99887200000000009</c:v>
                </c:pt>
                <c:pt idx="149">
                  <c:v>0.99887200000000009</c:v>
                </c:pt>
                <c:pt idx="150">
                  <c:v>0.99887200000000009</c:v>
                </c:pt>
                <c:pt idx="151">
                  <c:v>0.99887200000000009</c:v>
                </c:pt>
                <c:pt idx="152">
                  <c:v>0.99887200000000009</c:v>
                </c:pt>
                <c:pt idx="153">
                  <c:v>0.99887200000000009</c:v>
                </c:pt>
                <c:pt idx="154">
                  <c:v>0.99887200000000009</c:v>
                </c:pt>
                <c:pt idx="155">
                  <c:v>1</c:v>
                </c:pt>
                <c:pt idx="156">
                  <c:v>1</c:v>
                </c:pt>
                <c:pt idx="157">
                  <c:v>1</c:v>
                </c:pt>
                <c:pt idx="158">
                  <c:v>1</c:v>
                </c:pt>
                <c:pt idx="159">
                  <c:v>1</c:v>
                </c:pt>
                <c:pt idx="160">
                  <c:v>1</c:v>
                </c:pt>
                <c:pt idx="161">
                  <c:v>1</c:v>
                </c:pt>
              </c:numCache>
            </c:numRef>
          </c:yVal>
          <c:smooth val="1"/>
        </c:ser>
        <c:ser>
          <c:idx val="4"/>
          <c:order val="1"/>
          <c:tx>
            <c:v>Timetrader (30%)</c:v>
          </c:tx>
          <c:spPr>
            <a:ln w="28575">
              <a:solidFill>
                <a:schemeClr val="accent2">
                  <a:lumMod val="75000"/>
                </a:schemeClr>
              </a:solidFill>
              <a:prstDash val="solid"/>
            </a:ln>
          </c:spPr>
          <c:marker>
            <c:symbol val="none"/>
          </c:marker>
          <c:xVal>
            <c:numRef>
              <c:f>'Latency Final'!$A$1:$A$162</c:f>
              <c:numCache>
                <c:formatCode>General</c:formatCode>
                <c:ptCount val="162"/>
                <c:pt idx="0">
                  <c:v>6</c:v>
                </c:pt>
                <c:pt idx="1">
                  <c:v>7</c:v>
                </c:pt>
                <c:pt idx="2">
                  <c:v>8</c:v>
                </c:pt>
                <c:pt idx="3">
                  <c:v>9</c:v>
                </c:pt>
                <c:pt idx="4">
                  <c:v>10</c:v>
                </c:pt>
                <c:pt idx="5">
                  <c:v>11</c:v>
                </c:pt>
                <c:pt idx="6">
                  <c:v>12</c:v>
                </c:pt>
                <c:pt idx="7">
                  <c:v>13</c:v>
                </c:pt>
                <c:pt idx="8">
                  <c:v>14</c:v>
                </c:pt>
                <c:pt idx="9">
                  <c:v>15</c:v>
                </c:pt>
                <c:pt idx="10">
                  <c:v>16</c:v>
                </c:pt>
                <c:pt idx="11">
                  <c:v>17</c:v>
                </c:pt>
                <c:pt idx="12">
                  <c:v>18</c:v>
                </c:pt>
                <c:pt idx="13">
                  <c:v>19</c:v>
                </c:pt>
                <c:pt idx="14">
                  <c:v>20</c:v>
                </c:pt>
                <c:pt idx="15">
                  <c:v>21</c:v>
                </c:pt>
                <c:pt idx="16">
                  <c:v>22</c:v>
                </c:pt>
                <c:pt idx="17">
                  <c:v>23</c:v>
                </c:pt>
                <c:pt idx="18">
                  <c:v>24</c:v>
                </c:pt>
                <c:pt idx="19">
                  <c:v>25</c:v>
                </c:pt>
                <c:pt idx="20">
                  <c:v>26</c:v>
                </c:pt>
                <c:pt idx="21">
                  <c:v>27</c:v>
                </c:pt>
                <c:pt idx="22">
                  <c:v>28</c:v>
                </c:pt>
                <c:pt idx="23">
                  <c:v>29</c:v>
                </c:pt>
                <c:pt idx="24">
                  <c:v>30</c:v>
                </c:pt>
                <c:pt idx="25">
                  <c:v>31</c:v>
                </c:pt>
                <c:pt idx="26">
                  <c:v>32</c:v>
                </c:pt>
                <c:pt idx="27">
                  <c:v>33</c:v>
                </c:pt>
                <c:pt idx="28">
                  <c:v>34</c:v>
                </c:pt>
                <c:pt idx="29">
                  <c:v>35</c:v>
                </c:pt>
                <c:pt idx="30">
                  <c:v>36</c:v>
                </c:pt>
                <c:pt idx="31">
                  <c:v>37</c:v>
                </c:pt>
                <c:pt idx="32">
                  <c:v>38</c:v>
                </c:pt>
                <c:pt idx="33">
                  <c:v>39</c:v>
                </c:pt>
                <c:pt idx="34">
                  <c:v>40</c:v>
                </c:pt>
                <c:pt idx="35">
                  <c:v>41</c:v>
                </c:pt>
                <c:pt idx="36">
                  <c:v>42</c:v>
                </c:pt>
                <c:pt idx="37">
                  <c:v>43</c:v>
                </c:pt>
                <c:pt idx="38">
                  <c:v>44</c:v>
                </c:pt>
                <c:pt idx="39">
                  <c:v>45</c:v>
                </c:pt>
                <c:pt idx="40">
                  <c:v>46</c:v>
                </c:pt>
                <c:pt idx="41">
                  <c:v>47</c:v>
                </c:pt>
                <c:pt idx="42">
                  <c:v>48</c:v>
                </c:pt>
                <c:pt idx="43">
                  <c:v>49</c:v>
                </c:pt>
                <c:pt idx="44">
                  <c:v>50</c:v>
                </c:pt>
                <c:pt idx="45">
                  <c:v>51</c:v>
                </c:pt>
                <c:pt idx="46">
                  <c:v>52</c:v>
                </c:pt>
                <c:pt idx="47">
                  <c:v>53</c:v>
                </c:pt>
                <c:pt idx="48">
                  <c:v>54</c:v>
                </c:pt>
                <c:pt idx="49">
                  <c:v>55</c:v>
                </c:pt>
                <c:pt idx="50">
                  <c:v>56</c:v>
                </c:pt>
                <c:pt idx="51">
                  <c:v>57</c:v>
                </c:pt>
                <c:pt idx="52">
                  <c:v>58</c:v>
                </c:pt>
                <c:pt idx="53">
                  <c:v>59</c:v>
                </c:pt>
                <c:pt idx="54">
                  <c:v>60</c:v>
                </c:pt>
                <c:pt idx="55">
                  <c:v>61</c:v>
                </c:pt>
                <c:pt idx="56">
                  <c:v>62</c:v>
                </c:pt>
                <c:pt idx="57">
                  <c:v>63</c:v>
                </c:pt>
                <c:pt idx="58">
                  <c:v>64</c:v>
                </c:pt>
                <c:pt idx="59">
                  <c:v>65</c:v>
                </c:pt>
                <c:pt idx="60">
                  <c:v>66</c:v>
                </c:pt>
                <c:pt idx="61">
                  <c:v>67</c:v>
                </c:pt>
                <c:pt idx="62">
                  <c:v>68</c:v>
                </c:pt>
                <c:pt idx="63">
                  <c:v>69</c:v>
                </c:pt>
                <c:pt idx="64">
                  <c:v>70</c:v>
                </c:pt>
                <c:pt idx="65">
                  <c:v>71</c:v>
                </c:pt>
                <c:pt idx="66">
                  <c:v>72</c:v>
                </c:pt>
                <c:pt idx="67">
                  <c:v>73</c:v>
                </c:pt>
                <c:pt idx="68">
                  <c:v>74</c:v>
                </c:pt>
                <c:pt idx="69">
                  <c:v>75</c:v>
                </c:pt>
                <c:pt idx="70">
                  <c:v>76</c:v>
                </c:pt>
                <c:pt idx="71">
                  <c:v>77</c:v>
                </c:pt>
                <c:pt idx="72">
                  <c:v>78</c:v>
                </c:pt>
                <c:pt idx="73">
                  <c:v>79</c:v>
                </c:pt>
                <c:pt idx="74">
                  <c:v>80</c:v>
                </c:pt>
                <c:pt idx="75">
                  <c:v>81</c:v>
                </c:pt>
                <c:pt idx="76">
                  <c:v>82</c:v>
                </c:pt>
                <c:pt idx="77">
                  <c:v>83</c:v>
                </c:pt>
                <c:pt idx="78">
                  <c:v>84</c:v>
                </c:pt>
                <c:pt idx="79">
                  <c:v>85</c:v>
                </c:pt>
                <c:pt idx="80">
                  <c:v>86</c:v>
                </c:pt>
                <c:pt idx="81">
                  <c:v>87</c:v>
                </c:pt>
                <c:pt idx="82">
                  <c:v>88</c:v>
                </c:pt>
                <c:pt idx="83">
                  <c:v>89</c:v>
                </c:pt>
                <c:pt idx="84">
                  <c:v>90</c:v>
                </c:pt>
                <c:pt idx="85">
                  <c:v>91</c:v>
                </c:pt>
                <c:pt idx="86">
                  <c:v>92</c:v>
                </c:pt>
                <c:pt idx="87">
                  <c:v>93</c:v>
                </c:pt>
                <c:pt idx="88">
                  <c:v>94</c:v>
                </c:pt>
                <c:pt idx="89">
                  <c:v>95</c:v>
                </c:pt>
                <c:pt idx="90">
                  <c:v>96</c:v>
                </c:pt>
                <c:pt idx="91">
                  <c:v>97</c:v>
                </c:pt>
                <c:pt idx="92">
                  <c:v>98</c:v>
                </c:pt>
                <c:pt idx="93">
                  <c:v>99</c:v>
                </c:pt>
                <c:pt idx="94">
                  <c:v>100</c:v>
                </c:pt>
                <c:pt idx="95">
                  <c:v>101</c:v>
                </c:pt>
                <c:pt idx="96">
                  <c:v>102</c:v>
                </c:pt>
                <c:pt idx="97">
                  <c:v>103</c:v>
                </c:pt>
                <c:pt idx="98">
                  <c:v>104</c:v>
                </c:pt>
                <c:pt idx="99">
                  <c:v>105</c:v>
                </c:pt>
                <c:pt idx="100">
                  <c:v>106</c:v>
                </c:pt>
                <c:pt idx="101">
                  <c:v>107</c:v>
                </c:pt>
                <c:pt idx="102">
                  <c:v>108</c:v>
                </c:pt>
                <c:pt idx="103">
                  <c:v>109</c:v>
                </c:pt>
                <c:pt idx="104">
                  <c:v>110</c:v>
                </c:pt>
                <c:pt idx="105">
                  <c:v>111</c:v>
                </c:pt>
                <c:pt idx="106">
                  <c:v>112</c:v>
                </c:pt>
                <c:pt idx="107">
                  <c:v>113</c:v>
                </c:pt>
                <c:pt idx="108">
                  <c:v>114</c:v>
                </c:pt>
                <c:pt idx="109">
                  <c:v>115</c:v>
                </c:pt>
                <c:pt idx="110">
                  <c:v>116</c:v>
                </c:pt>
                <c:pt idx="111">
                  <c:v>117</c:v>
                </c:pt>
                <c:pt idx="112">
                  <c:v>118</c:v>
                </c:pt>
                <c:pt idx="113">
                  <c:v>119</c:v>
                </c:pt>
                <c:pt idx="114">
                  <c:v>120</c:v>
                </c:pt>
                <c:pt idx="115">
                  <c:v>121</c:v>
                </c:pt>
                <c:pt idx="116">
                  <c:v>122</c:v>
                </c:pt>
                <c:pt idx="117">
                  <c:v>123</c:v>
                </c:pt>
                <c:pt idx="118">
                  <c:v>124</c:v>
                </c:pt>
                <c:pt idx="119">
                  <c:v>125</c:v>
                </c:pt>
                <c:pt idx="120">
                  <c:v>126</c:v>
                </c:pt>
                <c:pt idx="121">
                  <c:v>127</c:v>
                </c:pt>
                <c:pt idx="122">
                  <c:v>128</c:v>
                </c:pt>
                <c:pt idx="123">
                  <c:v>129</c:v>
                </c:pt>
                <c:pt idx="124">
                  <c:v>130</c:v>
                </c:pt>
                <c:pt idx="125">
                  <c:v>131</c:v>
                </c:pt>
                <c:pt idx="126">
                  <c:v>132</c:v>
                </c:pt>
                <c:pt idx="127">
                  <c:v>133</c:v>
                </c:pt>
                <c:pt idx="128">
                  <c:v>134</c:v>
                </c:pt>
                <c:pt idx="129">
                  <c:v>135</c:v>
                </c:pt>
                <c:pt idx="130">
                  <c:v>136</c:v>
                </c:pt>
                <c:pt idx="131">
                  <c:v>137</c:v>
                </c:pt>
                <c:pt idx="132">
                  <c:v>138</c:v>
                </c:pt>
                <c:pt idx="133">
                  <c:v>139</c:v>
                </c:pt>
                <c:pt idx="134">
                  <c:v>140</c:v>
                </c:pt>
                <c:pt idx="135">
                  <c:v>141</c:v>
                </c:pt>
                <c:pt idx="136">
                  <c:v>142</c:v>
                </c:pt>
                <c:pt idx="137">
                  <c:v>143</c:v>
                </c:pt>
                <c:pt idx="138">
                  <c:v>144</c:v>
                </c:pt>
                <c:pt idx="139">
                  <c:v>145</c:v>
                </c:pt>
                <c:pt idx="140">
                  <c:v>146</c:v>
                </c:pt>
                <c:pt idx="141">
                  <c:v>147</c:v>
                </c:pt>
                <c:pt idx="142">
                  <c:v>148</c:v>
                </c:pt>
                <c:pt idx="143">
                  <c:v>149</c:v>
                </c:pt>
                <c:pt idx="144">
                  <c:v>150</c:v>
                </c:pt>
                <c:pt idx="145">
                  <c:v>151</c:v>
                </c:pt>
                <c:pt idx="146">
                  <c:v>152</c:v>
                </c:pt>
                <c:pt idx="147">
                  <c:v>153</c:v>
                </c:pt>
                <c:pt idx="148">
                  <c:v>154</c:v>
                </c:pt>
                <c:pt idx="149">
                  <c:v>155</c:v>
                </c:pt>
                <c:pt idx="150">
                  <c:v>156</c:v>
                </c:pt>
                <c:pt idx="151">
                  <c:v>157</c:v>
                </c:pt>
                <c:pt idx="152">
                  <c:v>158</c:v>
                </c:pt>
                <c:pt idx="153">
                  <c:v>159</c:v>
                </c:pt>
                <c:pt idx="154">
                  <c:v>160</c:v>
                </c:pt>
                <c:pt idx="155">
                  <c:v>161</c:v>
                </c:pt>
                <c:pt idx="156">
                  <c:v>162</c:v>
                </c:pt>
                <c:pt idx="157">
                  <c:v>163</c:v>
                </c:pt>
                <c:pt idx="158">
                  <c:v>164</c:v>
                </c:pt>
                <c:pt idx="159">
                  <c:v>165</c:v>
                </c:pt>
                <c:pt idx="160">
                  <c:v>166</c:v>
                </c:pt>
              </c:numCache>
            </c:numRef>
          </c:xVal>
          <c:yVal>
            <c:numRef>
              <c:f>'Latency Final'!$F$1:$F$162</c:f>
              <c:numCache>
                <c:formatCode>General</c:formatCode>
                <c:ptCount val="162"/>
                <c:pt idx="0">
                  <c:v>0</c:v>
                </c:pt>
                <c:pt idx="1">
                  <c:v>1.5545999999999999E-2</c:v>
                </c:pt>
                <c:pt idx="2">
                  <c:v>0.179704</c:v>
                </c:pt>
                <c:pt idx="3">
                  <c:v>0.22245833000000001</c:v>
                </c:pt>
                <c:pt idx="4">
                  <c:v>0.23838332999999998</c:v>
                </c:pt>
                <c:pt idx="5">
                  <c:v>0.249556</c:v>
                </c:pt>
                <c:pt idx="6">
                  <c:v>0.25844767000000002</c:v>
                </c:pt>
                <c:pt idx="7">
                  <c:v>0.28536366999999996</c:v>
                </c:pt>
                <c:pt idx="8">
                  <c:v>0.37346299999999999</c:v>
                </c:pt>
                <c:pt idx="9">
                  <c:v>0.39144867</c:v>
                </c:pt>
                <c:pt idx="10">
                  <c:v>0.40273933000000001</c:v>
                </c:pt>
                <c:pt idx="11">
                  <c:v>0.41152833</c:v>
                </c:pt>
                <c:pt idx="12">
                  <c:v>0.41894267000000002</c:v>
                </c:pt>
                <c:pt idx="13">
                  <c:v>0.44781733000000001</c:v>
                </c:pt>
                <c:pt idx="14">
                  <c:v>0.48181466999999994</c:v>
                </c:pt>
                <c:pt idx="15">
                  <c:v>0.49281933</c:v>
                </c:pt>
                <c:pt idx="16">
                  <c:v>0.50040633000000001</c:v>
                </c:pt>
                <c:pt idx="17">
                  <c:v>0.50669732999999995</c:v>
                </c:pt>
                <c:pt idx="18">
                  <c:v>0.51273099999999994</c:v>
                </c:pt>
                <c:pt idx="19">
                  <c:v>0.53570132999999998</c:v>
                </c:pt>
                <c:pt idx="20">
                  <c:v>0.55768132999999998</c:v>
                </c:pt>
                <c:pt idx="21">
                  <c:v>0.58346832999999998</c:v>
                </c:pt>
                <c:pt idx="22">
                  <c:v>0.60625899999999999</c:v>
                </c:pt>
                <c:pt idx="23">
                  <c:v>0.60689899999999997</c:v>
                </c:pt>
                <c:pt idx="24">
                  <c:v>0.61193933</c:v>
                </c:pt>
                <c:pt idx="25">
                  <c:v>0.63511432999999995</c:v>
                </c:pt>
                <c:pt idx="26">
                  <c:v>0.64815500000000004</c:v>
                </c:pt>
                <c:pt idx="27">
                  <c:v>0.66520366999999991</c:v>
                </c:pt>
                <c:pt idx="28">
                  <c:v>0.66926033000000007</c:v>
                </c:pt>
                <c:pt idx="29">
                  <c:v>0.67191699999999999</c:v>
                </c:pt>
                <c:pt idx="30">
                  <c:v>0.67642767000000004</c:v>
                </c:pt>
                <c:pt idx="31">
                  <c:v>0.69489332999999998</c:v>
                </c:pt>
                <c:pt idx="32">
                  <c:v>0.70818700000000001</c:v>
                </c:pt>
                <c:pt idx="33">
                  <c:v>0.71148466999999993</c:v>
                </c:pt>
                <c:pt idx="34">
                  <c:v>0.708588</c:v>
                </c:pt>
                <c:pt idx="35">
                  <c:v>0.71031099999999991</c:v>
                </c:pt>
                <c:pt idx="36">
                  <c:v>0.7174259999999999</c:v>
                </c:pt>
                <c:pt idx="37">
                  <c:v>0.73403532999999999</c:v>
                </c:pt>
                <c:pt idx="38">
                  <c:v>0.73711832999999993</c:v>
                </c:pt>
                <c:pt idx="39">
                  <c:v>0.73892466999999995</c:v>
                </c:pt>
                <c:pt idx="40">
                  <c:v>0.74034566999999996</c:v>
                </c:pt>
                <c:pt idx="41">
                  <c:v>0.74191799999999997</c:v>
                </c:pt>
                <c:pt idx="42">
                  <c:v>0.75386200000000003</c:v>
                </c:pt>
                <c:pt idx="43">
                  <c:v>0.75234066999999993</c:v>
                </c:pt>
                <c:pt idx="44">
                  <c:v>0.75432467000000003</c:v>
                </c:pt>
                <c:pt idx="45">
                  <c:v>0.75568332999999988</c:v>
                </c:pt>
                <c:pt idx="46">
                  <c:v>0.75692767000000005</c:v>
                </c:pt>
                <c:pt idx="47">
                  <c:v>0.76090467000000006</c:v>
                </c:pt>
                <c:pt idx="48">
                  <c:v>0.77185399999999993</c:v>
                </c:pt>
                <c:pt idx="49">
                  <c:v>0.77477033000000006</c:v>
                </c:pt>
                <c:pt idx="50">
                  <c:v>0.77624432999999993</c:v>
                </c:pt>
                <c:pt idx="51">
                  <c:v>0.77738867</c:v>
                </c:pt>
                <c:pt idx="52">
                  <c:v>0.78035399999999988</c:v>
                </c:pt>
                <c:pt idx="53">
                  <c:v>0.78285632999999999</c:v>
                </c:pt>
                <c:pt idx="54">
                  <c:v>0.79067367</c:v>
                </c:pt>
                <c:pt idx="55">
                  <c:v>0.79224866999999999</c:v>
                </c:pt>
                <c:pt idx="56">
                  <c:v>0.79325033</c:v>
                </c:pt>
                <c:pt idx="57">
                  <c:v>0.79555466999999991</c:v>
                </c:pt>
                <c:pt idx="58">
                  <c:v>0.79720232999999985</c:v>
                </c:pt>
                <c:pt idx="59">
                  <c:v>0.80060533</c:v>
                </c:pt>
                <c:pt idx="60">
                  <c:v>0.80681932999999995</c:v>
                </c:pt>
                <c:pt idx="61">
                  <c:v>0.80807499999999999</c:v>
                </c:pt>
                <c:pt idx="62">
                  <c:v>0.81178666999999993</c:v>
                </c:pt>
                <c:pt idx="63">
                  <c:v>0.81362732999999998</c:v>
                </c:pt>
                <c:pt idx="64">
                  <c:v>0.81436967000000005</c:v>
                </c:pt>
                <c:pt idx="65">
                  <c:v>0.81791532999999994</c:v>
                </c:pt>
                <c:pt idx="66">
                  <c:v>0.82148632999999993</c:v>
                </c:pt>
                <c:pt idx="67">
                  <c:v>0.8226616699999999</c:v>
                </c:pt>
                <c:pt idx="68">
                  <c:v>0.82446999999999993</c:v>
                </c:pt>
                <c:pt idx="69">
                  <c:v>0.82508432999999992</c:v>
                </c:pt>
                <c:pt idx="70">
                  <c:v>0.82564366999999994</c:v>
                </c:pt>
                <c:pt idx="71">
                  <c:v>0.83022666999999994</c:v>
                </c:pt>
                <c:pt idx="72">
                  <c:v>0.83165500000000003</c:v>
                </c:pt>
                <c:pt idx="73">
                  <c:v>0.83350966999999987</c:v>
                </c:pt>
                <c:pt idx="74">
                  <c:v>0.83406733</c:v>
                </c:pt>
                <c:pt idx="75">
                  <c:v>0.83447532999999996</c:v>
                </c:pt>
                <c:pt idx="76">
                  <c:v>0.83526932999999992</c:v>
                </c:pt>
                <c:pt idx="77">
                  <c:v>0.83991066999999997</c:v>
                </c:pt>
                <c:pt idx="78">
                  <c:v>0.84167633000000008</c:v>
                </c:pt>
                <c:pt idx="79">
                  <c:v>0.84231499999999992</c:v>
                </c:pt>
                <c:pt idx="80">
                  <c:v>0.84274899999999997</c:v>
                </c:pt>
                <c:pt idx="81">
                  <c:v>0.84310299999999994</c:v>
                </c:pt>
                <c:pt idx="82">
                  <c:v>0.84453566999999996</c:v>
                </c:pt>
                <c:pt idx="83">
                  <c:v>0.84806667000000002</c:v>
                </c:pt>
                <c:pt idx="84">
                  <c:v>0.84874532999999996</c:v>
                </c:pt>
                <c:pt idx="85">
                  <c:v>0.84917332999999995</c:v>
                </c:pt>
                <c:pt idx="86">
                  <c:v>0.84950133000000005</c:v>
                </c:pt>
                <c:pt idx="87">
                  <c:v>0.84980699999999998</c:v>
                </c:pt>
                <c:pt idx="88">
                  <c:v>0.85255767000000005</c:v>
                </c:pt>
                <c:pt idx="89">
                  <c:v>0.85481899999999988</c:v>
                </c:pt>
                <c:pt idx="90">
                  <c:v>0.8553286699999999</c:v>
                </c:pt>
                <c:pt idx="91">
                  <c:v>0.85567800000000005</c:v>
                </c:pt>
                <c:pt idx="92">
                  <c:v>0.85596366999999995</c:v>
                </c:pt>
                <c:pt idx="93">
                  <c:v>0.85674766999999996</c:v>
                </c:pt>
                <c:pt idx="94">
                  <c:v>0.86020999999999992</c:v>
                </c:pt>
                <c:pt idx="95">
                  <c:v>0.86108867</c:v>
                </c:pt>
                <c:pt idx="96">
                  <c:v>0.86151066999999992</c:v>
                </c:pt>
                <c:pt idx="97">
                  <c:v>0.86181733000000005</c:v>
                </c:pt>
                <c:pt idx="98">
                  <c:v>0.86246867000000005</c:v>
                </c:pt>
                <c:pt idx="99">
                  <c:v>0.8633249999999999</c:v>
                </c:pt>
                <c:pt idx="100">
                  <c:v>0.86674033000000006</c:v>
                </c:pt>
                <c:pt idx="101">
                  <c:v>0.87031000000000003</c:v>
                </c:pt>
                <c:pt idx="102">
                  <c:v>0.87068699999999999</c:v>
                </c:pt>
                <c:pt idx="103">
                  <c:v>0.87114999999999987</c:v>
                </c:pt>
                <c:pt idx="104">
                  <c:v>0.87185632999999996</c:v>
                </c:pt>
                <c:pt idx="105">
                  <c:v>0.87287400000000004</c:v>
                </c:pt>
                <c:pt idx="106">
                  <c:v>0.87587967</c:v>
                </c:pt>
                <c:pt idx="107">
                  <c:v>0.88838932999999998</c:v>
                </c:pt>
                <c:pt idx="108">
                  <c:v>0.88884233000000001</c:v>
                </c:pt>
                <c:pt idx="109">
                  <c:v>0.88960800000000007</c:v>
                </c:pt>
                <c:pt idx="110">
                  <c:v>0.88991200000000004</c:v>
                </c:pt>
                <c:pt idx="111">
                  <c:v>0.89126900000000009</c:v>
                </c:pt>
                <c:pt idx="112">
                  <c:v>0.90282467</c:v>
                </c:pt>
                <c:pt idx="113">
                  <c:v>0.90325699999999998</c:v>
                </c:pt>
                <c:pt idx="114">
                  <c:v>0.90403699999999998</c:v>
                </c:pt>
                <c:pt idx="115">
                  <c:v>0.90430299999999997</c:v>
                </c:pt>
                <c:pt idx="116">
                  <c:v>0.90451033000000003</c:v>
                </c:pt>
                <c:pt idx="117">
                  <c:v>0.93</c:v>
                </c:pt>
                <c:pt idx="118">
                  <c:v>0.96</c:v>
                </c:pt>
                <c:pt idx="119">
                  <c:v>1</c:v>
                </c:pt>
                <c:pt idx="120">
                  <c:v>1</c:v>
                </c:pt>
                <c:pt idx="121">
                  <c:v>1</c:v>
                </c:pt>
                <c:pt idx="122">
                  <c:v>1</c:v>
                </c:pt>
                <c:pt idx="123">
                  <c:v>1</c:v>
                </c:pt>
                <c:pt idx="124">
                  <c:v>1</c:v>
                </c:pt>
                <c:pt idx="125">
                  <c:v>1</c:v>
                </c:pt>
                <c:pt idx="126">
                  <c:v>1</c:v>
                </c:pt>
                <c:pt idx="127">
                  <c:v>1</c:v>
                </c:pt>
                <c:pt idx="128">
                  <c:v>1</c:v>
                </c:pt>
                <c:pt idx="129">
                  <c:v>1</c:v>
                </c:pt>
                <c:pt idx="130">
                  <c:v>1</c:v>
                </c:pt>
                <c:pt idx="131">
                  <c:v>1</c:v>
                </c:pt>
                <c:pt idx="132">
                  <c:v>1</c:v>
                </c:pt>
                <c:pt idx="133">
                  <c:v>1</c:v>
                </c:pt>
                <c:pt idx="134">
                  <c:v>1</c:v>
                </c:pt>
                <c:pt idx="135">
                  <c:v>1</c:v>
                </c:pt>
                <c:pt idx="136">
                  <c:v>1</c:v>
                </c:pt>
                <c:pt idx="137">
                  <c:v>1</c:v>
                </c:pt>
                <c:pt idx="138">
                  <c:v>1</c:v>
                </c:pt>
                <c:pt idx="139">
                  <c:v>1</c:v>
                </c:pt>
                <c:pt idx="140">
                  <c:v>1</c:v>
                </c:pt>
                <c:pt idx="141">
                  <c:v>1</c:v>
                </c:pt>
                <c:pt idx="142">
                  <c:v>1</c:v>
                </c:pt>
                <c:pt idx="143">
                  <c:v>1</c:v>
                </c:pt>
                <c:pt idx="144">
                  <c:v>1</c:v>
                </c:pt>
                <c:pt idx="145">
                  <c:v>1</c:v>
                </c:pt>
                <c:pt idx="146">
                  <c:v>1</c:v>
                </c:pt>
                <c:pt idx="147">
                  <c:v>1</c:v>
                </c:pt>
                <c:pt idx="148">
                  <c:v>1</c:v>
                </c:pt>
                <c:pt idx="149">
                  <c:v>1</c:v>
                </c:pt>
                <c:pt idx="150">
                  <c:v>1</c:v>
                </c:pt>
                <c:pt idx="151">
                  <c:v>1</c:v>
                </c:pt>
                <c:pt idx="152">
                  <c:v>1</c:v>
                </c:pt>
                <c:pt idx="153">
                  <c:v>1</c:v>
                </c:pt>
                <c:pt idx="154">
                  <c:v>1</c:v>
                </c:pt>
                <c:pt idx="155">
                  <c:v>1</c:v>
                </c:pt>
                <c:pt idx="156">
                  <c:v>1</c:v>
                </c:pt>
                <c:pt idx="157">
                  <c:v>1</c:v>
                </c:pt>
                <c:pt idx="158">
                  <c:v>1</c:v>
                </c:pt>
                <c:pt idx="159">
                  <c:v>1</c:v>
                </c:pt>
                <c:pt idx="160">
                  <c:v>1</c:v>
                </c:pt>
                <c:pt idx="161">
                  <c:v>1</c:v>
                </c:pt>
              </c:numCache>
            </c:numRef>
          </c:yVal>
          <c:smooth val="1"/>
        </c:ser>
        <c:ser>
          <c:idx val="2"/>
          <c:order val="2"/>
          <c:tx>
            <c:v>Baseline (30%)</c:v>
          </c:tx>
          <c:spPr>
            <a:ln w="28575">
              <a:solidFill>
                <a:schemeClr val="bg1">
                  <a:lumMod val="50000"/>
                </a:schemeClr>
              </a:solidFill>
              <a:prstDash val="solid"/>
            </a:ln>
          </c:spPr>
          <c:marker>
            <c:symbol val="none"/>
          </c:marker>
          <c:xVal>
            <c:numRef>
              <c:f>'Latency Final'!$A$1:$A$162</c:f>
              <c:numCache>
                <c:formatCode>General</c:formatCode>
                <c:ptCount val="162"/>
                <c:pt idx="0">
                  <c:v>6</c:v>
                </c:pt>
                <c:pt idx="1">
                  <c:v>7</c:v>
                </c:pt>
                <c:pt idx="2">
                  <c:v>8</c:v>
                </c:pt>
                <c:pt idx="3">
                  <c:v>9</c:v>
                </c:pt>
                <c:pt idx="4">
                  <c:v>10</c:v>
                </c:pt>
                <c:pt idx="5">
                  <c:v>11</c:v>
                </c:pt>
                <c:pt idx="6">
                  <c:v>12</c:v>
                </c:pt>
                <c:pt idx="7">
                  <c:v>13</c:v>
                </c:pt>
                <c:pt idx="8">
                  <c:v>14</c:v>
                </c:pt>
                <c:pt idx="9">
                  <c:v>15</c:v>
                </c:pt>
                <c:pt idx="10">
                  <c:v>16</c:v>
                </c:pt>
                <c:pt idx="11">
                  <c:v>17</c:v>
                </c:pt>
                <c:pt idx="12">
                  <c:v>18</c:v>
                </c:pt>
                <c:pt idx="13">
                  <c:v>19</c:v>
                </c:pt>
                <c:pt idx="14">
                  <c:v>20</c:v>
                </c:pt>
                <c:pt idx="15">
                  <c:v>21</c:v>
                </c:pt>
                <c:pt idx="16">
                  <c:v>22</c:v>
                </c:pt>
                <c:pt idx="17">
                  <c:v>23</c:v>
                </c:pt>
                <c:pt idx="18">
                  <c:v>24</c:v>
                </c:pt>
                <c:pt idx="19">
                  <c:v>25</c:v>
                </c:pt>
                <c:pt idx="20">
                  <c:v>26</c:v>
                </c:pt>
                <c:pt idx="21">
                  <c:v>27</c:v>
                </c:pt>
                <c:pt idx="22">
                  <c:v>28</c:v>
                </c:pt>
                <c:pt idx="23">
                  <c:v>29</c:v>
                </c:pt>
                <c:pt idx="24">
                  <c:v>30</c:v>
                </c:pt>
                <c:pt idx="25">
                  <c:v>31</c:v>
                </c:pt>
                <c:pt idx="26">
                  <c:v>32</c:v>
                </c:pt>
                <c:pt idx="27">
                  <c:v>33</c:v>
                </c:pt>
                <c:pt idx="28">
                  <c:v>34</c:v>
                </c:pt>
                <c:pt idx="29">
                  <c:v>35</c:v>
                </c:pt>
                <c:pt idx="30">
                  <c:v>36</c:v>
                </c:pt>
                <c:pt idx="31">
                  <c:v>37</c:v>
                </c:pt>
                <c:pt idx="32">
                  <c:v>38</c:v>
                </c:pt>
                <c:pt idx="33">
                  <c:v>39</c:v>
                </c:pt>
                <c:pt idx="34">
                  <c:v>40</c:v>
                </c:pt>
                <c:pt idx="35">
                  <c:v>41</c:v>
                </c:pt>
                <c:pt idx="36">
                  <c:v>42</c:v>
                </c:pt>
                <c:pt idx="37">
                  <c:v>43</c:v>
                </c:pt>
                <c:pt idx="38">
                  <c:v>44</c:v>
                </c:pt>
                <c:pt idx="39">
                  <c:v>45</c:v>
                </c:pt>
                <c:pt idx="40">
                  <c:v>46</c:v>
                </c:pt>
                <c:pt idx="41">
                  <c:v>47</c:v>
                </c:pt>
                <c:pt idx="42">
                  <c:v>48</c:v>
                </c:pt>
                <c:pt idx="43">
                  <c:v>49</c:v>
                </c:pt>
                <c:pt idx="44">
                  <c:v>50</c:v>
                </c:pt>
                <c:pt idx="45">
                  <c:v>51</c:v>
                </c:pt>
                <c:pt idx="46">
                  <c:v>52</c:v>
                </c:pt>
                <c:pt idx="47">
                  <c:v>53</c:v>
                </c:pt>
                <c:pt idx="48">
                  <c:v>54</c:v>
                </c:pt>
                <c:pt idx="49">
                  <c:v>55</c:v>
                </c:pt>
                <c:pt idx="50">
                  <c:v>56</c:v>
                </c:pt>
                <c:pt idx="51">
                  <c:v>57</c:v>
                </c:pt>
                <c:pt idx="52">
                  <c:v>58</c:v>
                </c:pt>
                <c:pt idx="53">
                  <c:v>59</c:v>
                </c:pt>
                <c:pt idx="54">
                  <c:v>60</c:v>
                </c:pt>
                <c:pt idx="55">
                  <c:v>61</c:v>
                </c:pt>
                <c:pt idx="56">
                  <c:v>62</c:v>
                </c:pt>
                <c:pt idx="57">
                  <c:v>63</c:v>
                </c:pt>
                <c:pt idx="58">
                  <c:v>64</c:v>
                </c:pt>
                <c:pt idx="59">
                  <c:v>65</c:v>
                </c:pt>
                <c:pt idx="60">
                  <c:v>66</c:v>
                </c:pt>
                <c:pt idx="61">
                  <c:v>67</c:v>
                </c:pt>
                <c:pt idx="62">
                  <c:v>68</c:v>
                </c:pt>
                <c:pt idx="63">
                  <c:v>69</c:v>
                </c:pt>
                <c:pt idx="64">
                  <c:v>70</c:v>
                </c:pt>
                <c:pt idx="65">
                  <c:v>71</c:v>
                </c:pt>
                <c:pt idx="66">
                  <c:v>72</c:v>
                </c:pt>
                <c:pt idx="67">
                  <c:v>73</c:v>
                </c:pt>
                <c:pt idx="68">
                  <c:v>74</c:v>
                </c:pt>
                <c:pt idx="69">
                  <c:v>75</c:v>
                </c:pt>
                <c:pt idx="70">
                  <c:v>76</c:v>
                </c:pt>
                <c:pt idx="71">
                  <c:v>77</c:v>
                </c:pt>
                <c:pt idx="72">
                  <c:v>78</c:v>
                </c:pt>
                <c:pt idx="73">
                  <c:v>79</c:v>
                </c:pt>
                <c:pt idx="74">
                  <c:v>80</c:v>
                </c:pt>
                <c:pt idx="75">
                  <c:v>81</c:v>
                </c:pt>
                <c:pt idx="76">
                  <c:v>82</c:v>
                </c:pt>
                <c:pt idx="77">
                  <c:v>83</c:v>
                </c:pt>
                <c:pt idx="78">
                  <c:v>84</c:v>
                </c:pt>
                <c:pt idx="79">
                  <c:v>85</c:v>
                </c:pt>
                <c:pt idx="80">
                  <c:v>86</c:v>
                </c:pt>
                <c:pt idx="81">
                  <c:v>87</c:v>
                </c:pt>
                <c:pt idx="82">
                  <c:v>88</c:v>
                </c:pt>
                <c:pt idx="83">
                  <c:v>89</c:v>
                </c:pt>
                <c:pt idx="84">
                  <c:v>90</c:v>
                </c:pt>
                <c:pt idx="85">
                  <c:v>91</c:v>
                </c:pt>
                <c:pt idx="86">
                  <c:v>92</c:v>
                </c:pt>
                <c:pt idx="87">
                  <c:v>93</c:v>
                </c:pt>
                <c:pt idx="88">
                  <c:v>94</c:v>
                </c:pt>
                <c:pt idx="89">
                  <c:v>95</c:v>
                </c:pt>
                <c:pt idx="90">
                  <c:v>96</c:v>
                </c:pt>
                <c:pt idx="91">
                  <c:v>97</c:v>
                </c:pt>
                <c:pt idx="92">
                  <c:v>98</c:v>
                </c:pt>
                <c:pt idx="93">
                  <c:v>99</c:v>
                </c:pt>
                <c:pt idx="94">
                  <c:v>100</c:v>
                </c:pt>
                <c:pt idx="95">
                  <c:v>101</c:v>
                </c:pt>
                <c:pt idx="96">
                  <c:v>102</c:v>
                </c:pt>
                <c:pt idx="97">
                  <c:v>103</c:v>
                </c:pt>
                <c:pt idx="98">
                  <c:v>104</c:v>
                </c:pt>
                <c:pt idx="99">
                  <c:v>105</c:v>
                </c:pt>
                <c:pt idx="100">
                  <c:v>106</c:v>
                </c:pt>
                <c:pt idx="101">
                  <c:v>107</c:v>
                </c:pt>
                <c:pt idx="102">
                  <c:v>108</c:v>
                </c:pt>
                <c:pt idx="103">
                  <c:v>109</c:v>
                </c:pt>
                <c:pt idx="104">
                  <c:v>110</c:v>
                </c:pt>
                <c:pt idx="105">
                  <c:v>111</c:v>
                </c:pt>
                <c:pt idx="106">
                  <c:v>112</c:v>
                </c:pt>
                <c:pt idx="107">
                  <c:v>113</c:v>
                </c:pt>
                <c:pt idx="108">
                  <c:v>114</c:v>
                </c:pt>
                <c:pt idx="109">
                  <c:v>115</c:v>
                </c:pt>
                <c:pt idx="110">
                  <c:v>116</c:v>
                </c:pt>
                <c:pt idx="111">
                  <c:v>117</c:v>
                </c:pt>
                <c:pt idx="112">
                  <c:v>118</c:v>
                </c:pt>
                <c:pt idx="113">
                  <c:v>119</c:v>
                </c:pt>
                <c:pt idx="114">
                  <c:v>120</c:v>
                </c:pt>
                <c:pt idx="115">
                  <c:v>121</c:v>
                </c:pt>
                <c:pt idx="116">
                  <c:v>122</c:v>
                </c:pt>
                <c:pt idx="117">
                  <c:v>123</c:v>
                </c:pt>
                <c:pt idx="118">
                  <c:v>124</c:v>
                </c:pt>
                <c:pt idx="119">
                  <c:v>125</c:v>
                </c:pt>
                <c:pt idx="120">
                  <c:v>126</c:v>
                </c:pt>
                <c:pt idx="121">
                  <c:v>127</c:v>
                </c:pt>
                <c:pt idx="122">
                  <c:v>128</c:v>
                </c:pt>
                <c:pt idx="123">
                  <c:v>129</c:v>
                </c:pt>
                <c:pt idx="124">
                  <c:v>130</c:v>
                </c:pt>
                <c:pt idx="125">
                  <c:v>131</c:v>
                </c:pt>
                <c:pt idx="126">
                  <c:v>132</c:v>
                </c:pt>
                <c:pt idx="127">
                  <c:v>133</c:v>
                </c:pt>
                <c:pt idx="128">
                  <c:v>134</c:v>
                </c:pt>
                <c:pt idx="129">
                  <c:v>135</c:v>
                </c:pt>
                <c:pt idx="130">
                  <c:v>136</c:v>
                </c:pt>
                <c:pt idx="131">
                  <c:v>137</c:v>
                </c:pt>
                <c:pt idx="132">
                  <c:v>138</c:v>
                </c:pt>
                <c:pt idx="133">
                  <c:v>139</c:v>
                </c:pt>
                <c:pt idx="134">
                  <c:v>140</c:v>
                </c:pt>
                <c:pt idx="135">
                  <c:v>141</c:v>
                </c:pt>
                <c:pt idx="136">
                  <c:v>142</c:v>
                </c:pt>
                <c:pt idx="137">
                  <c:v>143</c:v>
                </c:pt>
                <c:pt idx="138">
                  <c:v>144</c:v>
                </c:pt>
                <c:pt idx="139">
                  <c:v>145</c:v>
                </c:pt>
                <c:pt idx="140">
                  <c:v>146</c:v>
                </c:pt>
                <c:pt idx="141">
                  <c:v>147</c:v>
                </c:pt>
                <c:pt idx="142">
                  <c:v>148</c:v>
                </c:pt>
                <c:pt idx="143">
                  <c:v>149</c:v>
                </c:pt>
                <c:pt idx="144">
                  <c:v>150</c:v>
                </c:pt>
                <c:pt idx="145">
                  <c:v>151</c:v>
                </c:pt>
                <c:pt idx="146">
                  <c:v>152</c:v>
                </c:pt>
                <c:pt idx="147">
                  <c:v>153</c:v>
                </c:pt>
                <c:pt idx="148">
                  <c:v>154</c:v>
                </c:pt>
                <c:pt idx="149">
                  <c:v>155</c:v>
                </c:pt>
                <c:pt idx="150">
                  <c:v>156</c:v>
                </c:pt>
                <c:pt idx="151">
                  <c:v>157</c:v>
                </c:pt>
                <c:pt idx="152">
                  <c:v>158</c:v>
                </c:pt>
                <c:pt idx="153">
                  <c:v>159</c:v>
                </c:pt>
                <c:pt idx="154">
                  <c:v>160</c:v>
                </c:pt>
                <c:pt idx="155">
                  <c:v>161</c:v>
                </c:pt>
                <c:pt idx="156">
                  <c:v>162</c:v>
                </c:pt>
                <c:pt idx="157">
                  <c:v>163</c:v>
                </c:pt>
                <c:pt idx="158">
                  <c:v>164</c:v>
                </c:pt>
                <c:pt idx="159">
                  <c:v>165</c:v>
                </c:pt>
                <c:pt idx="160">
                  <c:v>166</c:v>
                </c:pt>
              </c:numCache>
            </c:numRef>
          </c:xVal>
          <c:yVal>
            <c:numRef>
              <c:f>'Latency Final'!$D$1:$D$162</c:f>
              <c:numCache>
                <c:formatCode>General</c:formatCode>
                <c:ptCount val="162"/>
                <c:pt idx="0">
                  <c:v>7.0909999999999992E-3</c:v>
                </c:pt>
                <c:pt idx="1">
                  <c:v>0.16323267000000002</c:v>
                </c:pt>
                <c:pt idx="2">
                  <c:v>0.295012</c:v>
                </c:pt>
                <c:pt idx="3">
                  <c:v>0.30236400000000002</c:v>
                </c:pt>
                <c:pt idx="4">
                  <c:v>0.30360832999999998</c:v>
                </c:pt>
                <c:pt idx="5">
                  <c:v>0.30776832999999998</c:v>
                </c:pt>
                <c:pt idx="6">
                  <c:v>0.38670567</c:v>
                </c:pt>
                <c:pt idx="7">
                  <c:v>0.45704433</c:v>
                </c:pt>
                <c:pt idx="8">
                  <c:v>0.45774867000000002</c:v>
                </c:pt>
                <c:pt idx="9">
                  <c:v>0.46032133000000003</c:v>
                </c:pt>
                <c:pt idx="10">
                  <c:v>0.51032</c:v>
                </c:pt>
                <c:pt idx="11">
                  <c:v>0.55674433000000001</c:v>
                </c:pt>
                <c:pt idx="12">
                  <c:v>0.58399099999999993</c:v>
                </c:pt>
                <c:pt idx="13">
                  <c:v>0.60972433000000004</c:v>
                </c:pt>
                <c:pt idx="14">
                  <c:v>0.65858400000000006</c:v>
                </c:pt>
                <c:pt idx="15">
                  <c:v>0.68593967000000011</c:v>
                </c:pt>
                <c:pt idx="16">
                  <c:v>0.71420799999999995</c:v>
                </c:pt>
                <c:pt idx="17">
                  <c:v>0.72972733000000001</c:v>
                </c:pt>
                <c:pt idx="18">
                  <c:v>0.73151866999999993</c:v>
                </c:pt>
                <c:pt idx="19">
                  <c:v>0.75239699999999998</c:v>
                </c:pt>
                <c:pt idx="20">
                  <c:v>0.76620067000000003</c:v>
                </c:pt>
                <c:pt idx="21">
                  <c:v>0.78182766999999997</c:v>
                </c:pt>
                <c:pt idx="22">
                  <c:v>0.79334033000000004</c:v>
                </c:pt>
                <c:pt idx="23">
                  <c:v>0.80546032999999995</c:v>
                </c:pt>
                <c:pt idx="24">
                  <c:v>0.81484367000000002</c:v>
                </c:pt>
                <c:pt idx="25">
                  <c:v>0.82376433000000004</c:v>
                </c:pt>
                <c:pt idx="26">
                  <c:v>0.82992166999999994</c:v>
                </c:pt>
                <c:pt idx="27">
                  <c:v>0.83031767000000001</c:v>
                </c:pt>
                <c:pt idx="28">
                  <c:v>0.83038133000000003</c:v>
                </c:pt>
                <c:pt idx="29">
                  <c:v>0.83072033000000001</c:v>
                </c:pt>
                <c:pt idx="30">
                  <c:v>0.83927600000000002</c:v>
                </c:pt>
                <c:pt idx="31">
                  <c:v>0.84532600000000002</c:v>
                </c:pt>
                <c:pt idx="32">
                  <c:v>0.84568933000000002</c:v>
                </c:pt>
                <c:pt idx="33">
                  <c:v>0.84574066999999997</c:v>
                </c:pt>
                <c:pt idx="34">
                  <c:v>0.84598399999999996</c:v>
                </c:pt>
                <c:pt idx="35">
                  <c:v>0.85250433000000003</c:v>
                </c:pt>
                <c:pt idx="36">
                  <c:v>0.85692899999999994</c:v>
                </c:pt>
                <c:pt idx="37">
                  <c:v>0.85720499999999999</c:v>
                </c:pt>
                <c:pt idx="38">
                  <c:v>0.85725432999999995</c:v>
                </c:pt>
                <c:pt idx="39">
                  <c:v>0.85744832999999998</c:v>
                </c:pt>
                <c:pt idx="40">
                  <c:v>0.86676533000000011</c:v>
                </c:pt>
                <c:pt idx="41">
                  <c:v>0.87935233000000002</c:v>
                </c:pt>
                <c:pt idx="42">
                  <c:v>0.88203166999999993</c:v>
                </c:pt>
                <c:pt idx="43">
                  <c:v>0.88597399999999993</c:v>
                </c:pt>
                <c:pt idx="44">
                  <c:v>0.88882766999999996</c:v>
                </c:pt>
                <c:pt idx="45">
                  <c:v>0.89494066999999999</c:v>
                </c:pt>
                <c:pt idx="46">
                  <c:v>0.89507166999999999</c:v>
                </c:pt>
                <c:pt idx="47">
                  <c:v>0.89846367000000005</c:v>
                </c:pt>
                <c:pt idx="48">
                  <c:v>0.90097667000000004</c:v>
                </c:pt>
                <c:pt idx="49">
                  <c:v>0.90113399999999999</c:v>
                </c:pt>
                <c:pt idx="50">
                  <c:v>0.90115633000000006</c:v>
                </c:pt>
                <c:pt idx="51">
                  <c:v>0.90129199999999998</c:v>
                </c:pt>
                <c:pt idx="52">
                  <c:v>0.90448600000000001</c:v>
                </c:pt>
                <c:pt idx="53">
                  <c:v>0.90695532999999995</c:v>
                </c:pt>
                <c:pt idx="54">
                  <c:v>0.9071073300000001</c:v>
                </c:pt>
                <c:pt idx="55">
                  <c:v>0.90712867000000008</c:v>
                </c:pt>
                <c:pt idx="56">
                  <c:v>0.90723032999999997</c:v>
                </c:pt>
                <c:pt idx="57">
                  <c:v>0.90955366999999998</c:v>
                </c:pt>
                <c:pt idx="58">
                  <c:v>0.9112226699999999</c:v>
                </c:pt>
                <c:pt idx="59">
                  <c:v>0.91133866999999991</c:v>
                </c:pt>
                <c:pt idx="60">
                  <c:v>0.91135367</c:v>
                </c:pt>
                <c:pt idx="61">
                  <c:v>0.91144566999999999</c:v>
                </c:pt>
                <c:pt idx="62">
                  <c:v>0.91375366999999996</c:v>
                </c:pt>
                <c:pt idx="63">
                  <c:v>0.91547233000000006</c:v>
                </c:pt>
                <c:pt idx="64">
                  <c:v>0.91558099999999998</c:v>
                </c:pt>
                <c:pt idx="65">
                  <c:v>0.91559633000000007</c:v>
                </c:pt>
                <c:pt idx="66">
                  <c:v>0.915682</c:v>
                </c:pt>
                <c:pt idx="67">
                  <c:v>0.91803433000000001</c:v>
                </c:pt>
                <c:pt idx="68">
                  <c:v>0.91974666999999999</c:v>
                </c:pt>
                <c:pt idx="69">
                  <c:v>0.91984999999999995</c:v>
                </c:pt>
                <c:pt idx="70">
                  <c:v>0.91986632999999995</c:v>
                </c:pt>
                <c:pt idx="71">
                  <c:v>0.91994900000000002</c:v>
                </c:pt>
                <c:pt idx="72">
                  <c:v>0.92230500000000004</c:v>
                </c:pt>
                <c:pt idx="73">
                  <c:v>0.92398166999999998</c:v>
                </c:pt>
                <c:pt idx="74">
                  <c:v>0.92407967000000002</c:v>
                </c:pt>
                <c:pt idx="75">
                  <c:v>0.92409499999999989</c:v>
                </c:pt>
                <c:pt idx="76">
                  <c:v>0.92558167000000002</c:v>
                </c:pt>
                <c:pt idx="77">
                  <c:v>0.95952933000000007</c:v>
                </c:pt>
                <c:pt idx="78">
                  <c:v>0.98787632999999997</c:v>
                </c:pt>
                <c:pt idx="79">
                  <c:v>0.98943066999999996</c:v>
                </c:pt>
                <c:pt idx="80">
                  <c:v>0.98969066999999999</c:v>
                </c:pt>
                <c:pt idx="81">
                  <c:v>0.98981532999999999</c:v>
                </c:pt>
                <c:pt idx="82">
                  <c:v>0.99022566999999995</c:v>
                </c:pt>
                <c:pt idx="83">
                  <c:v>0.99037400000000009</c:v>
                </c:pt>
                <c:pt idx="84">
                  <c:v>0.99040667000000004</c:v>
                </c:pt>
                <c:pt idx="85">
                  <c:v>0.99042033000000007</c:v>
                </c:pt>
                <c:pt idx="86">
                  <c:v>0.99042832999999997</c:v>
                </c:pt>
                <c:pt idx="87">
                  <c:v>0.99079899999999999</c:v>
                </c:pt>
                <c:pt idx="88">
                  <c:v>0.99090467000000004</c:v>
                </c:pt>
                <c:pt idx="89">
                  <c:v>0.99091866999999989</c:v>
                </c:pt>
                <c:pt idx="90">
                  <c:v>0.99092000000000002</c:v>
                </c:pt>
                <c:pt idx="91">
                  <c:v>0.990923</c:v>
                </c:pt>
                <c:pt idx="92">
                  <c:v>0.99127700000000007</c:v>
                </c:pt>
                <c:pt idx="93">
                  <c:v>0.99137232999999991</c:v>
                </c:pt>
                <c:pt idx="94">
                  <c:v>0.99138199999999999</c:v>
                </c:pt>
                <c:pt idx="95">
                  <c:v>0.99138232999999998</c:v>
                </c:pt>
                <c:pt idx="96">
                  <c:v>0.99142132999999999</c:v>
                </c:pt>
                <c:pt idx="97">
                  <c:v>0.99787199999999998</c:v>
                </c:pt>
                <c:pt idx="98">
                  <c:v>0.99980867000000007</c:v>
                </c:pt>
                <c:pt idx="99">
                  <c:v>0.99997800000000003</c:v>
                </c:pt>
                <c:pt idx="100">
                  <c:v>0.99998566999999994</c:v>
                </c:pt>
                <c:pt idx="101">
                  <c:v>0.99998633000000003</c:v>
                </c:pt>
                <c:pt idx="102">
                  <c:v>0.99998633000000003</c:v>
                </c:pt>
                <c:pt idx="103">
                  <c:v>0.99998699999999996</c:v>
                </c:pt>
                <c:pt idx="104">
                  <c:v>0.99998733000000006</c:v>
                </c:pt>
                <c:pt idx="105">
                  <c:v>0.99998733000000006</c:v>
                </c:pt>
                <c:pt idx="106">
                  <c:v>0.99998733000000006</c:v>
                </c:pt>
                <c:pt idx="107">
                  <c:v>0.99998733000000006</c:v>
                </c:pt>
                <c:pt idx="108">
                  <c:v>0.99998733000000006</c:v>
                </c:pt>
                <c:pt idx="109">
                  <c:v>0.99998767</c:v>
                </c:pt>
                <c:pt idx="110">
                  <c:v>0.99998767</c:v>
                </c:pt>
                <c:pt idx="111">
                  <c:v>0.99998767</c:v>
                </c:pt>
                <c:pt idx="112">
                  <c:v>0.99998767</c:v>
                </c:pt>
                <c:pt idx="113">
                  <c:v>0.99998767</c:v>
                </c:pt>
                <c:pt idx="114">
                  <c:v>0.99998767</c:v>
                </c:pt>
                <c:pt idx="115">
                  <c:v>0.99998767</c:v>
                </c:pt>
                <c:pt idx="116">
                  <c:v>0.99998767</c:v>
                </c:pt>
                <c:pt idx="117">
                  <c:v>0.99998767</c:v>
                </c:pt>
                <c:pt idx="118">
                  <c:v>0.99998999999999993</c:v>
                </c:pt>
                <c:pt idx="119">
                  <c:v>0.99999967000000001</c:v>
                </c:pt>
                <c:pt idx="120">
                  <c:v>1</c:v>
                </c:pt>
                <c:pt idx="121">
                  <c:v>1</c:v>
                </c:pt>
                <c:pt idx="122">
                  <c:v>1</c:v>
                </c:pt>
                <c:pt idx="123">
                  <c:v>1</c:v>
                </c:pt>
                <c:pt idx="124">
                  <c:v>1</c:v>
                </c:pt>
                <c:pt idx="125">
                  <c:v>1</c:v>
                </c:pt>
                <c:pt idx="126">
                  <c:v>1</c:v>
                </c:pt>
                <c:pt idx="127">
                  <c:v>1</c:v>
                </c:pt>
                <c:pt idx="128">
                  <c:v>1</c:v>
                </c:pt>
                <c:pt idx="129">
                  <c:v>1</c:v>
                </c:pt>
                <c:pt idx="130">
                  <c:v>1</c:v>
                </c:pt>
                <c:pt idx="131">
                  <c:v>1</c:v>
                </c:pt>
                <c:pt idx="132">
                  <c:v>1</c:v>
                </c:pt>
                <c:pt idx="133">
                  <c:v>1</c:v>
                </c:pt>
                <c:pt idx="134">
                  <c:v>1</c:v>
                </c:pt>
                <c:pt idx="135">
                  <c:v>1</c:v>
                </c:pt>
                <c:pt idx="136">
                  <c:v>1</c:v>
                </c:pt>
                <c:pt idx="137">
                  <c:v>1</c:v>
                </c:pt>
                <c:pt idx="138">
                  <c:v>1</c:v>
                </c:pt>
                <c:pt idx="139">
                  <c:v>1</c:v>
                </c:pt>
                <c:pt idx="140">
                  <c:v>1</c:v>
                </c:pt>
                <c:pt idx="141">
                  <c:v>1</c:v>
                </c:pt>
                <c:pt idx="142">
                  <c:v>1</c:v>
                </c:pt>
                <c:pt idx="143">
                  <c:v>1</c:v>
                </c:pt>
                <c:pt idx="144">
                  <c:v>1</c:v>
                </c:pt>
                <c:pt idx="145">
                  <c:v>1</c:v>
                </c:pt>
                <c:pt idx="146">
                  <c:v>1</c:v>
                </c:pt>
                <c:pt idx="147">
                  <c:v>1</c:v>
                </c:pt>
                <c:pt idx="148">
                  <c:v>1</c:v>
                </c:pt>
                <c:pt idx="149">
                  <c:v>1</c:v>
                </c:pt>
                <c:pt idx="150">
                  <c:v>1</c:v>
                </c:pt>
                <c:pt idx="151">
                  <c:v>1</c:v>
                </c:pt>
                <c:pt idx="152">
                  <c:v>1</c:v>
                </c:pt>
                <c:pt idx="153">
                  <c:v>1</c:v>
                </c:pt>
                <c:pt idx="154">
                  <c:v>1</c:v>
                </c:pt>
                <c:pt idx="155">
                  <c:v>1</c:v>
                </c:pt>
                <c:pt idx="156">
                  <c:v>1</c:v>
                </c:pt>
                <c:pt idx="157">
                  <c:v>1</c:v>
                </c:pt>
                <c:pt idx="158">
                  <c:v>1</c:v>
                </c:pt>
                <c:pt idx="159">
                  <c:v>1</c:v>
                </c:pt>
                <c:pt idx="160">
                  <c:v>1</c:v>
                </c:pt>
                <c:pt idx="161">
                  <c:v>1</c:v>
                </c:pt>
              </c:numCache>
            </c:numRef>
          </c:yVal>
          <c:smooth val="1"/>
        </c:ser>
        <c:ser>
          <c:idx val="3"/>
          <c:order val="3"/>
          <c:tx>
            <c:v>Baseline (90%)</c:v>
          </c:tx>
          <c:spPr>
            <a:ln w="28575">
              <a:solidFill>
                <a:schemeClr val="tx1"/>
              </a:solidFill>
              <a:prstDash val="solid"/>
            </a:ln>
          </c:spPr>
          <c:marker>
            <c:symbol val="none"/>
          </c:marker>
          <c:xVal>
            <c:numRef>
              <c:f>'Latency Final'!$A$1:$A$162</c:f>
              <c:numCache>
                <c:formatCode>General</c:formatCode>
                <c:ptCount val="162"/>
                <c:pt idx="0">
                  <c:v>6</c:v>
                </c:pt>
                <c:pt idx="1">
                  <c:v>7</c:v>
                </c:pt>
                <c:pt idx="2">
                  <c:v>8</c:v>
                </c:pt>
                <c:pt idx="3">
                  <c:v>9</c:v>
                </c:pt>
                <c:pt idx="4">
                  <c:v>10</c:v>
                </c:pt>
                <c:pt idx="5">
                  <c:v>11</c:v>
                </c:pt>
                <c:pt idx="6">
                  <c:v>12</c:v>
                </c:pt>
                <c:pt idx="7">
                  <c:v>13</c:v>
                </c:pt>
                <c:pt idx="8">
                  <c:v>14</c:v>
                </c:pt>
                <c:pt idx="9">
                  <c:v>15</c:v>
                </c:pt>
                <c:pt idx="10">
                  <c:v>16</c:v>
                </c:pt>
                <c:pt idx="11">
                  <c:v>17</c:v>
                </c:pt>
                <c:pt idx="12">
                  <c:v>18</c:v>
                </c:pt>
                <c:pt idx="13">
                  <c:v>19</c:v>
                </c:pt>
                <c:pt idx="14">
                  <c:v>20</c:v>
                </c:pt>
                <c:pt idx="15">
                  <c:v>21</c:v>
                </c:pt>
                <c:pt idx="16">
                  <c:v>22</c:v>
                </c:pt>
                <c:pt idx="17">
                  <c:v>23</c:v>
                </c:pt>
                <c:pt idx="18">
                  <c:v>24</c:v>
                </c:pt>
                <c:pt idx="19">
                  <c:v>25</c:v>
                </c:pt>
                <c:pt idx="20">
                  <c:v>26</c:v>
                </c:pt>
                <c:pt idx="21">
                  <c:v>27</c:v>
                </c:pt>
                <c:pt idx="22">
                  <c:v>28</c:v>
                </c:pt>
                <c:pt idx="23">
                  <c:v>29</c:v>
                </c:pt>
                <c:pt idx="24">
                  <c:v>30</c:v>
                </c:pt>
                <c:pt idx="25">
                  <c:v>31</c:v>
                </c:pt>
                <c:pt idx="26">
                  <c:v>32</c:v>
                </c:pt>
                <c:pt idx="27">
                  <c:v>33</c:v>
                </c:pt>
                <c:pt idx="28">
                  <c:v>34</c:v>
                </c:pt>
                <c:pt idx="29">
                  <c:v>35</c:v>
                </c:pt>
                <c:pt idx="30">
                  <c:v>36</c:v>
                </c:pt>
                <c:pt idx="31">
                  <c:v>37</c:v>
                </c:pt>
                <c:pt idx="32">
                  <c:v>38</c:v>
                </c:pt>
                <c:pt idx="33">
                  <c:v>39</c:v>
                </c:pt>
                <c:pt idx="34">
                  <c:v>40</c:v>
                </c:pt>
                <c:pt idx="35">
                  <c:v>41</c:v>
                </c:pt>
                <c:pt idx="36">
                  <c:v>42</c:v>
                </c:pt>
                <c:pt idx="37">
                  <c:v>43</c:v>
                </c:pt>
                <c:pt idx="38">
                  <c:v>44</c:v>
                </c:pt>
                <c:pt idx="39">
                  <c:v>45</c:v>
                </c:pt>
                <c:pt idx="40">
                  <c:v>46</c:v>
                </c:pt>
                <c:pt idx="41">
                  <c:v>47</c:v>
                </c:pt>
                <c:pt idx="42">
                  <c:v>48</c:v>
                </c:pt>
                <c:pt idx="43">
                  <c:v>49</c:v>
                </c:pt>
                <c:pt idx="44">
                  <c:v>50</c:v>
                </c:pt>
                <c:pt idx="45">
                  <c:v>51</c:v>
                </c:pt>
                <c:pt idx="46">
                  <c:v>52</c:v>
                </c:pt>
                <c:pt idx="47">
                  <c:v>53</c:v>
                </c:pt>
                <c:pt idx="48">
                  <c:v>54</c:v>
                </c:pt>
                <c:pt idx="49">
                  <c:v>55</c:v>
                </c:pt>
                <c:pt idx="50">
                  <c:v>56</c:v>
                </c:pt>
                <c:pt idx="51">
                  <c:v>57</c:v>
                </c:pt>
                <c:pt idx="52">
                  <c:v>58</c:v>
                </c:pt>
                <c:pt idx="53">
                  <c:v>59</c:v>
                </c:pt>
                <c:pt idx="54">
                  <c:v>60</c:v>
                </c:pt>
                <c:pt idx="55">
                  <c:v>61</c:v>
                </c:pt>
                <c:pt idx="56">
                  <c:v>62</c:v>
                </c:pt>
                <c:pt idx="57">
                  <c:v>63</c:v>
                </c:pt>
                <c:pt idx="58">
                  <c:v>64</c:v>
                </c:pt>
                <c:pt idx="59">
                  <c:v>65</c:v>
                </c:pt>
                <c:pt idx="60">
                  <c:v>66</c:v>
                </c:pt>
                <c:pt idx="61">
                  <c:v>67</c:v>
                </c:pt>
                <c:pt idx="62">
                  <c:v>68</c:v>
                </c:pt>
                <c:pt idx="63">
                  <c:v>69</c:v>
                </c:pt>
                <c:pt idx="64">
                  <c:v>70</c:v>
                </c:pt>
                <c:pt idx="65">
                  <c:v>71</c:v>
                </c:pt>
                <c:pt idx="66">
                  <c:v>72</c:v>
                </c:pt>
                <c:pt idx="67">
                  <c:v>73</c:v>
                </c:pt>
                <c:pt idx="68">
                  <c:v>74</c:v>
                </c:pt>
                <c:pt idx="69">
                  <c:v>75</c:v>
                </c:pt>
                <c:pt idx="70">
                  <c:v>76</c:v>
                </c:pt>
                <c:pt idx="71">
                  <c:v>77</c:v>
                </c:pt>
                <c:pt idx="72">
                  <c:v>78</c:v>
                </c:pt>
                <c:pt idx="73">
                  <c:v>79</c:v>
                </c:pt>
                <c:pt idx="74">
                  <c:v>80</c:v>
                </c:pt>
                <c:pt idx="75">
                  <c:v>81</c:v>
                </c:pt>
                <c:pt idx="76">
                  <c:v>82</c:v>
                </c:pt>
                <c:pt idx="77">
                  <c:v>83</c:v>
                </c:pt>
                <c:pt idx="78">
                  <c:v>84</c:v>
                </c:pt>
                <c:pt idx="79">
                  <c:v>85</c:v>
                </c:pt>
                <c:pt idx="80">
                  <c:v>86</c:v>
                </c:pt>
                <c:pt idx="81">
                  <c:v>87</c:v>
                </c:pt>
                <c:pt idx="82">
                  <c:v>88</c:v>
                </c:pt>
                <c:pt idx="83">
                  <c:v>89</c:v>
                </c:pt>
                <c:pt idx="84">
                  <c:v>90</c:v>
                </c:pt>
                <c:pt idx="85">
                  <c:v>91</c:v>
                </c:pt>
                <c:pt idx="86">
                  <c:v>92</c:v>
                </c:pt>
                <c:pt idx="87">
                  <c:v>93</c:v>
                </c:pt>
                <c:pt idx="88">
                  <c:v>94</c:v>
                </c:pt>
                <c:pt idx="89">
                  <c:v>95</c:v>
                </c:pt>
                <c:pt idx="90">
                  <c:v>96</c:v>
                </c:pt>
                <c:pt idx="91">
                  <c:v>97</c:v>
                </c:pt>
                <c:pt idx="92">
                  <c:v>98</c:v>
                </c:pt>
                <c:pt idx="93">
                  <c:v>99</c:v>
                </c:pt>
                <c:pt idx="94">
                  <c:v>100</c:v>
                </c:pt>
                <c:pt idx="95">
                  <c:v>101</c:v>
                </c:pt>
                <c:pt idx="96">
                  <c:v>102</c:v>
                </c:pt>
                <c:pt idx="97">
                  <c:v>103</c:v>
                </c:pt>
                <c:pt idx="98">
                  <c:v>104</c:v>
                </c:pt>
                <c:pt idx="99">
                  <c:v>105</c:v>
                </c:pt>
                <c:pt idx="100">
                  <c:v>106</c:v>
                </c:pt>
                <c:pt idx="101">
                  <c:v>107</c:v>
                </c:pt>
                <c:pt idx="102">
                  <c:v>108</c:v>
                </c:pt>
                <c:pt idx="103">
                  <c:v>109</c:v>
                </c:pt>
                <c:pt idx="104">
                  <c:v>110</c:v>
                </c:pt>
                <c:pt idx="105">
                  <c:v>111</c:v>
                </c:pt>
                <c:pt idx="106">
                  <c:v>112</c:v>
                </c:pt>
                <c:pt idx="107">
                  <c:v>113</c:v>
                </c:pt>
                <c:pt idx="108">
                  <c:v>114</c:v>
                </c:pt>
                <c:pt idx="109">
                  <c:v>115</c:v>
                </c:pt>
                <c:pt idx="110">
                  <c:v>116</c:v>
                </c:pt>
                <c:pt idx="111">
                  <c:v>117</c:v>
                </c:pt>
                <c:pt idx="112">
                  <c:v>118</c:v>
                </c:pt>
                <c:pt idx="113">
                  <c:v>119</c:v>
                </c:pt>
                <c:pt idx="114">
                  <c:v>120</c:v>
                </c:pt>
                <c:pt idx="115">
                  <c:v>121</c:v>
                </c:pt>
                <c:pt idx="116">
                  <c:v>122</c:v>
                </c:pt>
                <c:pt idx="117">
                  <c:v>123</c:v>
                </c:pt>
                <c:pt idx="118">
                  <c:v>124</c:v>
                </c:pt>
                <c:pt idx="119">
                  <c:v>125</c:v>
                </c:pt>
                <c:pt idx="120">
                  <c:v>126</c:v>
                </c:pt>
                <c:pt idx="121">
                  <c:v>127</c:v>
                </c:pt>
                <c:pt idx="122">
                  <c:v>128</c:v>
                </c:pt>
                <c:pt idx="123">
                  <c:v>129</c:v>
                </c:pt>
                <c:pt idx="124">
                  <c:v>130</c:v>
                </c:pt>
                <c:pt idx="125">
                  <c:v>131</c:v>
                </c:pt>
                <c:pt idx="126">
                  <c:v>132</c:v>
                </c:pt>
                <c:pt idx="127">
                  <c:v>133</c:v>
                </c:pt>
                <c:pt idx="128">
                  <c:v>134</c:v>
                </c:pt>
                <c:pt idx="129">
                  <c:v>135</c:v>
                </c:pt>
                <c:pt idx="130">
                  <c:v>136</c:v>
                </c:pt>
                <c:pt idx="131">
                  <c:v>137</c:v>
                </c:pt>
                <c:pt idx="132">
                  <c:v>138</c:v>
                </c:pt>
                <c:pt idx="133">
                  <c:v>139</c:v>
                </c:pt>
                <c:pt idx="134">
                  <c:v>140</c:v>
                </c:pt>
                <c:pt idx="135">
                  <c:v>141</c:v>
                </c:pt>
                <c:pt idx="136">
                  <c:v>142</c:v>
                </c:pt>
                <c:pt idx="137">
                  <c:v>143</c:v>
                </c:pt>
                <c:pt idx="138">
                  <c:v>144</c:v>
                </c:pt>
                <c:pt idx="139">
                  <c:v>145</c:v>
                </c:pt>
                <c:pt idx="140">
                  <c:v>146</c:v>
                </c:pt>
                <c:pt idx="141">
                  <c:v>147</c:v>
                </c:pt>
                <c:pt idx="142">
                  <c:v>148</c:v>
                </c:pt>
                <c:pt idx="143">
                  <c:v>149</c:v>
                </c:pt>
                <c:pt idx="144">
                  <c:v>150</c:v>
                </c:pt>
                <c:pt idx="145">
                  <c:v>151</c:v>
                </c:pt>
                <c:pt idx="146">
                  <c:v>152</c:v>
                </c:pt>
                <c:pt idx="147">
                  <c:v>153</c:v>
                </c:pt>
                <c:pt idx="148">
                  <c:v>154</c:v>
                </c:pt>
                <c:pt idx="149">
                  <c:v>155</c:v>
                </c:pt>
                <c:pt idx="150">
                  <c:v>156</c:v>
                </c:pt>
                <c:pt idx="151">
                  <c:v>157</c:v>
                </c:pt>
                <c:pt idx="152">
                  <c:v>158</c:v>
                </c:pt>
                <c:pt idx="153">
                  <c:v>159</c:v>
                </c:pt>
                <c:pt idx="154">
                  <c:v>160</c:v>
                </c:pt>
                <c:pt idx="155">
                  <c:v>161</c:v>
                </c:pt>
                <c:pt idx="156">
                  <c:v>162</c:v>
                </c:pt>
                <c:pt idx="157">
                  <c:v>163</c:v>
                </c:pt>
                <c:pt idx="158">
                  <c:v>164</c:v>
                </c:pt>
                <c:pt idx="159">
                  <c:v>165</c:v>
                </c:pt>
                <c:pt idx="160">
                  <c:v>166</c:v>
                </c:pt>
              </c:numCache>
            </c:numRef>
          </c:xVal>
          <c:yVal>
            <c:numRef>
              <c:f>'Latency Final'!$E$1:$E$162</c:f>
              <c:numCache>
                <c:formatCode>General</c:formatCode>
                <c:ptCount val="162"/>
                <c:pt idx="0">
                  <c:v>7.0909999999999992E-3</c:v>
                </c:pt>
                <c:pt idx="1">
                  <c:v>0.16323267000000002</c:v>
                </c:pt>
                <c:pt idx="2">
                  <c:v>0.295012</c:v>
                </c:pt>
                <c:pt idx="3">
                  <c:v>0.30236400000000002</c:v>
                </c:pt>
                <c:pt idx="4">
                  <c:v>0.30360832999999998</c:v>
                </c:pt>
                <c:pt idx="5">
                  <c:v>0.30776832999999998</c:v>
                </c:pt>
                <c:pt idx="6">
                  <c:v>0.38670567</c:v>
                </c:pt>
                <c:pt idx="7">
                  <c:v>0.45704433</c:v>
                </c:pt>
                <c:pt idx="8">
                  <c:v>0.45774867000000002</c:v>
                </c:pt>
                <c:pt idx="9">
                  <c:v>0.46032133000000003</c:v>
                </c:pt>
                <c:pt idx="10">
                  <c:v>0.46032000000000001</c:v>
                </c:pt>
                <c:pt idx="11">
                  <c:v>0.50674432999999997</c:v>
                </c:pt>
                <c:pt idx="12">
                  <c:v>0.53399099999999988</c:v>
                </c:pt>
                <c:pt idx="13">
                  <c:v>0.55972432999999999</c:v>
                </c:pt>
                <c:pt idx="14">
                  <c:v>0.60858400000000001</c:v>
                </c:pt>
                <c:pt idx="15">
                  <c:v>0.63593967000000007</c:v>
                </c:pt>
                <c:pt idx="16">
                  <c:v>0.66420799999999991</c:v>
                </c:pt>
                <c:pt idx="17">
                  <c:v>0.67972732999999996</c:v>
                </c:pt>
                <c:pt idx="18">
                  <c:v>0.68151866999999988</c:v>
                </c:pt>
                <c:pt idx="19">
                  <c:v>0.70239699999999994</c:v>
                </c:pt>
                <c:pt idx="20">
                  <c:v>0.71620066999999998</c:v>
                </c:pt>
                <c:pt idx="21">
                  <c:v>0.73182766999999993</c:v>
                </c:pt>
                <c:pt idx="22">
                  <c:v>0.75334033</c:v>
                </c:pt>
                <c:pt idx="23">
                  <c:v>0.76546032999999991</c:v>
                </c:pt>
                <c:pt idx="24">
                  <c:v>0.77484366999999998</c:v>
                </c:pt>
                <c:pt idx="25">
                  <c:v>0.78376433000000001</c:v>
                </c:pt>
                <c:pt idx="26">
                  <c:v>0.78992166999999991</c:v>
                </c:pt>
                <c:pt idx="27">
                  <c:v>0.79031766999999997</c:v>
                </c:pt>
                <c:pt idx="28">
                  <c:v>0.79038132999999999</c:v>
                </c:pt>
                <c:pt idx="29">
                  <c:v>0.79072032999999997</c:v>
                </c:pt>
                <c:pt idx="30">
                  <c:v>0.809276</c:v>
                </c:pt>
                <c:pt idx="31">
                  <c:v>0.815326</c:v>
                </c:pt>
                <c:pt idx="32">
                  <c:v>0.81568932999999999</c:v>
                </c:pt>
                <c:pt idx="33">
                  <c:v>0.81574066999999995</c:v>
                </c:pt>
                <c:pt idx="34">
                  <c:v>0.81598399999999993</c:v>
                </c:pt>
                <c:pt idx="35">
                  <c:v>0.82250433000000001</c:v>
                </c:pt>
                <c:pt idx="36">
                  <c:v>0.82692899999999991</c:v>
                </c:pt>
                <c:pt idx="37">
                  <c:v>0.82720499999999997</c:v>
                </c:pt>
                <c:pt idx="38">
                  <c:v>0.82725432999999993</c:v>
                </c:pt>
                <c:pt idx="39">
                  <c:v>0.83744832999999996</c:v>
                </c:pt>
                <c:pt idx="40">
                  <c:v>0.84676533000000009</c:v>
                </c:pt>
                <c:pt idx="41">
                  <c:v>0.85935233</c:v>
                </c:pt>
                <c:pt idx="42">
                  <c:v>0.86203166999999992</c:v>
                </c:pt>
                <c:pt idx="43">
                  <c:v>0.86597399999999991</c:v>
                </c:pt>
                <c:pt idx="44">
                  <c:v>0.86882766999999994</c:v>
                </c:pt>
                <c:pt idx="45">
                  <c:v>0.87494066999999998</c:v>
                </c:pt>
                <c:pt idx="46">
                  <c:v>0.87507166999999997</c:v>
                </c:pt>
                <c:pt idx="47">
                  <c:v>0.87846367000000003</c:v>
                </c:pt>
                <c:pt idx="48">
                  <c:v>0.88097667000000002</c:v>
                </c:pt>
                <c:pt idx="49">
                  <c:v>0.87113399999999996</c:v>
                </c:pt>
                <c:pt idx="50">
                  <c:v>0.87115633000000003</c:v>
                </c:pt>
                <c:pt idx="51">
                  <c:v>0.87129199999999996</c:v>
                </c:pt>
                <c:pt idx="52">
                  <c:v>0.87448599999999999</c:v>
                </c:pt>
                <c:pt idx="53">
                  <c:v>0.87695532999999992</c:v>
                </c:pt>
                <c:pt idx="54">
                  <c:v>0.87710733000000007</c:v>
                </c:pt>
                <c:pt idx="55">
                  <c:v>0.87712867000000005</c:v>
                </c:pt>
                <c:pt idx="56">
                  <c:v>0.87723032999999995</c:v>
                </c:pt>
                <c:pt idx="57">
                  <c:v>0.88955366999999996</c:v>
                </c:pt>
                <c:pt idx="58">
                  <c:v>0.89122266999999988</c:v>
                </c:pt>
                <c:pt idx="59">
                  <c:v>0.89133866999999989</c:v>
                </c:pt>
                <c:pt idx="60">
                  <c:v>0.89135366999999999</c:v>
                </c:pt>
                <c:pt idx="61">
                  <c:v>0.89144566999999997</c:v>
                </c:pt>
                <c:pt idx="62">
                  <c:v>0.89375366999999994</c:v>
                </c:pt>
                <c:pt idx="63">
                  <c:v>0.89547233000000004</c:v>
                </c:pt>
                <c:pt idx="64">
                  <c:v>0.89558099999999996</c:v>
                </c:pt>
                <c:pt idx="65">
                  <c:v>0.89559633000000005</c:v>
                </c:pt>
                <c:pt idx="66">
                  <c:v>0.89568199999999998</c:v>
                </c:pt>
                <c:pt idx="67">
                  <c:v>0.89803432999999999</c:v>
                </c:pt>
                <c:pt idx="68">
                  <c:v>0.89974666999999997</c:v>
                </c:pt>
                <c:pt idx="69">
                  <c:v>0.89984999999999993</c:v>
                </c:pt>
                <c:pt idx="70">
                  <c:v>0.89986632999999994</c:v>
                </c:pt>
                <c:pt idx="71">
                  <c:v>0.899949</c:v>
                </c:pt>
                <c:pt idx="72">
                  <c:v>0.90230500000000002</c:v>
                </c:pt>
                <c:pt idx="73">
                  <c:v>0.90398166999999996</c:v>
                </c:pt>
                <c:pt idx="74">
                  <c:v>0.90407967</c:v>
                </c:pt>
                <c:pt idx="75">
                  <c:v>0.90409499999999987</c:v>
                </c:pt>
                <c:pt idx="76">
                  <c:v>0.90558167000000001</c:v>
                </c:pt>
                <c:pt idx="77">
                  <c:v>0.93952933000000005</c:v>
                </c:pt>
                <c:pt idx="78">
                  <c:v>0.96787632999999995</c:v>
                </c:pt>
                <c:pt idx="79">
                  <c:v>0.96943066999999994</c:v>
                </c:pt>
                <c:pt idx="80">
                  <c:v>0.96969066999999998</c:v>
                </c:pt>
                <c:pt idx="81">
                  <c:v>0.96981532999999998</c:v>
                </c:pt>
                <c:pt idx="82">
                  <c:v>0.97022566999999993</c:v>
                </c:pt>
                <c:pt idx="83">
                  <c:v>0.97037400000000007</c:v>
                </c:pt>
                <c:pt idx="84">
                  <c:v>0.97040667000000003</c:v>
                </c:pt>
                <c:pt idx="85">
                  <c:v>0.97042033000000005</c:v>
                </c:pt>
                <c:pt idx="86">
                  <c:v>0.97042832999999995</c:v>
                </c:pt>
                <c:pt idx="87">
                  <c:v>0.97079899999999997</c:v>
                </c:pt>
                <c:pt idx="88">
                  <c:v>0.97090467000000003</c:v>
                </c:pt>
                <c:pt idx="89">
                  <c:v>0.97091866999999987</c:v>
                </c:pt>
                <c:pt idx="90">
                  <c:v>0.97092000000000001</c:v>
                </c:pt>
                <c:pt idx="91">
                  <c:v>0.97092299999999998</c:v>
                </c:pt>
                <c:pt idx="92">
                  <c:v>0.97127700000000006</c:v>
                </c:pt>
                <c:pt idx="93">
                  <c:v>0.9713723299999999</c:v>
                </c:pt>
                <c:pt idx="94">
                  <c:v>0.97138199999999997</c:v>
                </c:pt>
                <c:pt idx="95">
                  <c:v>0.97138232999999996</c:v>
                </c:pt>
                <c:pt idx="96">
                  <c:v>0.97142132999999997</c:v>
                </c:pt>
                <c:pt idx="97">
                  <c:v>0.97787199999999996</c:v>
                </c:pt>
                <c:pt idx="98">
                  <c:v>0.97980867000000005</c:v>
                </c:pt>
                <c:pt idx="99">
                  <c:v>0.97997800000000002</c:v>
                </c:pt>
                <c:pt idx="100">
                  <c:v>0.97998566999999992</c:v>
                </c:pt>
                <c:pt idx="101">
                  <c:v>0.97998633000000002</c:v>
                </c:pt>
                <c:pt idx="102">
                  <c:v>0.97998633000000002</c:v>
                </c:pt>
                <c:pt idx="103">
                  <c:v>0.97998699999999994</c:v>
                </c:pt>
                <c:pt idx="104">
                  <c:v>0.97998733000000005</c:v>
                </c:pt>
                <c:pt idx="105">
                  <c:v>0.97998733000000005</c:v>
                </c:pt>
                <c:pt idx="106">
                  <c:v>0.97998733000000005</c:v>
                </c:pt>
                <c:pt idx="107">
                  <c:v>0.97998733000000005</c:v>
                </c:pt>
                <c:pt idx="108">
                  <c:v>0.97998733000000005</c:v>
                </c:pt>
                <c:pt idx="109">
                  <c:v>0.97998766999999998</c:v>
                </c:pt>
                <c:pt idx="110">
                  <c:v>0.97998766999999998</c:v>
                </c:pt>
                <c:pt idx="111">
                  <c:v>0.97998766999999998</c:v>
                </c:pt>
                <c:pt idx="112">
                  <c:v>0.97998766999999998</c:v>
                </c:pt>
                <c:pt idx="113">
                  <c:v>0.97998766999999998</c:v>
                </c:pt>
                <c:pt idx="114">
                  <c:v>0.97998766999999998</c:v>
                </c:pt>
                <c:pt idx="115">
                  <c:v>0.97998766999999998</c:v>
                </c:pt>
                <c:pt idx="116">
                  <c:v>0.97998766999999998</c:v>
                </c:pt>
                <c:pt idx="117">
                  <c:v>0.97998766999999998</c:v>
                </c:pt>
                <c:pt idx="118">
                  <c:v>0.97998999999999992</c:v>
                </c:pt>
                <c:pt idx="119">
                  <c:v>1</c:v>
                </c:pt>
                <c:pt idx="120">
                  <c:v>1</c:v>
                </c:pt>
                <c:pt idx="121">
                  <c:v>1</c:v>
                </c:pt>
                <c:pt idx="122">
                  <c:v>1</c:v>
                </c:pt>
                <c:pt idx="123">
                  <c:v>1</c:v>
                </c:pt>
                <c:pt idx="124">
                  <c:v>1</c:v>
                </c:pt>
                <c:pt idx="125">
                  <c:v>1</c:v>
                </c:pt>
                <c:pt idx="126">
                  <c:v>1</c:v>
                </c:pt>
                <c:pt idx="127">
                  <c:v>1</c:v>
                </c:pt>
                <c:pt idx="128">
                  <c:v>1</c:v>
                </c:pt>
                <c:pt idx="129">
                  <c:v>1</c:v>
                </c:pt>
                <c:pt idx="130">
                  <c:v>1</c:v>
                </c:pt>
                <c:pt idx="131">
                  <c:v>1</c:v>
                </c:pt>
                <c:pt idx="132">
                  <c:v>1</c:v>
                </c:pt>
                <c:pt idx="133">
                  <c:v>1</c:v>
                </c:pt>
                <c:pt idx="134">
                  <c:v>1</c:v>
                </c:pt>
                <c:pt idx="135">
                  <c:v>1</c:v>
                </c:pt>
                <c:pt idx="136">
                  <c:v>1</c:v>
                </c:pt>
                <c:pt idx="137">
                  <c:v>1</c:v>
                </c:pt>
                <c:pt idx="138">
                  <c:v>1</c:v>
                </c:pt>
                <c:pt idx="139">
                  <c:v>1</c:v>
                </c:pt>
                <c:pt idx="140">
                  <c:v>1</c:v>
                </c:pt>
                <c:pt idx="141">
                  <c:v>1</c:v>
                </c:pt>
                <c:pt idx="142">
                  <c:v>1</c:v>
                </c:pt>
                <c:pt idx="143">
                  <c:v>1</c:v>
                </c:pt>
                <c:pt idx="144">
                  <c:v>1</c:v>
                </c:pt>
                <c:pt idx="145">
                  <c:v>1</c:v>
                </c:pt>
                <c:pt idx="146">
                  <c:v>1</c:v>
                </c:pt>
                <c:pt idx="147">
                  <c:v>1</c:v>
                </c:pt>
                <c:pt idx="148">
                  <c:v>1</c:v>
                </c:pt>
                <c:pt idx="149">
                  <c:v>1</c:v>
                </c:pt>
                <c:pt idx="150">
                  <c:v>1</c:v>
                </c:pt>
                <c:pt idx="151">
                  <c:v>1</c:v>
                </c:pt>
                <c:pt idx="152">
                  <c:v>1</c:v>
                </c:pt>
                <c:pt idx="153">
                  <c:v>1</c:v>
                </c:pt>
                <c:pt idx="154">
                  <c:v>1</c:v>
                </c:pt>
                <c:pt idx="155">
                  <c:v>1</c:v>
                </c:pt>
                <c:pt idx="156">
                  <c:v>1</c:v>
                </c:pt>
                <c:pt idx="157">
                  <c:v>1</c:v>
                </c:pt>
                <c:pt idx="158">
                  <c:v>1</c:v>
                </c:pt>
                <c:pt idx="159">
                  <c:v>1</c:v>
                </c:pt>
                <c:pt idx="160">
                  <c:v>1</c:v>
                </c:pt>
                <c:pt idx="161">
                  <c:v>1</c:v>
                </c:pt>
              </c:numCache>
            </c:numRef>
          </c:yVal>
          <c:smooth val="1"/>
        </c:ser>
        <c:ser>
          <c:idx val="0"/>
          <c:order val="4"/>
          <c:tx>
            <c:v>Pegasus (30%)</c:v>
          </c:tx>
          <c:spPr>
            <a:ln w="28575">
              <a:solidFill>
                <a:srgbClr val="00B050"/>
              </a:solidFill>
              <a:prstDash val="solid"/>
            </a:ln>
          </c:spPr>
          <c:marker>
            <c:symbol val="none"/>
          </c:marker>
          <c:xVal>
            <c:numRef>
              <c:f>'Latency Final'!$A$1:$A$162</c:f>
              <c:numCache>
                <c:formatCode>General</c:formatCode>
                <c:ptCount val="162"/>
                <c:pt idx="0">
                  <c:v>6</c:v>
                </c:pt>
                <c:pt idx="1">
                  <c:v>7</c:v>
                </c:pt>
                <c:pt idx="2">
                  <c:v>8</c:v>
                </c:pt>
                <c:pt idx="3">
                  <c:v>9</c:v>
                </c:pt>
                <c:pt idx="4">
                  <c:v>10</c:v>
                </c:pt>
                <c:pt idx="5">
                  <c:v>11</c:v>
                </c:pt>
                <c:pt idx="6">
                  <c:v>12</c:v>
                </c:pt>
                <c:pt idx="7">
                  <c:v>13</c:v>
                </c:pt>
                <c:pt idx="8">
                  <c:v>14</c:v>
                </c:pt>
                <c:pt idx="9">
                  <c:v>15</c:v>
                </c:pt>
                <c:pt idx="10">
                  <c:v>16</c:v>
                </c:pt>
                <c:pt idx="11">
                  <c:v>17</c:v>
                </c:pt>
                <c:pt idx="12">
                  <c:v>18</c:v>
                </c:pt>
                <c:pt idx="13">
                  <c:v>19</c:v>
                </c:pt>
                <c:pt idx="14">
                  <c:v>20</c:v>
                </c:pt>
                <c:pt idx="15">
                  <c:v>21</c:v>
                </c:pt>
                <c:pt idx="16">
                  <c:v>22</c:v>
                </c:pt>
                <c:pt idx="17">
                  <c:v>23</c:v>
                </c:pt>
                <c:pt idx="18">
                  <c:v>24</c:v>
                </c:pt>
                <c:pt idx="19">
                  <c:v>25</c:v>
                </c:pt>
                <c:pt idx="20">
                  <c:v>26</c:v>
                </c:pt>
                <c:pt idx="21">
                  <c:v>27</c:v>
                </c:pt>
                <c:pt idx="22">
                  <c:v>28</c:v>
                </c:pt>
                <c:pt idx="23">
                  <c:v>29</c:v>
                </c:pt>
                <c:pt idx="24">
                  <c:v>30</c:v>
                </c:pt>
                <c:pt idx="25">
                  <c:v>31</c:v>
                </c:pt>
                <c:pt idx="26">
                  <c:v>32</c:v>
                </c:pt>
                <c:pt idx="27">
                  <c:v>33</c:v>
                </c:pt>
                <c:pt idx="28">
                  <c:v>34</c:v>
                </c:pt>
                <c:pt idx="29">
                  <c:v>35</c:v>
                </c:pt>
                <c:pt idx="30">
                  <c:v>36</c:v>
                </c:pt>
                <c:pt idx="31">
                  <c:v>37</c:v>
                </c:pt>
                <c:pt idx="32">
                  <c:v>38</c:v>
                </c:pt>
                <c:pt idx="33">
                  <c:v>39</c:v>
                </c:pt>
                <c:pt idx="34">
                  <c:v>40</c:v>
                </c:pt>
                <c:pt idx="35">
                  <c:v>41</c:v>
                </c:pt>
                <c:pt idx="36">
                  <c:v>42</c:v>
                </c:pt>
                <c:pt idx="37">
                  <c:v>43</c:v>
                </c:pt>
                <c:pt idx="38">
                  <c:v>44</c:v>
                </c:pt>
                <c:pt idx="39">
                  <c:v>45</c:v>
                </c:pt>
                <c:pt idx="40">
                  <c:v>46</c:v>
                </c:pt>
                <c:pt idx="41">
                  <c:v>47</c:v>
                </c:pt>
                <c:pt idx="42">
                  <c:v>48</c:v>
                </c:pt>
                <c:pt idx="43">
                  <c:v>49</c:v>
                </c:pt>
                <c:pt idx="44">
                  <c:v>50</c:v>
                </c:pt>
                <c:pt idx="45">
                  <c:v>51</c:v>
                </c:pt>
                <c:pt idx="46">
                  <c:v>52</c:v>
                </c:pt>
                <c:pt idx="47">
                  <c:v>53</c:v>
                </c:pt>
                <c:pt idx="48">
                  <c:v>54</c:v>
                </c:pt>
                <c:pt idx="49">
                  <c:v>55</c:v>
                </c:pt>
                <c:pt idx="50">
                  <c:v>56</c:v>
                </c:pt>
                <c:pt idx="51">
                  <c:v>57</c:v>
                </c:pt>
                <c:pt idx="52">
                  <c:v>58</c:v>
                </c:pt>
                <c:pt idx="53">
                  <c:v>59</c:v>
                </c:pt>
                <c:pt idx="54">
                  <c:v>60</c:v>
                </c:pt>
                <c:pt idx="55">
                  <c:v>61</c:v>
                </c:pt>
                <c:pt idx="56">
                  <c:v>62</c:v>
                </c:pt>
                <c:pt idx="57">
                  <c:v>63</c:v>
                </c:pt>
                <c:pt idx="58">
                  <c:v>64</c:v>
                </c:pt>
                <c:pt idx="59">
                  <c:v>65</c:v>
                </c:pt>
                <c:pt idx="60">
                  <c:v>66</c:v>
                </c:pt>
                <c:pt idx="61">
                  <c:v>67</c:v>
                </c:pt>
                <c:pt idx="62">
                  <c:v>68</c:v>
                </c:pt>
                <c:pt idx="63">
                  <c:v>69</c:v>
                </c:pt>
                <c:pt idx="64">
                  <c:v>70</c:v>
                </c:pt>
                <c:pt idx="65">
                  <c:v>71</c:v>
                </c:pt>
                <c:pt idx="66">
                  <c:v>72</c:v>
                </c:pt>
                <c:pt idx="67">
                  <c:v>73</c:v>
                </c:pt>
                <c:pt idx="68">
                  <c:v>74</c:v>
                </c:pt>
                <c:pt idx="69">
                  <c:v>75</c:v>
                </c:pt>
                <c:pt idx="70">
                  <c:v>76</c:v>
                </c:pt>
                <c:pt idx="71">
                  <c:v>77</c:v>
                </c:pt>
                <c:pt idx="72">
                  <c:v>78</c:v>
                </c:pt>
                <c:pt idx="73">
                  <c:v>79</c:v>
                </c:pt>
                <c:pt idx="74">
                  <c:v>80</c:v>
                </c:pt>
                <c:pt idx="75">
                  <c:v>81</c:v>
                </c:pt>
                <c:pt idx="76">
                  <c:v>82</c:v>
                </c:pt>
                <c:pt idx="77">
                  <c:v>83</c:v>
                </c:pt>
                <c:pt idx="78">
                  <c:v>84</c:v>
                </c:pt>
                <c:pt idx="79">
                  <c:v>85</c:v>
                </c:pt>
                <c:pt idx="80">
                  <c:v>86</c:v>
                </c:pt>
                <c:pt idx="81">
                  <c:v>87</c:v>
                </c:pt>
                <c:pt idx="82">
                  <c:v>88</c:v>
                </c:pt>
                <c:pt idx="83">
                  <c:v>89</c:v>
                </c:pt>
                <c:pt idx="84">
                  <c:v>90</c:v>
                </c:pt>
                <c:pt idx="85">
                  <c:v>91</c:v>
                </c:pt>
                <c:pt idx="86">
                  <c:v>92</c:v>
                </c:pt>
                <c:pt idx="87">
                  <c:v>93</c:v>
                </c:pt>
                <c:pt idx="88">
                  <c:v>94</c:v>
                </c:pt>
                <c:pt idx="89">
                  <c:v>95</c:v>
                </c:pt>
                <c:pt idx="90">
                  <c:v>96</c:v>
                </c:pt>
                <c:pt idx="91">
                  <c:v>97</c:v>
                </c:pt>
                <c:pt idx="92">
                  <c:v>98</c:v>
                </c:pt>
                <c:pt idx="93">
                  <c:v>99</c:v>
                </c:pt>
                <c:pt idx="94">
                  <c:v>100</c:v>
                </c:pt>
                <c:pt idx="95">
                  <c:v>101</c:v>
                </c:pt>
                <c:pt idx="96">
                  <c:v>102</c:v>
                </c:pt>
                <c:pt idx="97">
                  <c:v>103</c:v>
                </c:pt>
                <c:pt idx="98">
                  <c:v>104</c:v>
                </c:pt>
                <c:pt idx="99">
                  <c:v>105</c:v>
                </c:pt>
                <c:pt idx="100">
                  <c:v>106</c:v>
                </c:pt>
                <c:pt idx="101">
                  <c:v>107</c:v>
                </c:pt>
                <c:pt idx="102">
                  <c:v>108</c:v>
                </c:pt>
                <c:pt idx="103">
                  <c:v>109</c:v>
                </c:pt>
                <c:pt idx="104">
                  <c:v>110</c:v>
                </c:pt>
                <c:pt idx="105">
                  <c:v>111</c:v>
                </c:pt>
                <c:pt idx="106">
                  <c:v>112</c:v>
                </c:pt>
                <c:pt idx="107">
                  <c:v>113</c:v>
                </c:pt>
                <c:pt idx="108">
                  <c:v>114</c:v>
                </c:pt>
                <c:pt idx="109">
                  <c:v>115</c:v>
                </c:pt>
                <c:pt idx="110">
                  <c:v>116</c:v>
                </c:pt>
                <c:pt idx="111">
                  <c:v>117</c:v>
                </c:pt>
                <c:pt idx="112">
                  <c:v>118</c:v>
                </c:pt>
                <c:pt idx="113">
                  <c:v>119</c:v>
                </c:pt>
                <c:pt idx="114">
                  <c:v>120</c:v>
                </c:pt>
                <c:pt idx="115">
                  <c:v>121</c:v>
                </c:pt>
                <c:pt idx="116">
                  <c:v>122</c:v>
                </c:pt>
                <c:pt idx="117">
                  <c:v>123</c:v>
                </c:pt>
                <c:pt idx="118">
                  <c:v>124</c:v>
                </c:pt>
                <c:pt idx="119">
                  <c:v>125</c:v>
                </c:pt>
                <c:pt idx="120">
                  <c:v>126</c:v>
                </c:pt>
                <c:pt idx="121">
                  <c:v>127</c:v>
                </c:pt>
                <c:pt idx="122">
                  <c:v>128</c:v>
                </c:pt>
                <c:pt idx="123">
                  <c:v>129</c:v>
                </c:pt>
                <c:pt idx="124">
                  <c:v>130</c:v>
                </c:pt>
                <c:pt idx="125">
                  <c:v>131</c:v>
                </c:pt>
                <c:pt idx="126">
                  <c:v>132</c:v>
                </c:pt>
                <c:pt idx="127">
                  <c:v>133</c:v>
                </c:pt>
                <c:pt idx="128">
                  <c:v>134</c:v>
                </c:pt>
                <c:pt idx="129">
                  <c:v>135</c:v>
                </c:pt>
                <c:pt idx="130">
                  <c:v>136</c:v>
                </c:pt>
                <c:pt idx="131">
                  <c:v>137</c:v>
                </c:pt>
                <c:pt idx="132">
                  <c:v>138</c:v>
                </c:pt>
                <c:pt idx="133">
                  <c:v>139</c:v>
                </c:pt>
                <c:pt idx="134">
                  <c:v>140</c:v>
                </c:pt>
                <c:pt idx="135">
                  <c:v>141</c:v>
                </c:pt>
                <c:pt idx="136">
                  <c:v>142</c:v>
                </c:pt>
                <c:pt idx="137">
                  <c:v>143</c:v>
                </c:pt>
                <c:pt idx="138">
                  <c:v>144</c:v>
                </c:pt>
                <c:pt idx="139">
                  <c:v>145</c:v>
                </c:pt>
                <c:pt idx="140">
                  <c:v>146</c:v>
                </c:pt>
                <c:pt idx="141">
                  <c:v>147</c:v>
                </c:pt>
                <c:pt idx="142">
                  <c:v>148</c:v>
                </c:pt>
                <c:pt idx="143">
                  <c:v>149</c:v>
                </c:pt>
                <c:pt idx="144">
                  <c:v>150</c:v>
                </c:pt>
                <c:pt idx="145">
                  <c:v>151</c:v>
                </c:pt>
                <c:pt idx="146">
                  <c:v>152</c:v>
                </c:pt>
                <c:pt idx="147">
                  <c:v>153</c:v>
                </c:pt>
                <c:pt idx="148">
                  <c:v>154</c:v>
                </c:pt>
                <c:pt idx="149">
                  <c:v>155</c:v>
                </c:pt>
                <c:pt idx="150">
                  <c:v>156</c:v>
                </c:pt>
                <c:pt idx="151">
                  <c:v>157</c:v>
                </c:pt>
                <c:pt idx="152">
                  <c:v>158</c:v>
                </c:pt>
                <c:pt idx="153">
                  <c:v>159</c:v>
                </c:pt>
                <c:pt idx="154">
                  <c:v>160</c:v>
                </c:pt>
                <c:pt idx="155">
                  <c:v>161</c:v>
                </c:pt>
                <c:pt idx="156">
                  <c:v>162</c:v>
                </c:pt>
                <c:pt idx="157">
                  <c:v>163</c:v>
                </c:pt>
                <c:pt idx="158">
                  <c:v>164</c:v>
                </c:pt>
                <c:pt idx="159">
                  <c:v>165</c:v>
                </c:pt>
                <c:pt idx="160">
                  <c:v>166</c:v>
                </c:pt>
              </c:numCache>
            </c:numRef>
          </c:xVal>
          <c:yVal>
            <c:numRef>
              <c:f>'Latency Final'!$B$1:$B$162</c:f>
              <c:numCache>
                <c:formatCode>General</c:formatCode>
                <c:ptCount val="162"/>
                <c:pt idx="0">
                  <c:v>7.0909999999999992E-3</c:v>
                </c:pt>
                <c:pt idx="1">
                  <c:v>0.16323267000000002</c:v>
                </c:pt>
                <c:pt idx="2">
                  <c:v>0.295012</c:v>
                </c:pt>
                <c:pt idx="3">
                  <c:v>0.30236400000000002</c:v>
                </c:pt>
                <c:pt idx="4">
                  <c:v>0.30360832999999998</c:v>
                </c:pt>
                <c:pt idx="5">
                  <c:v>0.30776832999999998</c:v>
                </c:pt>
                <c:pt idx="6">
                  <c:v>0.38670567</c:v>
                </c:pt>
                <c:pt idx="7">
                  <c:v>0.45325200000000004</c:v>
                </c:pt>
                <c:pt idx="8">
                  <c:v>0.45704433</c:v>
                </c:pt>
                <c:pt idx="9">
                  <c:v>0.45774867000000002</c:v>
                </c:pt>
                <c:pt idx="10">
                  <c:v>0.46032133000000003</c:v>
                </c:pt>
                <c:pt idx="11">
                  <c:v>0.51032</c:v>
                </c:pt>
                <c:pt idx="12">
                  <c:v>0.55242833000000002</c:v>
                </c:pt>
                <c:pt idx="13">
                  <c:v>0.55483967000000001</c:v>
                </c:pt>
                <c:pt idx="14">
                  <c:v>0.55528133000000002</c:v>
                </c:pt>
                <c:pt idx="15">
                  <c:v>0.55674433000000001</c:v>
                </c:pt>
                <c:pt idx="16">
                  <c:v>0.58399099999999993</c:v>
                </c:pt>
                <c:pt idx="17">
                  <c:v>0.607043</c:v>
                </c:pt>
                <c:pt idx="18">
                  <c:v>0.60839100000000002</c:v>
                </c:pt>
                <c:pt idx="19">
                  <c:v>0.60864467</c:v>
                </c:pt>
                <c:pt idx="20">
                  <c:v>0.60972433000000004</c:v>
                </c:pt>
                <c:pt idx="21">
                  <c:v>0.65858400000000006</c:v>
                </c:pt>
                <c:pt idx="22">
                  <c:v>0.68322700000000003</c:v>
                </c:pt>
                <c:pt idx="23">
                  <c:v>0.684971</c:v>
                </c:pt>
                <c:pt idx="24">
                  <c:v>0.68515866999999997</c:v>
                </c:pt>
                <c:pt idx="25">
                  <c:v>0.68593967000000011</c:v>
                </c:pt>
                <c:pt idx="26">
                  <c:v>0.71420799999999995</c:v>
                </c:pt>
                <c:pt idx="27">
                  <c:v>0.72972733000000001</c:v>
                </c:pt>
                <c:pt idx="28">
                  <c:v>0.73075500000000004</c:v>
                </c:pt>
                <c:pt idx="29">
                  <c:v>0.73087999999999997</c:v>
                </c:pt>
                <c:pt idx="30">
                  <c:v>0.73151866999999993</c:v>
                </c:pt>
                <c:pt idx="31">
                  <c:v>0.75239699999999998</c:v>
                </c:pt>
                <c:pt idx="32">
                  <c:v>0.76473466999999995</c:v>
                </c:pt>
                <c:pt idx="33">
                  <c:v>0.76555767000000008</c:v>
                </c:pt>
                <c:pt idx="34">
                  <c:v>0.76565866999999999</c:v>
                </c:pt>
                <c:pt idx="35">
                  <c:v>0.76620067000000003</c:v>
                </c:pt>
                <c:pt idx="36">
                  <c:v>0.78182766999999997</c:v>
                </c:pt>
                <c:pt idx="37">
                  <c:v>0.79215132999999993</c:v>
                </c:pt>
                <c:pt idx="38">
                  <c:v>0.79279466999999992</c:v>
                </c:pt>
                <c:pt idx="39">
                  <c:v>0.79288932999999995</c:v>
                </c:pt>
                <c:pt idx="40">
                  <c:v>0.79334033000000004</c:v>
                </c:pt>
                <c:pt idx="41">
                  <c:v>0.80546032999999995</c:v>
                </c:pt>
                <c:pt idx="42">
                  <c:v>0.81389200000000006</c:v>
                </c:pt>
                <c:pt idx="43">
                  <c:v>0.81442800000000004</c:v>
                </c:pt>
                <c:pt idx="44">
                  <c:v>0.81450632999999995</c:v>
                </c:pt>
                <c:pt idx="45">
                  <c:v>0.81484367000000002</c:v>
                </c:pt>
                <c:pt idx="46">
                  <c:v>0.82376433000000004</c:v>
                </c:pt>
                <c:pt idx="47">
                  <c:v>0.82992166999999994</c:v>
                </c:pt>
                <c:pt idx="48">
                  <c:v>0.83031767000000001</c:v>
                </c:pt>
                <c:pt idx="49">
                  <c:v>0.83038133000000003</c:v>
                </c:pt>
                <c:pt idx="50">
                  <c:v>0.83072033000000001</c:v>
                </c:pt>
                <c:pt idx="51">
                  <c:v>0.83927600000000002</c:v>
                </c:pt>
                <c:pt idx="52">
                  <c:v>0.84532600000000002</c:v>
                </c:pt>
                <c:pt idx="53">
                  <c:v>0.84568933000000002</c:v>
                </c:pt>
                <c:pt idx="54">
                  <c:v>0.84574066999999997</c:v>
                </c:pt>
                <c:pt idx="55">
                  <c:v>0.84598399999999996</c:v>
                </c:pt>
                <c:pt idx="56">
                  <c:v>0.85250433000000003</c:v>
                </c:pt>
                <c:pt idx="57">
                  <c:v>0.85692899999999994</c:v>
                </c:pt>
                <c:pt idx="58">
                  <c:v>0.85720499999999999</c:v>
                </c:pt>
                <c:pt idx="59">
                  <c:v>0.85725432999999995</c:v>
                </c:pt>
                <c:pt idx="60">
                  <c:v>0.85744832999999998</c:v>
                </c:pt>
                <c:pt idx="61">
                  <c:v>0.86282667000000002</c:v>
                </c:pt>
                <c:pt idx="62">
                  <c:v>0.86631933000000005</c:v>
                </c:pt>
                <c:pt idx="63">
                  <c:v>0.86654432999999997</c:v>
                </c:pt>
                <c:pt idx="64">
                  <c:v>0.86657667000000005</c:v>
                </c:pt>
                <c:pt idx="65">
                  <c:v>0.86676533000000011</c:v>
                </c:pt>
                <c:pt idx="66">
                  <c:v>0.87161266999999998</c:v>
                </c:pt>
                <c:pt idx="67">
                  <c:v>0.87499899999999997</c:v>
                </c:pt>
                <c:pt idx="68">
                  <c:v>0.87521199999999988</c:v>
                </c:pt>
                <c:pt idx="69">
                  <c:v>0.87524299999999999</c:v>
                </c:pt>
                <c:pt idx="70">
                  <c:v>0.87540200000000001</c:v>
                </c:pt>
                <c:pt idx="71">
                  <c:v>0.87935233000000002</c:v>
                </c:pt>
                <c:pt idx="72">
                  <c:v>0.88203166999999993</c:v>
                </c:pt>
                <c:pt idx="73">
                  <c:v>0.88218699999999994</c:v>
                </c:pt>
                <c:pt idx="74">
                  <c:v>0.88220933000000001</c:v>
                </c:pt>
                <c:pt idx="75">
                  <c:v>0.88235467000000001</c:v>
                </c:pt>
                <c:pt idx="76">
                  <c:v>0.88597399999999993</c:v>
                </c:pt>
                <c:pt idx="77">
                  <c:v>0.88850367000000008</c:v>
                </c:pt>
                <c:pt idx="78">
                  <c:v>0.88866000000000001</c:v>
                </c:pt>
                <c:pt idx="79">
                  <c:v>0.88868667000000001</c:v>
                </c:pt>
                <c:pt idx="80">
                  <c:v>0.88882766999999996</c:v>
                </c:pt>
                <c:pt idx="81">
                  <c:v>0.89226433000000005</c:v>
                </c:pt>
                <c:pt idx="82">
                  <c:v>0.8947676699999999</c:v>
                </c:pt>
                <c:pt idx="83">
                  <c:v>0.89492167</c:v>
                </c:pt>
                <c:pt idx="84">
                  <c:v>0.89494066999999999</c:v>
                </c:pt>
                <c:pt idx="85">
                  <c:v>0.89507166999999999</c:v>
                </c:pt>
                <c:pt idx="86">
                  <c:v>0.89846367000000005</c:v>
                </c:pt>
                <c:pt idx="87">
                  <c:v>0.90097667000000004</c:v>
                </c:pt>
                <c:pt idx="88">
                  <c:v>0.90113399999999999</c:v>
                </c:pt>
                <c:pt idx="89">
                  <c:v>0.90115633000000006</c:v>
                </c:pt>
                <c:pt idx="90">
                  <c:v>0.90129199999999998</c:v>
                </c:pt>
                <c:pt idx="91">
                  <c:v>0.90448600000000001</c:v>
                </c:pt>
                <c:pt idx="92">
                  <c:v>0.90695532999999995</c:v>
                </c:pt>
                <c:pt idx="93">
                  <c:v>0.9071073300000001</c:v>
                </c:pt>
                <c:pt idx="94">
                  <c:v>0.90712867000000008</c:v>
                </c:pt>
                <c:pt idx="95">
                  <c:v>0.90723032999999997</c:v>
                </c:pt>
                <c:pt idx="96">
                  <c:v>0.90955366999999998</c:v>
                </c:pt>
                <c:pt idx="97">
                  <c:v>0.9112226699999999</c:v>
                </c:pt>
                <c:pt idx="98">
                  <c:v>0.91133866999999991</c:v>
                </c:pt>
                <c:pt idx="99">
                  <c:v>0.91135367</c:v>
                </c:pt>
                <c:pt idx="100">
                  <c:v>0.91144566999999999</c:v>
                </c:pt>
                <c:pt idx="101">
                  <c:v>0.91375366999999996</c:v>
                </c:pt>
                <c:pt idx="102">
                  <c:v>0.91547233000000006</c:v>
                </c:pt>
                <c:pt idx="103">
                  <c:v>0.91558099999999998</c:v>
                </c:pt>
                <c:pt idx="104">
                  <c:v>0.91559633000000007</c:v>
                </c:pt>
                <c:pt idx="105">
                  <c:v>0.915682</c:v>
                </c:pt>
                <c:pt idx="106">
                  <c:v>0.91803433000000001</c:v>
                </c:pt>
                <c:pt idx="107">
                  <c:v>0.91974666999999999</c:v>
                </c:pt>
                <c:pt idx="108">
                  <c:v>0.91984999999999995</c:v>
                </c:pt>
                <c:pt idx="109">
                  <c:v>0.91986632999999995</c:v>
                </c:pt>
                <c:pt idx="110">
                  <c:v>0.91994900000000002</c:v>
                </c:pt>
                <c:pt idx="111">
                  <c:v>0.92230500000000004</c:v>
                </c:pt>
                <c:pt idx="112">
                  <c:v>0.92398166999999998</c:v>
                </c:pt>
                <c:pt idx="113">
                  <c:v>0.92407967000000002</c:v>
                </c:pt>
                <c:pt idx="114">
                  <c:v>0.92409499999999989</c:v>
                </c:pt>
                <c:pt idx="115">
                  <c:v>0.92558167000000002</c:v>
                </c:pt>
                <c:pt idx="116">
                  <c:v>0.95952933000000007</c:v>
                </c:pt>
                <c:pt idx="117">
                  <c:v>0.98787632999999997</c:v>
                </c:pt>
                <c:pt idx="118">
                  <c:v>0.98943066999999996</c:v>
                </c:pt>
                <c:pt idx="119">
                  <c:v>0.98969066999999999</c:v>
                </c:pt>
                <c:pt idx="120">
                  <c:v>0.98981532999999999</c:v>
                </c:pt>
                <c:pt idx="121">
                  <c:v>0.99022566999999995</c:v>
                </c:pt>
                <c:pt idx="122">
                  <c:v>0.99037400000000009</c:v>
                </c:pt>
                <c:pt idx="123">
                  <c:v>0.99040667000000004</c:v>
                </c:pt>
                <c:pt idx="124">
                  <c:v>0.99042033000000007</c:v>
                </c:pt>
                <c:pt idx="125">
                  <c:v>0.99042832999999997</c:v>
                </c:pt>
                <c:pt idx="126">
                  <c:v>0.99079899999999999</c:v>
                </c:pt>
                <c:pt idx="127">
                  <c:v>0.99090467000000004</c:v>
                </c:pt>
                <c:pt idx="128">
                  <c:v>0.99091866999999989</c:v>
                </c:pt>
                <c:pt idx="129">
                  <c:v>0.99092000000000002</c:v>
                </c:pt>
                <c:pt idx="130">
                  <c:v>0.990923</c:v>
                </c:pt>
                <c:pt idx="131">
                  <c:v>0.99127700000000007</c:v>
                </c:pt>
                <c:pt idx="132">
                  <c:v>0.99137232999999991</c:v>
                </c:pt>
                <c:pt idx="133">
                  <c:v>0.99138199999999999</c:v>
                </c:pt>
                <c:pt idx="134">
                  <c:v>0.99138232999999998</c:v>
                </c:pt>
                <c:pt idx="135">
                  <c:v>0.99142132999999999</c:v>
                </c:pt>
                <c:pt idx="136">
                  <c:v>0.99787199999999998</c:v>
                </c:pt>
                <c:pt idx="137">
                  <c:v>0.99980867000000007</c:v>
                </c:pt>
                <c:pt idx="138">
                  <c:v>0.99997800000000003</c:v>
                </c:pt>
                <c:pt idx="139">
                  <c:v>0.99998566999999994</c:v>
                </c:pt>
                <c:pt idx="140">
                  <c:v>0.99998633000000003</c:v>
                </c:pt>
                <c:pt idx="141">
                  <c:v>0.99998633000000003</c:v>
                </c:pt>
                <c:pt idx="142">
                  <c:v>0.99998699999999996</c:v>
                </c:pt>
                <c:pt idx="143">
                  <c:v>0.99998733000000006</c:v>
                </c:pt>
                <c:pt idx="144">
                  <c:v>0.99998733000000006</c:v>
                </c:pt>
                <c:pt idx="145">
                  <c:v>0.99998733000000006</c:v>
                </c:pt>
                <c:pt idx="146">
                  <c:v>0.99998733000000006</c:v>
                </c:pt>
                <c:pt idx="147">
                  <c:v>0.99998733000000006</c:v>
                </c:pt>
                <c:pt idx="148">
                  <c:v>0.99998767</c:v>
                </c:pt>
                <c:pt idx="149">
                  <c:v>0.99998767</c:v>
                </c:pt>
                <c:pt idx="150">
                  <c:v>0.99998767</c:v>
                </c:pt>
                <c:pt idx="151">
                  <c:v>0.99998767</c:v>
                </c:pt>
                <c:pt idx="152">
                  <c:v>0.99998767</c:v>
                </c:pt>
                <c:pt idx="153">
                  <c:v>0.99998767</c:v>
                </c:pt>
                <c:pt idx="154">
                  <c:v>0.99998767</c:v>
                </c:pt>
                <c:pt idx="155">
                  <c:v>0.99998767</c:v>
                </c:pt>
                <c:pt idx="156">
                  <c:v>0.99998767</c:v>
                </c:pt>
                <c:pt idx="157">
                  <c:v>0.99998999999999993</c:v>
                </c:pt>
                <c:pt idx="158">
                  <c:v>0.99999967000000001</c:v>
                </c:pt>
                <c:pt idx="159">
                  <c:v>1</c:v>
                </c:pt>
                <c:pt idx="160">
                  <c:v>1</c:v>
                </c:pt>
                <c:pt idx="161">
                  <c:v>1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02123888"/>
        <c:axId val="202124280"/>
      </c:scatterChart>
      <c:valAx>
        <c:axId val="202123888"/>
        <c:scaling>
          <c:orientation val="minMax"/>
          <c:max val="140"/>
          <c:min val="0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Latency (ms)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spPr>
          <a:ln>
            <a:solidFill>
              <a:prstClr val="black"/>
            </a:solidFill>
          </a:ln>
        </c:spPr>
        <c:crossAx val="202124280"/>
        <c:crosses val="autoZero"/>
        <c:crossBetween val="midCat"/>
      </c:valAx>
      <c:valAx>
        <c:axId val="202124280"/>
        <c:scaling>
          <c:orientation val="minMax"/>
          <c:max val="1"/>
          <c:min val="0"/>
        </c:scaling>
        <c:delete val="0"/>
        <c:axPos val="l"/>
        <c:majorGridlines>
          <c:spPr>
            <a:ln>
              <a:solidFill>
                <a:sysClr val="windowText" lastClr="000000"/>
              </a:solidFill>
              <a:prstDash val="dashDot"/>
            </a:ln>
          </c:spPr>
        </c:majorGridlines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Cummulative percentile of requests</a:t>
                </a:r>
              </a:p>
            </c:rich>
          </c:tx>
          <c:overlay val="0"/>
        </c:title>
        <c:numFmt formatCode="0%" sourceLinked="0"/>
        <c:majorTickMark val="out"/>
        <c:minorTickMark val="none"/>
        <c:tickLblPos val="nextTo"/>
        <c:spPr>
          <a:ln>
            <a:solidFill>
              <a:prstClr val="black"/>
            </a:solidFill>
          </a:ln>
        </c:spPr>
        <c:crossAx val="202123888"/>
        <c:crosses val="autoZero"/>
        <c:crossBetween val="midCat"/>
      </c:valAx>
      <c:spPr>
        <a:ln>
          <a:solidFill>
            <a:sysClr val="windowText" lastClr="000000"/>
          </a:solidFill>
        </a:ln>
      </c:spPr>
    </c:plotArea>
    <c:legend>
      <c:legendPos val="tr"/>
      <c:layout>
        <c:manualLayout>
          <c:xMode val="edge"/>
          <c:yMode val="edge"/>
          <c:x val="0.51600059426533951"/>
          <c:y val="0.33175546806649175"/>
          <c:w val="0.43104424446944134"/>
          <c:h val="0.46834542740980911"/>
        </c:manualLayout>
      </c:layout>
      <c:overlay val="1"/>
      <c:spPr>
        <a:solidFill>
          <a:schemeClr val="bg1"/>
        </a:solidFill>
      </c:spPr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600"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3979974881894472"/>
          <c:y val="0.16441514713267891"/>
          <c:w val="0.8340097799006787"/>
          <c:h val="0.66184577130287858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'Power Mode refined'!$E$8</c:f>
              <c:strCache>
                <c:ptCount val="1"/>
                <c:pt idx="0">
                  <c:v>1.2 GHz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</c:spPr>
          <c:invertIfNegative val="0"/>
          <c:cat>
            <c:multiLvlStrRef>
              <c:f>'Power Mode refined'!$B$9:$D$13</c:f>
              <c:multiLvlStrCache>
                <c:ptCount val="5"/>
                <c:lvl>
                  <c:pt idx="0">
                    <c:v>P</c:v>
                  </c:pt>
                  <c:pt idx="1">
                    <c:v>T</c:v>
                  </c:pt>
                  <c:pt idx="3">
                    <c:v>P</c:v>
                  </c:pt>
                  <c:pt idx="4">
                    <c:v>T</c:v>
                  </c:pt>
                </c:lvl>
                <c:lvl>
                  <c:pt idx="0">
                    <c:v>90%</c:v>
                  </c:pt>
                  <c:pt idx="2">
                    <c:v> </c:v>
                  </c:pt>
                  <c:pt idx="3">
                    <c:v>30%</c:v>
                  </c:pt>
                </c:lvl>
                <c:lvl>
                  <c:pt idx="0">
                    <c:v>Web search</c:v>
                  </c:pt>
                </c:lvl>
              </c:multiLvlStrCache>
            </c:multiLvlStrRef>
          </c:cat>
          <c:val>
            <c:numRef>
              <c:f>'Power Mode refined'!$E$9:$E$13</c:f>
              <c:numCache>
                <c:formatCode>0.00%</c:formatCode>
                <c:ptCount val="5"/>
                <c:pt idx="0" formatCode="0.0%">
                  <c:v>0</c:v>
                </c:pt>
                <c:pt idx="1">
                  <c:v>2.5000000000000001E-3</c:v>
                </c:pt>
                <c:pt idx="3" formatCode="0.0%">
                  <c:v>0</c:v>
                </c:pt>
                <c:pt idx="4" formatCode="0.0%">
                  <c:v>0.39960000000000001</c:v>
                </c:pt>
              </c:numCache>
            </c:numRef>
          </c:val>
        </c:ser>
        <c:ser>
          <c:idx val="1"/>
          <c:order val="1"/>
          <c:tx>
            <c:strRef>
              <c:f>'Power Mode refined'!$F$8</c:f>
              <c:strCache>
                <c:ptCount val="1"/>
                <c:pt idx="0">
                  <c:v>1.5 GHz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c:spPr>
          <c:invertIfNegative val="0"/>
          <c:cat>
            <c:multiLvlStrRef>
              <c:f>'Power Mode refined'!$B$9:$D$13</c:f>
              <c:multiLvlStrCache>
                <c:ptCount val="5"/>
                <c:lvl>
                  <c:pt idx="0">
                    <c:v>P</c:v>
                  </c:pt>
                  <c:pt idx="1">
                    <c:v>T</c:v>
                  </c:pt>
                  <c:pt idx="3">
                    <c:v>P</c:v>
                  </c:pt>
                  <c:pt idx="4">
                    <c:v>T</c:v>
                  </c:pt>
                </c:lvl>
                <c:lvl>
                  <c:pt idx="0">
                    <c:v>90%</c:v>
                  </c:pt>
                  <c:pt idx="2">
                    <c:v> </c:v>
                  </c:pt>
                  <c:pt idx="3">
                    <c:v>30%</c:v>
                  </c:pt>
                </c:lvl>
                <c:lvl>
                  <c:pt idx="0">
                    <c:v>Web search</c:v>
                  </c:pt>
                </c:lvl>
              </c:multiLvlStrCache>
            </c:multiLvlStrRef>
          </c:cat>
          <c:val>
            <c:numRef>
              <c:f>'Power Mode refined'!$F$9:$F$13</c:f>
              <c:numCache>
                <c:formatCode>0.00%</c:formatCode>
                <c:ptCount val="5"/>
                <c:pt idx="0" formatCode="0.0%">
                  <c:v>0</c:v>
                </c:pt>
                <c:pt idx="1">
                  <c:v>0.88</c:v>
                </c:pt>
                <c:pt idx="3" formatCode="0.0%">
                  <c:v>1</c:v>
                </c:pt>
                <c:pt idx="4" formatCode="0.0%">
                  <c:v>0.54</c:v>
                </c:pt>
              </c:numCache>
            </c:numRef>
          </c:val>
        </c:ser>
        <c:ser>
          <c:idx val="2"/>
          <c:order val="2"/>
          <c:tx>
            <c:strRef>
              <c:f>'Power Mode refined'!$G$8</c:f>
              <c:strCache>
                <c:ptCount val="1"/>
                <c:pt idx="0">
                  <c:v>1.8 GHz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  <a:ln>
              <a:noFill/>
            </a:ln>
          </c:spPr>
          <c:invertIfNegative val="0"/>
          <c:cat>
            <c:multiLvlStrRef>
              <c:f>'Power Mode refined'!$B$9:$D$13</c:f>
              <c:multiLvlStrCache>
                <c:ptCount val="5"/>
                <c:lvl>
                  <c:pt idx="0">
                    <c:v>P</c:v>
                  </c:pt>
                  <c:pt idx="1">
                    <c:v>T</c:v>
                  </c:pt>
                  <c:pt idx="3">
                    <c:v>P</c:v>
                  </c:pt>
                  <c:pt idx="4">
                    <c:v>T</c:v>
                  </c:pt>
                </c:lvl>
                <c:lvl>
                  <c:pt idx="0">
                    <c:v>90%</c:v>
                  </c:pt>
                  <c:pt idx="2">
                    <c:v> </c:v>
                  </c:pt>
                  <c:pt idx="3">
                    <c:v>30%</c:v>
                  </c:pt>
                </c:lvl>
                <c:lvl>
                  <c:pt idx="0">
                    <c:v>Web search</c:v>
                  </c:pt>
                </c:lvl>
              </c:multiLvlStrCache>
            </c:multiLvlStrRef>
          </c:cat>
          <c:val>
            <c:numRef>
              <c:f>'Power Mode refined'!$G$9:$G$13</c:f>
              <c:numCache>
                <c:formatCode>0.00%</c:formatCode>
                <c:ptCount val="5"/>
                <c:pt idx="0" formatCode="0.0%">
                  <c:v>0</c:v>
                </c:pt>
                <c:pt idx="1">
                  <c:v>6.2100000000000002E-2</c:v>
                </c:pt>
                <c:pt idx="3" formatCode="0.0%">
                  <c:v>0</c:v>
                </c:pt>
                <c:pt idx="4" formatCode="0.0%">
                  <c:v>0.03</c:v>
                </c:pt>
              </c:numCache>
            </c:numRef>
          </c:val>
        </c:ser>
        <c:ser>
          <c:idx val="3"/>
          <c:order val="3"/>
          <c:tx>
            <c:strRef>
              <c:f>'Power Mode refined'!$H$8</c:f>
              <c:strCache>
                <c:ptCount val="1"/>
                <c:pt idx="0">
                  <c:v>2.2 GHz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  <a:ln>
              <a:noFill/>
            </a:ln>
          </c:spPr>
          <c:invertIfNegative val="0"/>
          <c:cat>
            <c:multiLvlStrRef>
              <c:f>'Power Mode refined'!$B$9:$D$13</c:f>
              <c:multiLvlStrCache>
                <c:ptCount val="5"/>
                <c:lvl>
                  <c:pt idx="0">
                    <c:v>P</c:v>
                  </c:pt>
                  <c:pt idx="1">
                    <c:v>T</c:v>
                  </c:pt>
                  <c:pt idx="3">
                    <c:v>P</c:v>
                  </c:pt>
                  <c:pt idx="4">
                    <c:v>T</c:v>
                  </c:pt>
                </c:lvl>
                <c:lvl>
                  <c:pt idx="0">
                    <c:v>90%</c:v>
                  </c:pt>
                  <c:pt idx="2">
                    <c:v> </c:v>
                  </c:pt>
                  <c:pt idx="3">
                    <c:v>30%</c:v>
                  </c:pt>
                </c:lvl>
                <c:lvl>
                  <c:pt idx="0">
                    <c:v>Web search</c:v>
                  </c:pt>
                </c:lvl>
              </c:multiLvlStrCache>
            </c:multiLvlStrRef>
          </c:cat>
          <c:val>
            <c:numRef>
              <c:f>'Power Mode refined'!$H$9:$H$13</c:f>
              <c:numCache>
                <c:formatCode>0.00%</c:formatCode>
                <c:ptCount val="5"/>
                <c:pt idx="0" formatCode="0.0%">
                  <c:v>0</c:v>
                </c:pt>
                <c:pt idx="1">
                  <c:v>4.4900000000000002E-2</c:v>
                </c:pt>
                <c:pt idx="3" formatCode="0.0%">
                  <c:v>0</c:v>
                </c:pt>
                <c:pt idx="4" formatCode="0.0%">
                  <c:v>0.03</c:v>
                </c:pt>
              </c:numCache>
            </c:numRef>
          </c:val>
        </c:ser>
        <c:ser>
          <c:idx val="4"/>
          <c:order val="4"/>
          <c:tx>
            <c:strRef>
              <c:f>'Power Mode refined'!$I$8</c:f>
              <c:strCache>
                <c:ptCount val="1"/>
                <c:pt idx="0">
                  <c:v>2.5 GHZ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</c:spPr>
          <c:invertIfNegative val="0"/>
          <c:cat>
            <c:multiLvlStrRef>
              <c:f>'Power Mode refined'!$B$9:$D$13</c:f>
              <c:multiLvlStrCache>
                <c:ptCount val="5"/>
                <c:lvl>
                  <c:pt idx="0">
                    <c:v>P</c:v>
                  </c:pt>
                  <c:pt idx="1">
                    <c:v>T</c:v>
                  </c:pt>
                  <c:pt idx="3">
                    <c:v>P</c:v>
                  </c:pt>
                  <c:pt idx="4">
                    <c:v>T</c:v>
                  </c:pt>
                </c:lvl>
                <c:lvl>
                  <c:pt idx="0">
                    <c:v>90%</c:v>
                  </c:pt>
                  <c:pt idx="2">
                    <c:v> </c:v>
                  </c:pt>
                  <c:pt idx="3">
                    <c:v>30%</c:v>
                  </c:pt>
                </c:lvl>
                <c:lvl>
                  <c:pt idx="0">
                    <c:v>Web search</c:v>
                  </c:pt>
                </c:lvl>
              </c:multiLvlStrCache>
            </c:multiLvlStrRef>
          </c:cat>
          <c:val>
            <c:numRef>
              <c:f>'Power Mode refined'!$I$9:$I$13</c:f>
              <c:numCache>
                <c:formatCode>0.00%</c:formatCode>
                <c:ptCount val="5"/>
                <c:pt idx="0" formatCode="0.0%">
                  <c:v>1</c:v>
                </c:pt>
                <c:pt idx="1">
                  <c:v>9.4999999999999998E-3</c:v>
                </c:pt>
                <c:pt idx="3" formatCode="0.0%">
                  <c:v>0</c:v>
                </c:pt>
                <c:pt idx="4" formatCode="0.0%">
                  <c:v>4.1017651377538183E-4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9"/>
        <c:overlap val="100"/>
        <c:axId val="202125064"/>
        <c:axId val="202125456"/>
      </c:barChart>
      <c:catAx>
        <c:axId val="20212506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>
            <a:solidFill>
              <a:sysClr val="windowText" lastClr="000000"/>
            </a:solidFill>
            <a:prstDash val="dash"/>
          </a:ln>
        </c:spPr>
        <c:txPr>
          <a:bodyPr rot="0" vert="horz"/>
          <a:lstStyle/>
          <a:p>
            <a:pPr>
              <a:defRPr/>
            </a:pPr>
            <a:endParaRPr lang="en-US"/>
          </a:p>
        </c:txPr>
        <c:crossAx val="202125456"/>
        <c:crosses val="autoZero"/>
        <c:auto val="1"/>
        <c:lblAlgn val="ctr"/>
        <c:lblOffset val="100"/>
        <c:noMultiLvlLbl val="0"/>
      </c:catAx>
      <c:valAx>
        <c:axId val="202125456"/>
        <c:scaling>
          <c:orientation val="minMax"/>
          <c:max val="1"/>
        </c:scaling>
        <c:delete val="0"/>
        <c:axPos val="l"/>
        <c:majorGridlines>
          <c:spPr>
            <a:ln>
              <a:solidFill>
                <a:schemeClr val="tx1"/>
              </a:solidFill>
              <a:prstDash val="dashDot"/>
            </a:ln>
          </c:spPr>
        </c:majorGridlines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/>
                  <a:t>Percent </a:t>
                </a:r>
                <a:r>
                  <a:rPr lang="en-US" dirty="0" smtClean="0"/>
                  <a:t>of </a:t>
                </a:r>
                <a:r>
                  <a:rPr lang="en-US" dirty="0"/>
                  <a:t>requests</a:t>
                </a:r>
              </a:p>
            </c:rich>
          </c:tx>
          <c:overlay val="0"/>
        </c:title>
        <c:numFmt formatCode="0%" sourceLinked="0"/>
        <c:majorTickMark val="out"/>
        <c:minorTickMark val="none"/>
        <c:tickLblPos val="nextTo"/>
        <c:spPr>
          <a:ln>
            <a:solidFill>
              <a:sysClr val="windowText" lastClr="000000"/>
            </a:solidFill>
          </a:ln>
        </c:spPr>
        <c:crossAx val="202125064"/>
        <c:crosses val="autoZero"/>
        <c:crossBetween val="between"/>
        <c:majorUnit val="0.2"/>
      </c:valAx>
      <c:spPr>
        <a:ln>
          <a:solidFill>
            <a:sysClr val="windowText" lastClr="000000"/>
          </a:solidFill>
        </a:ln>
      </c:spPr>
    </c:plotArea>
    <c:legend>
      <c:legendPos val="t"/>
      <c:layout>
        <c:manualLayout>
          <c:xMode val="edge"/>
          <c:yMode val="edge"/>
          <c:x val="0.13079562602256731"/>
          <c:y val="1.9607838812536929E-2"/>
          <c:w val="0.83840872920721221"/>
          <c:h val="0.12402211693638657"/>
        </c:manualLayout>
      </c:layout>
      <c:overlay val="0"/>
      <c:spPr>
        <a:solidFill>
          <a:schemeClr val="bg1"/>
        </a:solidFill>
      </c:spPr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600">
          <a:latin typeface="Arial" pitchFamily="34" charset="0"/>
          <a:cs typeface="Arial" pitchFamily="34" charset="0"/>
        </a:defRPr>
      </a:pPr>
      <a:endParaRPr lang="en-US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F6B600-F24D-4281-A2CE-48B9DD77548C}" type="datetimeFigureOut">
              <a:rPr lang="en-US" smtClean="0"/>
              <a:pPr/>
              <a:t>6/29/2015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00117D-CF98-417B-BB1F-F20089ADE32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09996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E61A6D-37D9-47B7-BCD0-B0CC97918285}" type="datetimeFigureOut">
              <a:rPr lang="en-US" smtClean="0"/>
              <a:pPr/>
              <a:t>6/29/2015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A0881C-E6E6-40AF-91B7-185081FB28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91750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A0881C-E6E6-40AF-91B7-185081FB28B4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994917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A0881C-E6E6-40AF-91B7-185081FB28B4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01312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A0881C-E6E6-40AF-91B7-185081FB28B4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051070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A0881C-E6E6-40AF-91B7-185081FB28B4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660273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A0881C-E6E6-40AF-91B7-185081FB28B4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787090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A0881C-E6E6-40AF-91B7-185081FB28B4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291019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A0881C-E6E6-40AF-91B7-185081FB28B4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856178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A0881C-E6E6-40AF-91B7-185081FB28B4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383964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A0881C-E6E6-40AF-91B7-185081FB28B4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39466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A0881C-E6E6-40AF-91B7-185081FB28B4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300146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A0881C-E6E6-40AF-91B7-185081FB28B4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44660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177327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A0881C-E6E6-40AF-91B7-185081FB28B4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7191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A0881C-E6E6-40AF-91B7-185081FB28B4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065441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A0881C-E6E6-40AF-91B7-185081FB28B4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343615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A0881C-E6E6-40AF-91B7-185081FB28B4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23162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arenBoth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A0881C-E6E6-40AF-91B7-185081FB28B4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26262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A0881C-E6E6-40AF-91B7-185081FB28B4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46996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A0881C-E6E6-40AF-91B7-185081FB28B4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388238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A0881C-E6E6-40AF-91B7-185081FB28B4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94844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A0881C-E6E6-40AF-91B7-185081FB28B4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74519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674988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23281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448727"/>
            <a:ext cx="7772400" cy="2709338"/>
          </a:xfrm>
          <a:solidFill>
            <a:schemeClr val="bg1">
              <a:alpha val="0"/>
            </a:schemeClr>
          </a:solidFill>
        </p:spPr>
        <p:txBody>
          <a:bodyPr/>
          <a:lstStyle>
            <a:lvl1pPr algn="l">
              <a:defRPr sz="4800" baseline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 dirty="0" smtClean="0"/>
              <a:t>Mechanisms for Network Management and Low Latency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85800" y="3479807"/>
            <a:ext cx="3962400" cy="609600"/>
          </a:xfrm>
          <a:solidFill>
            <a:schemeClr val="bg1">
              <a:alpha val="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n-US" sz="4000" b="1" kern="1200" baseline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dirty="0" smtClean="0"/>
              <a:t>Balajee Vamanan</a:t>
            </a:r>
            <a:endParaRPr lang="en-US" dirty="0"/>
          </a:p>
        </p:txBody>
      </p:sp>
      <p:pic>
        <p:nvPicPr>
          <p:cNvPr id="9" name="Picture 8" descr="belltowerDay.jpg"/>
          <p:cNvPicPr>
            <a:picLocks noChangeAspect="1"/>
          </p:cNvPicPr>
          <p:nvPr userDrawn="1"/>
        </p:nvPicPr>
        <p:blipFill rotWithShape="1">
          <a:blip r:embed="rId2" cstate="print"/>
          <a:srcRect l="20791" t="3846" r="20093"/>
          <a:stretch/>
        </p:blipFill>
        <p:spPr>
          <a:xfrm>
            <a:off x="7941724" y="3429000"/>
            <a:ext cx="1202677" cy="2863516"/>
          </a:xfrm>
          <a:prstGeom prst="rect">
            <a:avLst/>
          </a:prstGeom>
        </p:spPr>
      </p:pic>
      <p:cxnSp>
        <p:nvCxnSpPr>
          <p:cNvPr id="6" name="Straight Connector 5"/>
          <p:cNvCxnSpPr/>
          <p:nvPr userDrawn="1"/>
        </p:nvCxnSpPr>
        <p:spPr>
          <a:xfrm>
            <a:off x="830179" y="2675468"/>
            <a:ext cx="7551821" cy="0"/>
          </a:xfrm>
          <a:prstGeom prst="line">
            <a:avLst/>
          </a:prstGeom>
          <a:ln w="38100">
            <a:solidFill>
              <a:srgbClr val="63252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 userDrawn="1"/>
        </p:nvSpPr>
        <p:spPr>
          <a:xfrm>
            <a:off x="-1" y="6336630"/>
            <a:ext cx="9144001" cy="521369"/>
          </a:xfrm>
          <a:prstGeom prst="rect">
            <a:avLst/>
          </a:prstGeom>
          <a:solidFill>
            <a:srgbClr val="632523"/>
          </a:solidFill>
          <a:ln w="15875" cap="flat" cmpd="sng" algn="ctr">
            <a:noFill/>
            <a:prstDash val="solid"/>
          </a:ln>
          <a:effectLst/>
        </p:spPr>
      </p:sp>
    </p:spTree>
    <p:extLst>
      <p:ext uri="{BB962C8B-B14F-4D97-AF65-F5344CB8AC3E}">
        <p14:creationId xmlns:p14="http://schemas.microsoft.com/office/powerpoint/2010/main" val="33308427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, Content, Punch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760" y="73152"/>
            <a:ext cx="8473440" cy="758952"/>
          </a:xfrm>
        </p:spPr>
        <p:txBody>
          <a:bodyPr/>
          <a:lstStyle>
            <a:extLst/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066799"/>
            <a:ext cx="8458200" cy="4817541"/>
          </a:xfrm>
          <a:ln>
            <a:noFill/>
          </a:ln>
        </p:spPr>
        <p:txBody>
          <a:bodyPr/>
          <a:lstStyle>
            <a:lvl1pPr marL="228600" indent="-228600">
              <a:spcBef>
                <a:spcPts val="1200"/>
              </a:spcBef>
              <a:buClrTx/>
              <a:buFont typeface="Wingdings" panose="05000000000000000000" pitchFamily="2" charset="2"/>
              <a:buChar char="§"/>
              <a:defRPr sz="2600"/>
            </a:lvl1pPr>
            <a:lvl2pPr marL="685800" indent="-228600">
              <a:buClrTx/>
              <a:buFont typeface="Wingdings" panose="05000000000000000000" pitchFamily="2" charset="2"/>
              <a:buChar char="§"/>
              <a:defRPr sz="2600"/>
            </a:lvl2pPr>
            <a:lvl3pPr marL="1143000" indent="-228600">
              <a:buClrTx/>
              <a:buFont typeface="Wingdings" panose="05000000000000000000" pitchFamily="2" charset="2"/>
              <a:buChar char="§"/>
              <a:defRPr sz="2600"/>
            </a:lvl3pPr>
            <a:lvl4pPr marL="1600200" indent="-228600">
              <a:buClrTx/>
              <a:buFont typeface="Wingdings" panose="05000000000000000000" pitchFamily="2" charset="2"/>
              <a:buChar char="§"/>
              <a:defRPr sz="2600"/>
            </a:lvl4pPr>
            <a:lvl5pPr marL="2057400" indent="-228600">
              <a:buClrTx/>
              <a:buFont typeface="Wingdings" panose="05000000000000000000" pitchFamily="2" charset="2"/>
              <a:buChar char="§"/>
              <a:defRPr sz="2600"/>
            </a:lvl5pPr>
            <a:extLst/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04396" y="6527801"/>
            <a:ext cx="733864" cy="27432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C38BF32-2C11-4173-9832-E24DA40AA87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381000" y="5901271"/>
            <a:ext cx="8458200" cy="6096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none"/>
        </p:style>
        <p:txBody>
          <a:bodyPr anchor="ctr" anchorCtr="0">
            <a:noAutofit/>
          </a:bodyPr>
          <a:lstStyle>
            <a:lvl1pPr algn="ctr">
              <a:buNone/>
              <a:defRPr sz="2800" b="1" i="0">
                <a:solidFill>
                  <a:srgbClr val="901929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457200" y="838197"/>
            <a:ext cx="8229600" cy="0"/>
          </a:xfrm>
          <a:prstGeom prst="line">
            <a:avLst/>
          </a:prstGeom>
          <a:ln w="38100">
            <a:solidFill>
              <a:srgbClr val="63252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192334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, Content, Punch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760" y="73152"/>
            <a:ext cx="8473440" cy="758952"/>
          </a:xfrm>
        </p:spPr>
        <p:txBody>
          <a:bodyPr/>
          <a:lstStyle>
            <a:extLst/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066799"/>
            <a:ext cx="8458200" cy="4817541"/>
          </a:xfrm>
          <a:ln>
            <a:noFill/>
          </a:ln>
        </p:spPr>
        <p:txBody>
          <a:bodyPr/>
          <a:lstStyle>
            <a:lvl1pPr marL="228600" indent="-228600">
              <a:spcBef>
                <a:spcPts val="1200"/>
              </a:spcBef>
              <a:buClrTx/>
              <a:buFont typeface="Wingdings" panose="05000000000000000000" pitchFamily="2" charset="2"/>
              <a:buChar char="§"/>
              <a:defRPr sz="2600"/>
            </a:lvl1pPr>
            <a:lvl2pPr marL="685800" indent="-228600">
              <a:buClrTx/>
              <a:buFont typeface="Wingdings" panose="05000000000000000000" pitchFamily="2" charset="2"/>
              <a:buChar char="§"/>
              <a:defRPr sz="2600"/>
            </a:lvl2pPr>
            <a:lvl3pPr marL="1143000" indent="-228600">
              <a:buClrTx/>
              <a:buFont typeface="Wingdings" panose="05000000000000000000" pitchFamily="2" charset="2"/>
              <a:buChar char="§"/>
              <a:defRPr sz="2600"/>
            </a:lvl3pPr>
            <a:lvl4pPr marL="1600200" indent="-228600">
              <a:buClrTx/>
              <a:buFont typeface="Wingdings" panose="05000000000000000000" pitchFamily="2" charset="2"/>
              <a:buChar char="§"/>
              <a:defRPr sz="2600"/>
            </a:lvl4pPr>
            <a:lvl5pPr marL="2057400" indent="-228600">
              <a:buClrTx/>
              <a:buFont typeface="Wingdings" panose="05000000000000000000" pitchFamily="2" charset="2"/>
              <a:buChar char="§"/>
              <a:defRPr sz="2600"/>
            </a:lvl5pPr>
            <a:extLst/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04396" y="6527801"/>
            <a:ext cx="733864" cy="27432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C38BF32-2C11-4173-9832-E24DA40AA87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381000" y="5901271"/>
            <a:ext cx="8458200" cy="6096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none"/>
        </p:style>
        <p:txBody>
          <a:bodyPr anchor="ctr" anchorCtr="0">
            <a:noAutofit/>
          </a:bodyPr>
          <a:lstStyle>
            <a:lvl1pPr algn="ctr">
              <a:buNone/>
              <a:defRPr sz="2800" b="1" i="0">
                <a:solidFill>
                  <a:srgbClr val="901929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525059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760" y="73152"/>
            <a:ext cx="8473440" cy="758952"/>
          </a:xfrm>
        </p:spPr>
        <p:txBody>
          <a:bodyPr/>
          <a:lstStyle>
            <a:extLst/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066799"/>
            <a:ext cx="8458200" cy="4817541"/>
          </a:xfrm>
          <a:ln>
            <a:noFill/>
          </a:ln>
        </p:spPr>
        <p:txBody>
          <a:bodyPr/>
          <a:lstStyle>
            <a:lvl1pPr marL="228600" indent="-228600">
              <a:spcBef>
                <a:spcPts val="1200"/>
              </a:spcBef>
              <a:buClrTx/>
              <a:buFont typeface="Wingdings" panose="05000000000000000000" pitchFamily="2" charset="2"/>
              <a:buChar char="§"/>
              <a:defRPr sz="2600"/>
            </a:lvl1pPr>
            <a:lvl2pPr marL="685800" indent="-228600">
              <a:buClrTx/>
              <a:buFont typeface="Wingdings" panose="05000000000000000000" pitchFamily="2" charset="2"/>
              <a:buChar char="§"/>
              <a:defRPr sz="2600"/>
            </a:lvl2pPr>
            <a:lvl3pPr marL="1143000" indent="-228600">
              <a:buClrTx/>
              <a:buFont typeface="Wingdings" panose="05000000000000000000" pitchFamily="2" charset="2"/>
              <a:buChar char="§"/>
              <a:defRPr sz="2600"/>
            </a:lvl3pPr>
            <a:lvl4pPr marL="1600200" indent="-228600">
              <a:buClrTx/>
              <a:buFont typeface="Wingdings" panose="05000000000000000000" pitchFamily="2" charset="2"/>
              <a:buChar char="§"/>
              <a:defRPr sz="2600"/>
            </a:lvl4pPr>
            <a:lvl5pPr marL="2057400" indent="-228600">
              <a:buClrTx/>
              <a:buFont typeface="Wingdings" panose="05000000000000000000" pitchFamily="2" charset="2"/>
              <a:buChar char="§"/>
              <a:defRPr sz="2600"/>
            </a:lvl5pPr>
            <a:extLst/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04396" y="6527801"/>
            <a:ext cx="733864" cy="27432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C38BF32-2C11-4173-9832-E24DA40AA874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457200" y="838197"/>
            <a:ext cx="8229600" cy="0"/>
          </a:xfrm>
          <a:prstGeom prst="line">
            <a:avLst/>
          </a:prstGeom>
          <a:ln w="38100">
            <a:solidFill>
              <a:srgbClr val="63252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190393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,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760" y="73152"/>
            <a:ext cx="8473440" cy="758952"/>
          </a:xfrm>
        </p:spPr>
        <p:txBody>
          <a:bodyPr/>
          <a:lstStyle>
            <a:extLst/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04396" y="6527801"/>
            <a:ext cx="733864" cy="27432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C38BF32-2C11-4173-9832-E24DA40AA874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457200" y="838197"/>
            <a:ext cx="8229600" cy="0"/>
          </a:xfrm>
          <a:prstGeom prst="line">
            <a:avLst/>
          </a:prstGeom>
          <a:ln w="38100">
            <a:solidFill>
              <a:srgbClr val="63252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194036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none"/>
        </p:style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15350" y="6400800"/>
            <a:ext cx="4381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5BC357-27DD-42D3-B494-5469385DA51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90224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93" r:id="rId2"/>
    <p:sldLayoutId id="2147483697" r:id="rId3"/>
    <p:sldLayoutId id="2147483696" r:id="rId4"/>
    <p:sldLayoutId id="2147483695" r:id="rId5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" panose="05000000000000000000" pitchFamily="2" charset="2"/>
        <a:buChar char="§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Relationship Id="rId4" Type="http://schemas.openxmlformats.org/officeDocument/2006/relationships/chart" Target="../charts/char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10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1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1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1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15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.xml"/><Relationship Id="rId4" Type="http://schemas.openxmlformats.org/officeDocument/2006/relationships/chart" Target="../charts/chart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7.xml"/><Relationship Id="rId4" Type="http://schemas.openxmlformats.org/officeDocument/2006/relationships/chart" Target="../charts/chart5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8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52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48727"/>
            <a:ext cx="7772400" cy="1913473"/>
          </a:xfrm>
        </p:spPr>
        <p:txBody>
          <a:bodyPr>
            <a:normAutofit/>
          </a:bodyPr>
          <a:lstStyle/>
          <a:p>
            <a:r>
              <a:rPr lang="en-US" sz="4000" dirty="0"/>
              <a:t>TimeThief: Leveraging Network Variability to Save Datacenter Energy in On-line Data-Intensive </a:t>
            </a:r>
            <a:r>
              <a:rPr lang="en-US" sz="4000" dirty="0" smtClean="0"/>
              <a:t>Applications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048000"/>
            <a:ext cx="6477000" cy="1993484"/>
          </a:xfrm>
        </p:spPr>
        <p:txBody>
          <a:bodyPr/>
          <a:lstStyle/>
          <a:p>
            <a:r>
              <a:rPr lang="en-US" sz="2800" dirty="0" smtClean="0"/>
              <a:t>Balajee Vamanan (Purdue </a:t>
            </a:r>
            <a:r>
              <a:rPr lang="en-US" sz="2800" dirty="0">
                <a:sym typeface="Wingdings" panose="05000000000000000000" pitchFamily="2" charset="2"/>
              </a:rPr>
              <a:t> </a:t>
            </a:r>
            <a:r>
              <a:rPr lang="en-US" sz="2800" dirty="0" smtClean="0">
                <a:sym typeface="Wingdings" panose="05000000000000000000" pitchFamily="2" charset="2"/>
              </a:rPr>
              <a:t>    UIC</a:t>
            </a:r>
            <a:r>
              <a:rPr lang="en-US" sz="2800" dirty="0" smtClean="0"/>
              <a:t>)</a:t>
            </a:r>
          </a:p>
          <a:p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</a:rPr>
              <a:t>Hamza Bin Sohail (Purdue)</a:t>
            </a:r>
            <a:br>
              <a:rPr lang="en-US" sz="2800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</a:rPr>
              <a:t>Jahangir Hasan (Google)</a:t>
            </a:r>
          </a:p>
          <a:p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</a:rPr>
              <a:t>T. N. Vijaykumar (Purdue)</a:t>
            </a:r>
          </a:p>
        </p:txBody>
      </p:sp>
      <p:pic>
        <p:nvPicPr>
          <p:cNvPr id="4" name="Picture 3" descr="PU_sig132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853" y="5206418"/>
            <a:ext cx="2101427" cy="818654"/>
          </a:xfrm>
          <a:prstGeom prst="rect">
            <a:avLst/>
          </a:prstGeom>
        </p:spPr>
      </p:pic>
      <p:grpSp>
        <p:nvGrpSpPr>
          <p:cNvPr id="28" name="Shape 77"/>
          <p:cNvGrpSpPr/>
          <p:nvPr/>
        </p:nvGrpSpPr>
        <p:grpSpPr>
          <a:xfrm>
            <a:off x="2958552" y="5311034"/>
            <a:ext cx="1699485" cy="556414"/>
            <a:chOff x="247172" y="1685724"/>
            <a:chExt cx="7134698" cy="2332975"/>
          </a:xfrm>
        </p:grpSpPr>
        <p:sp>
          <p:nvSpPr>
            <p:cNvPr id="29" name="Shape 78"/>
            <p:cNvSpPr/>
            <p:nvPr/>
          </p:nvSpPr>
          <p:spPr>
            <a:xfrm>
              <a:off x="7066471" y="2271224"/>
              <a:ext cx="315400" cy="166025"/>
            </a:xfrm>
            <a:custGeom>
              <a:avLst/>
              <a:gdLst/>
              <a:ahLst/>
              <a:cxnLst/>
              <a:rect l="0" t="0" r="0" b="0"/>
              <a:pathLst>
                <a:path w="12616" h="6641" extrusionOk="0">
                  <a:moveTo>
                    <a:pt x="1" y="1"/>
                  </a:moveTo>
                  <a:lnTo>
                    <a:pt x="1" y="665"/>
                  </a:lnTo>
                  <a:lnTo>
                    <a:pt x="2113" y="665"/>
                  </a:lnTo>
                  <a:lnTo>
                    <a:pt x="2113" y="6640"/>
                  </a:lnTo>
                  <a:lnTo>
                    <a:pt x="2898" y="6640"/>
                  </a:lnTo>
                  <a:lnTo>
                    <a:pt x="2898" y="665"/>
                  </a:lnTo>
                  <a:lnTo>
                    <a:pt x="5011" y="665"/>
                  </a:lnTo>
                  <a:lnTo>
                    <a:pt x="5011" y="1"/>
                  </a:lnTo>
                  <a:close/>
                  <a:moveTo>
                    <a:pt x="5976" y="1"/>
                  </a:moveTo>
                  <a:lnTo>
                    <a:pt x="5976" y="6640"/>
                  </a:lnTo>
                  <a:lnTo>
                    <a:pt x="6701" y="6640"/>
                  </a:lnTo>
                  <a:lnTo>
                    <a:pt x="6701" y="2415"/>
                  </a:lnTo>
                  <a:lnTo>
                    <a:pt x="6701" y="1510"/>
                  </a:lnTo>
                  <a:lnTo>
                    <a:pt x="6640" y="725"/>
                  </a:lnTo>
                  <a:lnTo>
                    <a:pt x="6701" y="725"/>
                  </a:lnTo>
                  <a:lnTo>
                    <a:pt x="8934" y="6640"/>
                  </a:lnTo>
                  <a:lnTo>
                    <a:pt x="9538" y="6640"/>
                  </a:lnTo>
                  <a:lnTo>
                    <a:pt x="11831" y="725"/>
                  </a:lnTo>
                  <a:lnTo>
                    <a:pt x="11892" y="725"/>
                  </a:lnTo>
                  <a:lnTo>
                    <a:pt x="11831" y="2355"/>
                  </a:lnTo>
                  <a:lnTo>
                    <a:pt x="11831" y="6640"/>
                  </a:lnTo>
                  <a:lnTo>
                    <a:pt x="12616" y="6640"/>
                  </a:lnTo>
                  <a:lnTo>
                    <a:pt x="12616" y="1"/>
                  </a:lnTo>
                  <a:lnTo>
                    <a:pt x="11409" y="1"/>
                  </a:lnTo>
                  <a:lnTo>
                    <a:pt x="9296" y="5494"/>
                  </a:lnTo>
                  <a:lnTo>
                    <a:pt x="7184" y="1"/>
                  </a:lnTo>
                  <a:close/>
                </a:path>
              </a:pathLst>
            </a:custGeom>
            <a:solidFill>
              <a:srgbClr val="969899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0" name="Shape 79"/>
            <p:cNvSpPr/>
            <p:nvPr/>
          </p:nvSpPr>
          <p:spPr>
            <a:xfrm>
              <a:off x="7215871" y="2271224"/>
              <a:ext cx="166000" cy="166025"/>
            </a:xfrm>
            <a:custGeom>
              <a:avLst/>
              <a:gdLst/>
              <a:ahLst/>
              <a:cxnLst/>
              <a:rect l="0" t="0" r="0" b="0"/>
              <a:pathLst>
                <a:path w="6640" h="6641" fill="none" extrusionOk="0">
                  <a:moveTo>
                    <a:pt x="3562" y="6640"/>
                  </a:moveTo>
                  <a:lnTo>
                    <a:pt x="5855" y="725"/>
                  </a:lnTo>
                  <a:lnTo>
                    <a:pt x="5916" y="725"/>
                  </a:lnTo>
                  <a:lnTo>
                    <a:pt x="5916" y="725"/>
                  </a:lnTo>
                  <a:lnTo>
                    <a:pt x="5855" y="2355"/>
                  </a:lnTo>
                  <a:lnTo>
                    <a:pt x="5855" y="6640"/>
                  </a:lnTo>
                  <a:lnTo>
                    <a:pt x="6640" y="6640"/>
                  </a:lnTo>
                  <a:lnTo>
                    <a:pt x="6640" y="1"/>
                  </a:lnTo>
                  <a:lnTo>
                    <a:pt x="5433" y="1"/>
                  </a:lnTo>
                  <a:lnTo>
                    <a:pt x="3320" y="5494"/>
                  </a:lnTo>
                  <a:lnTo>
                    <a:pt x="3320" y="5494"/>
                  </a:lnTo>
                  <a:lnTo>
                    <a:pt x="1208" y="1"/>
                  </a:lnTo>
                  <a:lnTo>
                    <a:pt x="0" y="1"/>
                  </a:lnTo>
                  <a:lnTo>
                    <a:pt x="0" y="6640"/>
                  </a:lnTo>
                  <a:lnTo>
                    <a:pt x="725" y="6640"/>
                  </a:lnTo>
                  <a:lnTo>
                    <a:pt x="725" y="2415"/>
                  </a:lnTo>
                  <a:lnTo>
                    <a:pt x="725" y="2415"/>
                  </a:lnTo>
                  <a:lnTo>
                    <a:pt x="725" y="1510"/>
                  </a:lnTo>
                  <a:lnTo>
                    <a:pt x="664" y="725"/>
                  </a:lnTo>
                  <a:lnTo>
                    <a:pt x="725" y="725"/>
                  </a:lnTo>
                  <a:lnTo>
                    <a:pt x="2958" y="6640"/>
                  </a:lnTo>
                  <a:lnTo>
                    <a:pt x="3562" y="6640"/>
                  </a:lnTo>
                </a:path>
              </a:pathLst>
            </a:custGeom>
            <a:noFill/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1" name="Shape 80"/>
            <p:cNvSpPr/>
            <p:nvPr/>
          </p:nvSpPr>
          <p:spPr>
            <a:xfrm>
              <a:off x="7066471" y="2271224"/>
              <a:ext cx="125275" cy="166025"/>
            </a:xfrm>
            <a:custGeom>
              <a:avLst/>
              <a:gdLst/>
              <a:ahLst/>
              <a:cxnLst/>
              <a:rect l="0" t="0" r="0" b="0"/>
              <a:pathLst>
                <a:path w="5011" h="6641" fill="none" extrusionOk="0">
                  <a:moveTo>
                    <a:pt x="2898" y="665"/>
                  </a:moveTo>
                  <a:lnTo>
                    <a:pt x="5011" y="665"/>
                  </a:lnTo>
                  <a:lnTo>
                    <a:pt x="5011" y="1"/>
                  </a:lnTo>
                  <a:lnTo>
                    <a:pt x="1" y="1"/>
                  </a:lnTo>
                  <a:lnTo>
                    <a:pt x="1" y="665"/>
                  </a:lnTo>
                  <a:lnTo>
                    <a:pt x="2113" y="665"/>
                  </a:lnTo>
                  <a:lnTo>
                    <a:pt x="2113" y="6640"/>
                  </a:lnTo>
                  <a:lnTo>
                    <a:pt x="2898" y="6640"/>
                  </a:lnTo>
                  <a:lnTo>
                    <a:pt x="2898" y="665"/>
                  </a:lnTo>
                </a:path>
              </a:pathLst>
            </a:custGeom>
            <a:noFill/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2" name="Shape 81"/>
            <p:cNvSpPr/>
            <p:nvPr/>
          </p:nvSpPr>
          <p:spPr>
            <a:xfrm>
              <a:off x="4422648" y="2284800"/>
              <a:ext cx="1134825" cy="1733900"/>
            </a:xfrm>
            <a:custGeom>
              <a:avLst/>
              <a:gdLst/>
              <a:ahLst/>
              <a:cxnLst/>
              <a:rect l="0" t="0" r="0" b="0"/>
              <a:pathLst>
                <a:path w="45393" h="69356" extrusionOk="0">
                  <a:moveTo>
                    <a:pt x="21610" y="3019"/>
                  </a:moveTo>
                  <a:lnTo>
                    <a:pt x="22334" y="3140"/>
                  </a:lnTo>
                  <a:lnTo>
                    <a:pt x="22938" y="3260"/>
                  </a:lnTo>
                  <a:lnTo>
                    <a:pt x="23602" y="3442"/>
                  </a:lnTo>
                  <a:lnTo>
                    <a:pt x="24206" y="3683"/>
                  </a:lnTo>
                  <a:lnTo>
                    <a:pt x="24809" y="3985"/>
                  </a:lnTo>
                  <a:lnTo>
                    <a:pt x="25352" y="4347"/>
                  </a:lnTo>
                  <a:lnTo>
                    <a:pt x="25896" y="4709"/>
                  </a:lnTo>
                  <a:lnTo>
                    <a:pt x="26439" y="5132"/>
                  </a:lnTo>
                  <a:lnTo>
                    <a:pt x="26922" y="5554"/>
                  </a:lnTo>
                  <a:lnTo>
                    <a:pt x="27405" y="6037"/>
                  </a:lnTo>
                  <a:lnTo>
                    <a:pt x="27888" y="6580"/>
                  </a:lnTo>
                  <a:lnTo>
                    <a:pt x="28733" y="7727"/>
                  </a:lnTo>
                  <a:lnTo>
                    <a:pt x="29517" y="8934"/>
                  </a:lnTo>
                  <a:lnTo>
                    <a:pt x="30181" y="10202"/>
                  </a:lnTo>
                  <a:lnTo>
                    <a:pt x="30785" y="11590"/>
                  </a:lnTo>
                  <a:lnTo>
                    <a:pt x="31268" y="12979"/>
                  </a:lnTo>
                  <a:lnTo>
                    <a:pt x="31690" y="14367"/>
                  </a:lnTo>
                  <a:lnTo>
                    <a:pt x="31992" y="15755"/>
                  </a:lnTo>
                  <a:lnTo>
                    <a:pt x="32234" y="17144"/>
                  </a:lnTo>
                  <a:lnTo>
                    <a:pt x="32354" y="18471"/>
                  </a:lnTo>
                  <a:lnTo>
                    <a:pt x="32415" y="19739"/>
                  </a:lnTo>
                  <a:lnTo>
                    <a:pt x="32415" y="20403"/>
                  </a:lnTo>
                  <a:lnTo>
                    <a:pt x="32354" y="21188"/>
                  </a:lnTo>
                  <a:lnTo>
                    <a:pt x="32234" y="22033"/>
                  </a:lnTo>
                  <a:lnTo>
                    <a:pt x="32052" y="22878"/>
                  </a:lnTo>
                  <a:lnTo>
                    <a:pt x="31751" y="23783"/>
                  </a:lnTo>
                  <a:lnTo>
                    <a:pt x="31388" y="24689"/>
                  </a:lnTo>
                  <a:lnTo>
                    <a:pt x="31087" y="25172"/>
                  </a:lnTo>
                  <a:lnTo>
                    <a:pt x="30845" y="25594"/>
                  </a:lnTo>
                  <a:lnTo>
                    <a:pt x="30483" y="26017"/>
                  </a:lnTo>
                  <a:lnTo>
                    <a:pt x="30121" y="26379"/>
                  </a:lnTo>
                  <a:lnTo>
                    <a:pt x="29517" y="26922"/>
                  </a:lnTo>
                  <a:lnTo>
                    <a:pt x="28853" y="27405"/>
                  </a:lnTo>
                  <a:lnTo>
                    <a:pt x="28129" y="27827"/>
                  </a:lnTo>
                  <a:lnTo>
                    <a:pt x="27344" y="28190"/>
                  </a:lnTo>
                  <a:lnTo>
                    <a:pt x="26499" y="28491"/>
                  </a:lnTo>
                  <a:lnTo>
                    <a:pt x="25654" y="28733"/>
                  </a:lnTo>
                  <a:lnTo>
                    <a:pt x="24809" y="28914"/>
                  </a:lnTo>
                  <a:lnTo>
                    <a:pt x="23240" y="28914"/>
                  </a:lnTo>
                  <a:lnTo>
                    <a:pt x="22515" y="28854"/>
                  </a:lnTo>
                  <a:lnTo>
                    <a:pt x="21851" y="28672"/>
                  </a:lnTo>
                  <a:lnTo>
                    <a:pt x="21187" y="28491"/>
                  </a:lnTo>
                  <a:lnTo>
                    <a:pt x="20584" y="28250"/>
                  </a:lnTo>
                  <a:lnTo>
                    <a:pt x="19980" y="27948"/>
                  </a:lnTo>
                  <a:lnTo>
                    <a:pt x="19437" y="27646"/>
                  </a:lnTo>
                  <a:lnTo>
                    <a:pt x="18833" y="27284"/>
                  </a:lnTo>
                  <a:lnTo>
                    <a:pt x="18350" y="26862"/>
                  </a:lnTo>
                  <a:lnTo>
                    <a:pt x="17807" y="26439"/>
                  </a:lnTo>
                  <a:lnTo>
                    <a:pt x="17385" y="25956"/>
                  </a:lnTo>
                  <a:lnTo>
                    <a:pt x="16902" y="25413"/>
                  </a:lnTo>
                  <a:lnTo>
                    <a:pt x="16057" y="24326"/>
                  </a:lnTo>
                  <a:lnTo>
                    <a:pt x="15332" y="23119"/>
                  </a:lnTo>
                  <a:lnTo>
                    <a:pt x="14668" y="21852"/>
                  </a:lnTo>
                  <a:lnTo>
                    <a:pt x="14125" y="20524"/>
                  </a:lnTo>
                  <a:lnTo>
                    <a:pt x="13642" y="19196"/>
                  </a:lnTo>
                  <a:lnTo>
                    <a:pt x="13220" y="17868"/>
                  </a:lnTo>
                  <a:lnTo>
                    <a:pt x="12918" y="16480"/>
                  </a:lnTo>
                  <a:lnTo>
                    <a:pt x="12737" y="15212"/>
                  </a:lnTo>
                  <a:lnTo>
                    <a:pt x="12616" y="13944"/>
                  </a:lnTo>
                  <a:lnTo>
                    <a:pt x="12556" y="12737"/>
                  </a:lnTo>
                  <a:lnTo>
                    <a:pt x="12616" y="11832"/>
                  </a:lnTo>
                  <a:lnTo>
                    <a:pt x="12677" y="10987"/>
                  </a:lnTo>
                  <a:lnTo>
                    <a:pt x="12797" y="10081"/>
                  </a:lnTo>
                  <a:lnTo>
                    <a:pt x="12978" y="9236"/>
                  </a:lnTo>
                  <a:lnTo>
                    <a:pt x="13280" y="8391"/>
                  </a:lnTo>
                  <a:lnTo>
                    <a:pt x="13582" y="7546"/>
                  </a:lnTo>
                  <a:lnTo>
                    <a:pt x="14065" y="6761"/>
                  </a:lnTo>
                  <a:lnTo>
                    <a:pt x="14548" y="6037"/>
                  </a:lnTo>
                  <a:lnTo>
                    <a:pt x="15151" y="5373"/>
                  </a:lnTo>
                  <a:lnTo>
                    <a:pt x="15815" y="4769"/>
                  </a:lnTo>
                  <a:lnTo>
                    <a:pt x="16600" y="4287"/>
                  </a:lnTo>
                  <a:lnTo>
                    <a:pt x="17385" y="3804"/>
                  </a:lnTo>
                  <a:lnTo>
                    <a:pt x="18290" y="3502"/>
                  </a:lnTo>
                  <a:lnTo>
                    <a:pt x="19135" y="3200"/>
                  </a:lnTo>
                  <a:lnTo>
                    <a:pt x="20041" y="3079"/>
                  </a:lnTo>
                  <a:lnTo>
                    <a:pt x="20946" y="3019"/>
                  </a:lnTo>
                  <a:close/>
                  <a:moveTo>
                    <a:pt x="26499" y="43582"/>
                  </a:moveTo>
                  <a:lnTo>
                    <a:pt x="27465" y="43702"/>
                  </a:lnTo>
                  <a:lnTo>
                    <a:pt x="29879" y="45393"/>
                  </a:lnTo>
                  <a:lnTo>
                    <a:pt x="31932" y="46962"/>
                  </a:lnTo>
                  <a:lnTo>
                    <a:pt x="32837" y="47686"/>
                  </a:lnTo>
                  <a:lnTo>
                    <a:pt x="33682" y="48411"/>
                  </a:lnTo>
                  <a:lnTo>
                    <a:pt x="34407" y="49075"/>
                  </a:lnTo>
                  <a:lnTo>
                    <a:pt x="35010" y="49799"/>
                  </a:lnTo>
                  <a:lnTo>
                    <a:pt x="35614" y="50463"/>
                  </a:lnTo>
                  <a:lnTo>
                    <a:pt x="36097" y="51127"/>
                  </a:lnTo>
                  <a:lnTo>
                    <a:pt x="36519" y="51851"/>
                  </a:lnTo>
                  <a:lnTo>
                    <a:pt x="36821" y="52515"/>
                  </a:lnTo>
                  <a:lnTo>
                    <a:pt x="37062" y="53300"/>
                  </a:lnTo>
                  <a:lnTo>
                    <a:pt x="37244" y="54024"/>
                  </a:lnTo>
                  <a:lnTo>
                    <a:pt x="37364" y="54869"/>
                  </a:lnTo>
                  <a:lnTo>
                    <a:pt x="37425" y="55714"/>
                  </a:lnTo>
                  <a:lnTo>
                    <a:pt x="37364" y="56740"/>
                  </a:lnTo>
                  <a:lnTo>
                    <a:pt x="37183" y="57706"/>
                  </a:lnTo>
                  <a:lnTo>
                    <a:pt x="36942" y="58672"/>
                  </a:lnTo>
                  <a:lnTo>
                    <a:pt x="36519" y="59577"/>
                  </a:lnTo>
                  <a:lnTo>
                    <a:pt x="36036" y="60483"/>
                  </a:lnTo>
                  <a:lnTo>
                    <a:pt x="35493" y="61268"/>
                  </a:lnTo>
                  <a:lnTo>
                    <a:pt x="34769" y="62052"/>
                  </a:lnTo>
                  <a:lnTo>
                    <a:pt x="33984" y="62716"/>
                  </a:lnTo>
                  <a:lnTo>
                    <a:pt x="33079" y="63320"/>
                  </a:lnTo>
                  <a:lnTo>
                    <a:pt x="32113" y="63863"/>
                  </a:lnTo>
                  <a:lnTo>
                    <a:pt x="31026" y="64346"/>
                  </a:lnTo>
                  <a:lnTo>
                    <a:pt x="29819" y="64768"/>
                  </a:lnTo>
                  <a:lnTo>
                    <a:pt x="28491" y="65070"/>
                  </a:lnTo>
                  <a:lnTo>
                    <a:pt x="27103" y="65312"/>
                  </a:lnTo>
                  <a:lnTo>
                    <a:pt x="25594" y="65493"/>
                  </a:lnTo>
                  <a:lnTo>
                    <a:pt x="24024" y="65493"/>
                  </a:lnTo>
                  <a:lnTo>
                    <a:pt x="22274" y="65432"/>
                  </a:lnTo>
                  <a:lnTo>
                    <a:pt x="20523" y="65312"/>
                  </a:lnTo>
                  <a:lnTo>
                    <a:pt x="18954" y="65070"/>
                  </a:lnTo>
                  <a:lnTo>
                    <a:pt x="17445" y="64708"/>
                  </a:lnTo>
                  <a:lnTo>
                    <a:pt x="15996" y="64225"/>
                  </a:lnTo>
                  <a:lnTo>
                    <a:pt x="14668" y="63682"/>
                  </a:lnTo>
                  <a:lnTo>
                    <a:pt x="13461" y="63078"/>
                  </a:lnTo>
                  <a:lnTo>
                    <a:pt x="12375" y="62414"/>
                  </a:lnTo>
                  <a:lnTo>
                    <a:pt x="11409" y="61630"/>
                  </a:lnTo>
                  <a:lnTo>
                    <a:pt x="10504" y="60785"/>
                  </a:lnTo>
                  <a:lnTo>
                    <a:pt x="9779" y="59879"/>
                  </a:lnTo>
                  <a:lnTo>
                    <a:pt x="9176" y="58853"/>
                  </a:lnTo>
                  <a:lnTo>
                    <a:pt x="8693" y="57827"/>
                  </a:lnTo>
                  <a:lnTo>
                    <a:pt x="8451" y="57284"/>
                  </a:lnTo>
                  <a:lnTo>
                    <a:pt x="8331" y="56740"/>
                  </a:lnTo>
                  <a:lnTo>
                    <a:pt x="8210" y="56197"/>
                  </a:lnTo>
                  <a:lnTo>
                    <a:pt x="8089" y="55594"/>
                  </a:lnTo>
                  <a:lnTo>
                    <a:pt x="8029" y="54990"/>
                  </a:lnTo>
                  <a:lnTo>
                    <a:pt x="8029" y="54386"/>
                  </a:lnTo>
                  <a:lnTo>
                    <a:pt x="8089" y="53240"/>
                  </a:lnTo>
                  <a:lnTo>
                    <a:pt x="8270" y="52213"/>
                  </a:lnTo>
                  <a:lnTo>
                    <a:pt x="8572" y="51187"/>
                  </a:lnTo>
                  <a:lnTo>
                    <a:pt x="8934" y="50342"/>
                  </a:lnTo>
                  <a:lnTo>
                    <a:pt x="9417" y="49497"/>
                  </a:lnTo>
                  <a:lnTo>
                    <a:pt x="9960" y="48773"/>
                  </a:lnTo>
                  <a:lnTo>
                    <a:pt x="10564" y="48169"/>
                  </a:lnTo>
                  <a:lnTo>
                    <a:pt x="11167" y="47566"/>
                  </a:lnTo>
                  <a:lnTo>
                    <a:pt x="11831" y="47083"/>
                  </a:lnTo>
                  <a:lnTo>
                    <a:pt x="12495" y="46600"/>
                  </a:lnTo>
                  <a:lnTo>
                    <a:pt x="13159" y="46238"/>
                  </a:lnTo>
                  <a:lnTo>
                    <a:pt x="13763" y="45936"/>
                  </a:lnTo>
                  <a:lnTo>
                    <a:pt x="14910" y="45393"/>
                  </a:lnTo>
                  <a:lnTo>
                    <a:pt x="15815" y="45030"/>
                  </a:lnTo>
                  <a:lnTo>
                    <a:pt x="17324" y="44608"/>
                  </a:lnTo>
                  <a:lnTo>
                    <a:pt x="18833" y="44306"/>
                  </a:lnTo>
                  <a:lnTo>
                    <a:pt x="20342" y="44004"/>
                  </a:lnTo>
                  <a:lnTo>
                    <a:pt x="21731" y="43823"/>
                  </a:lnTo>
                  <a:lnTo>
                    <a:pt x="22998" y="43702"/>
                  </a:lnTo>
                  <a:lnTo>
                    <a:pt x="24085" y="43642"/>
                  </a:lnTo>
                  <a:lnTo>
                    <a:pt x="25413" y="43582"/>
                  </a:lnTo>
                  <a:close/>
                  <a:moveTo>
                    <a:pt x="26680" y="1"/>
                  </a:moveTo>
                  <a:lnTo>
                    <a:pt x="24749" y="61"/>
                  </a:lnTo>
                  <a:lnTo>
                    <a:pt x="22757" y="182"/>
                  </a:lnTo>
                  <a:lnTo>
                    <a:pt x="21731" y="303"/>
                  </a:lnTo>
                  <a:lnTo>
                    <a:pt x="20705" y="484"/>
                  </a:lnTo>
                  <a:lnTo>
                    <a:pt x="19678" y="665"/>
                  </a:lnTo>
                  <a:lnTo>
                    <a:pt x="18652" y="906"/>
                  </a:lnTo>
                  <a:lnTo>
                    <a:pt x="17566" y="1208"/>
                  </a:lnTo>
                  <a:lnTo>
                    <a:pt x="16540" y="1570"/>
                  </a:lnTo>
                  <a:lnTo>
                    <a:pt x="15453" y="1932"/>
                  </a:lnTo>
                  <a:lnTo>
                    <a:pt x="14427" y="2415"/>
                  </a:lnTo>
                  <a:lnTo>
                    <a:pt x="13401" y="2959"/>
                  </a:lnTo>
                  <a:lnTo>
                    <a:pt x="12375" y="3562"/>
                  </a:lnTo>
                  <a:lnTo>
                    <a:pt x="11349" y="4226"/>
                  </a:lnTo>
                  <a:lnTo>
                    <a:pt x="10383" y="5011"/>
                  </a:lnTo>
                  <a:lnTo>
                    <a:pt x="9658" y="5675"/>
                  </a:lnTo>
                  <a:lnTo>
                    <a:pt x="8994" y="6339"/>
                  </a:lnTo>
                  <a:lnTo>
                    <a:pt x="8391" y="7003"/>
                  </a:lnTo>
                  <a:lnTo>
                    <a:pt x="7848" y="7727"/>
                  </a:lnTo>
                  <a:lnTo>
                    <a:pt x="7304" y="8512"/>
                  </a:lnTo>
                  <a:lnTo>
                    <a:pt x="6821" y="9236"/>
                  </a:lnTo>
                  <a:lnTo>
                    <a:pt x="6399" y="10021"/>
                  </a:lnTo>
                  <a:lnTo>
                    <a:pt x="5976" y="10806"/>
                  </a:lnTo>
                  <a:lnTo>
                    <a:pt x="5675" y="11590"/>
                  </a:lnTo>
                  <a:lnTo>
                    <a:pt x="5373" y="12375"/>
                  </a:lnTo>
                  <a:lnTo>
                    <a:pt x="5131" y="13220"/>
                  </a:lnTo>
                  <a:lnTo>
                    <a:pt x="4950" y="14005"/>
                  </a:lnTo>
                  <a:lnTo>
                    <a:pt x="4769" y="14789"/>
                  </a:lnTo>
                  <a:lnTo>
                    <a:pt x="4648" y="15634"/>
                  </a:lnTo>
                  <a:lnTo>
                    <a:pt x="4588" y="16419"/>
                  </a:lnTo>
                  <a:lnTo>
                    <a:pt x="4588" y="17204"/>
                  </a:lnTo>
                  <a:lnTo>
                    <a:pt x="4648" y="18532"/>
                  </a:lnTo>
                  <a:lnTo>
                    <a:pt x="4830" y="19860"/>
                  </a:lnTo>
                  <a:lnTo>
                    <a:pt x="5131" y="21127"/>
                  </a:lnTo>
                  <a:lnTo>
                    <a:pt x="5554" y="22455"/>
                  </a:lnTo>
                  <a:lnTo>
                    <a:pt x="6097" y="23663"/>
                  </a:lnTo>
                  <a:lnTo>
                    <a:pt x="6821" y="24870"/>
                  </a:lnTo>
                  <a:lnTo>
                    <a:pt x="7606" y="25956"/>
                  </a:lnTo>
                  <a:lnTo>
                    <a:pt x="8512" y="26982"/>
                  </a:lnTo>
                  <a:lnTo>
                    <a:pt x="9538" y="27948"/>
                  </a:lnTo>
                  <a:lnTo>
                    <a:pt x="10081" y="28431"/>
                  </a:lnTo>
                  <a:lnTo>
                    <a:pt x="10624" y="28854"/>
                  </a:lnTo>
                  <a:lnTo>
                    <a:pt x="11228" y="29216"/>
                  </a:lnTo>
                  <a:lnTo>
                    <a:pt x="11892" y="29578"/>
                  </a:lnTo>
                  <a:lnTo>
                    <a:pt x="12556" y="29940"/>
                  </a:lnTo>
                  <a:lnTo>
                    <a:pt x="13220" y="30242"/>
                  </a:lnTo>
                  <a:lnTo>
                    <a:pt x="13944" y="30544"/>
                  </a:lnTo>
                  <a:lnTo>
                    <a:pt x="14668" y="30785"/>
                  </a:lnTo>
                  <a:lnTo>
                    <a:pt x="15453" y="30966"/>
                  </a:lnTo>
                  <a:lnTo>
                    <a:pt x="16238" y="31147"/>
                  </a:lnTo>
                  <a:lnTo>
                    <a:pt x="17083" y="31328"/>
                  </a:lnTo>
                  <a:lnTo>
                    <a:pt x="17928" y="31389"/>
                  </a:lnTo>
                  <a:lnTo>
                    <a:pt x="18773" y="31449"/>
                  </a:lnTo>
                  <a:lnTo>
                    <a:pt x="19678" y="31509"/>
                  </a:lnTo>
                  <a:lnTo>
                    <a:pt x="21067" y="31449"/>
                  </a:lnTo>
                  <a:lnTo>
                    <a:pt x="22576" y="31328"/>
                  </a:lnTo>
                  <a:lnTo>
                    <a:pt x="22576" y="31328"/>
                  </a:lnTo>
                  <a:lnTo>
                    <a:pt x="22214" y="32113"/>
                  </a:lnTo>
                  <a:lnTo>
                    <a:pt x="21972" y="32898"/>
                  </a:lnTo>
                  <a:lnTo>
                    <a:pt x="21731" y="33803"/>
                  </a:lnTo>
                  <a:lnTo>
                    <a:pt x="21670" y="34286"/>
                  </a:lnTo>
                  <a:lnTo>
                    <a:pt x="21670" y="34829"/>
                  </a:lnTo>
                  <a:lnTo>
                    <a:pt x="21731" y="35855"/>
                  </a:lnTo>
                  <a:lnTo>
                    <a:pt x="21912" y="36761"/>
                  </a:lnTo>
                  <a:lnTo>
                    <a:pt x="22214" y="37606"/>
                  </a:lnTo>
                  <a:lnTo>
                    <a:pt x="22576" y="38391"/>
                  </a:lnTo>
                  <a:lnTo>
                    <a:pt x="22998" y="39115"/>
                  </a:lnTo>
                  <a:lnTo>
                    <a:pt x="23421" y="39779"/>
                  </a:lnTo>
                  <a:lnTo>
                    <a:pt x="24387" y="41047"/>
                  </a:lnTo>
                  <a:lnTo>
                    <a:pt x="22696" y="41167"/>
                  </a:lnTo>
                  <a:lnTo>
                    <a:pt x="20765" y="41348"/>
                  </a:lnTo>
                  <a:lnTo>
                    <a:pt x="18592" y="41590"/>
                  </a:lnTo>
                  <a:lnTo>
                    <a:pt x="16298" y="41952"/>
                  </a:lnTo>
                  <a:lnTo>
                    <a:pt x="15091" y="42193"/>
                  </a:lnTo>
                  <a:lnTo>
                    <a:pt x="13944" y="42435"/>
                  </a:lnTo>
                  <a:lnTo>
                    <a:pt x="12737" y="42797"/>
                  </a:lnTo>
                  <a:lnTo>
                    <a:pt x="11530" y="43159"/>
                  </a:lnTo>
                  <a:lnTo>
                    <a:pt x="10383" y="43582"/>
                  </a:lnTo>
                  <a:lnTo>
                    <a:pt x="9236" y="44065"/>
                  </a:lnTo>
                  <a:lnTo>
                    <a:pt x="8089" y="44608"/>
                  </a:lnTo>
                  <a:lnTo>
                    <a:pt x="7003" y="45211"/>
                  </a:lnTo>
                  <a:lnTo>
                    <a:pt x="6037" y="45815"/>
                  </a:lnTo>
                  <a:lnTo>
                    <a:pt x="5192" y="46479"/>
                  </a:lnTo>
                  <a:lnTo>
                    <a:pt x="4407" y="47143"/>
                  </a:lnTo>
                  <a:lnTo>
                    <a:pt x="3683" y="47867"/>
                  </a:lnTo>
                  <a:lnTo>
                    <a:pt x="3019" y="48531"/>
                  </a:lnTo>
                  <a:lnTo>
                    <a:pt x="2415" y="49256"/>
                  </a:lnTo>
                  <a:lnTo>
                    <a:pt x="1932" y="49980"/>
                  </a:lnTo>
                  <a:lnTo>
                    <a:pt x="1510" y="50765"/>
                  </a:lnTo>
                  <a:lnTo>
                    <a:pt x="1148" y="51489"/>
                  </a:lnTo>
                  <a:lnTo>
                    <a:pt x="785" y="52213"/>
                  </a:lnTo>
                  <a:lnTo>
                    <a:pt x="544" y="52938"/>
                  </a:lnTo>
                  <a:lnTo>
                    <a:pt x="363" y="53662"/>
                  </a:lnTo>
                  <a:lnTo>
                    <a:pt x="182" y="54326"/>
                  </a:lnTo>
                  <a:lnTo>
                    <a:pt x="121" y="55050"/>
                  </a:lnTo>
                  <a:lnTo>
                    <a:pt x="61" y="55714"/>
                  </a:lnTo>
                  <a:lnTo>
                    <a:pt x="1" y="56318"/>
                  </a:lnTo>
                  <a:lnTo>
                    <a:pt x="61" y="56982"/>
                  </a:lnTo>
                  <a:lnTo>
                    <a:pt x="61" y="57586"/>
                  </a:lnTo>
                  <a:lnTo>
                    <a:pt x="182" y="58189"/>
                  </a:lnTo>
                  <a:lnTo>
                    <a:pt x="302" y="58793"/>
                  </a:lnTo>
                  <a:lnTo>
                    <a:pt x="484" y="59396"/>
                  </a:lnTo>
                  <a:lnTo>
                    <a:pt x="665" y="60000"/>
                  </a:lnTo>
                  <a:lnTo>
                    <a:pt x="906" y="60604"/>
                  </a:lnTo>
                  <a:lnTo>
                    <a:pt x="1208" y="61207"/>
                  </a:lnTo>
                  <a:lnTo>
                    <a:pt x="1510" y="61750"/>
                  </a:lnTo>
                  <a:lnTo>
                    <a:pt x="1872" y="62354"/>
                  </a:lnTo>
                  <a:lnTo>
                    <a:pt x="2294" y="62897"/>
                  </a:lnTo>
                  <a:lnTo>
                    <a:pt x="2717" y="63380"/>
                  </a:lnTo>
                  <a:lnTo>
                    <a:pt x="3200" y="63923"/>
                  </a:lnTo>
                  <a:lnTo>
                    <a:pt x="3683" y="64406"/>
                  </a:lnTo>
                  <a:lnTo>
                    <a:pt x="4286" y="64889"/>
                  </a:lnTo>
                  <a:lnTo>
                    <a:pt x="4830" y="65372"/>
                  </a:lnTo>
                  <a:lnTo>
                    <a:pt x="5494" y="65795"/>
                  </a:lnTo>
                  <a:lnTo>
                    <a:pt x="6158" y="66217"/>
                  </a:lnTo>
                  <a:lnTo>
                    <a:pt x="6821" y="66640"/>
                  </a:lnTo>
                  <a:lnTo>
                    <a:pt x="7606" y="67002"/>
                  </a:lnTo>
                  <a:lnTo>
                    <a:pt x="8391" y="67364"/>
                  </a:lnTo>
                  <a:lnTo>
                    <a:pt x="9176" y="67666"/>
                  </a:lnTo>
                  <a:lnTo>
                    <a:pt x="10021" y="67968"/>
                  </a:lnTo>
                  <a:lnTo>
                    <a:pt x="10926" y="68269"/>
                  </a:lnTo>
                  <a:lnTo>
                    <a:pt x="11892" y="68511"/>
                  </a:lnTo>
                  <a:lnTo>
                    <a:pt x="12858" y="68692"/>
                  </a:lnTo>
                  <a:lnTo>
                    <a:pt x="13884" y="68873"/>
                  </a:lnTo>
                  <a:lnTo>
                    <a:pt x="14970" y="69054"/>
                  </a:lnTo>
                  <a:lnTo>
                    <a:pt x="16057" y="69175"/>
                  </a:lnTo>
                  <a:lnTo>
                    <a:pt x="17204" y="69235"/>
                  </a:lnTo>
                  <a:lnTo>
                    <a:pt x="18350" y="69296"/>
                  </a:lnTo>
                  <a:lnTo>
                    <a:pt x="19558" y="69356"/>
                  </a:lnTo>
                  <a:lnTo>
                    <a:pt x="21006" y="69296"/>
                  </a:lnTo>
                  <a:lnTo>
                    <a:pt x="22395" y="69235"/>
                  </a:lnTo>
                  <a:lnTo>
                    <a:pt x="23783" y="69115"/>
                  </a:lnTo>
                  <a:lnTo>
                    <a:pt x="25111" y="68933"/>
                  </a:lnTo>
                  <a:lnTo>
                    <a:pt x="26379" y="68752"/>
                  </a:lnTo>
                  <a:lnTo>
                    <a:pt x="27586" y="68451"/>
                  </a:lnTo>
                  <a:lnTo>
                    <a:pt x="28793" y="68209"/>
                  </a:lnTo>
                  <a:lnTo>
                    <a:pt x="29940" y="67847"/>
                  </a:lnTo>
                  <a:lnTo>
                    <a:pt x="31026" y="67485"/>
                  </a:lnTo>
                  <a:lnTo>
                    <a:pt x="32052" y="67062"/>
                  </a:lnTo>
                  <a:lnTo>
                    <a:pt x="33079" y="66640"/>
                  </a:lnTo>
                  <a:lnTo>
                    <a:pt x="34044" y="66157"/>
                  </a:lnTo>
                  <a:lnTo>
                    <a:pt x="34950" y="65614"/>
                  </a:lnTo>
                  <a:lnTo>
                    <a:pt x="35795" y="65131"/>
                  </a:lnTo>
                  <a:lnTo>
                    <a:pt x="36640" y="64527"/>
                  </a:lnTo>
                  <a:lnTo>
                    <a:pt x="37425" y="63923"/>
                  </a:lnTo>
                  <a:lnTo>
                    <a:pt x="38149" y="63320"/>
                  </a:lnTo>
                  <a:lnTo>
                    <a:pt x="38813" y="62656"/>
                  </a:lnTo>
                  <a:lnTo>
                    <a:pt x="39477" y="62052"/>
                  </a:lnTo>
                  <a:lnTo>
                    <a:pt x="40081" y="61328"/>
                  </a:lnTo>
                  <a:lnTo>
                    <a:pt x="40624" y="60664"/>
                  </a:lnTo>
                  <a:lnTo>
                    <a:pt x="41107" y="59940"/>
                  </a:lnTo>
                  <a:lnTo>
                    <a:pt x="41529" y="59155"/>
                  </a:lnTo>
                  <a:lnTo>
                    <a:pt x="41952" y="58431"/>
                  </a:lnTo>
                  <a:lnTo>
                    <a:pt x="42314" y="57646"/>
                  </a:lnTo>
                  <a:lnTo>
                    <a:pt x="42616" y="56922"/>
                  </a:lnTo>
                  <a:lnTo>
                    <a:pt x="42917" y="56137"/>
                  </a:lnTo>
                  <a:lnTo>
                    <a:pt x="43099" y="55352"/>
                  </a:lnTo>
                  <a:lnTo>
                    <a:pt x="43280" y="54567"/>
                  </a:lnTo>
                  <a:lnTo>
                    <a:pt x="43400" y="53722"/>
                  </a:lnTo>
                  <a:lnTo>
                    <a:pt x="43461" y="52938"/>
                  </a:lnTo>
                  <a:lnTo>
                    <a:pt x="43521" y="52153"/>
                  </a:lnTo>
                  <a:lnTo>
                    <a:pt x="43461" y="51006"/>
                  </a:lnTo>
                  <a:lnTo>
                    <a:pt x="43340" y="49920"/>
                  </a:lnTo>
                  <a:lnTo>
                    <a:pt x="43159" y="48894"/>
                  </a:lnTo>
                  <a:lnTo>
                    <a:pt x="42857" y="47988"/>
                  </a:lnTo>
                  <a:lnTo>
                    <a:pt x="42555" y="47083"/>
                  </a:lnTo>
                  <a:lnTo>
                    <a:pt x="42133" y="46238"/>
                  </a:lnTo>
                  <a:lnTo>
                    <a:pt x="41710" y="45453"/>
                  </a:lnTo>
                  <a:lnTo>
                    <a:pt x="41167" y="44668"/>
                  </a:lnTo>
                  <a:lnTo>
                    <a:pt x="40624" y="43944"/>
                  </a:lnTo>
                  <a:lnTo>
                    <a:pt x="40020" y="43280"/>
                  </a:lnTo>
                  <a:lnTo>
                    <a:pt x="39417" y="42556"/>
                  </a:lnTo>
                  <a:lnTo>
                    <a:pt x="38753" y="41952"/>
                  </a:lnTo>
                  <a:lnTo>
                    <a:pt x="37364" y="40684"/>
                  </a:lnTo>
                  <a:lnTo>
                    <a:pt x="35855" y="39417"/>
                  </a:lnTo>
                  <a:lnTo>
                    <a:pt x="32596" y="36882"/>
                  </a:lnTo>
                  <a:lnTo>
                    <a:pt x="31811" y="36157"/>
                  </a:lnTo>
                  <a:lnTo>
                    <a:pt x="31388" y="35795"/>
                  </a:lnTo>
                  <a:lnTo>
                    <a:pt x="31026" y="35373"/>
                  </a:lnTo>
                  <a:lnTo>
                    <a:pt x="30725" y="34829"/>
                  </a:lnTo>
                  <a:lnTo>
                    <a:pt x="30423" y="34286"/>
                  </a:lnTo>
                  <a:lnTo>
                    <a:pt x="30302" y="33682"/>
                  </a:lnTo>
                  <a:lnTo>
                    <a:pt x="30242" y="32958"/>
                  </a:lnTo>
                  <a:lnTo>
                    <a:pt x="30302" y="32234"/>
                  </a:lnTo>
                  <a:lnTo>
                    <a:pt x="30423" y="31570"/>
                  </a:lnTo>
                  <a:lnTo>
                    <a:pt x="30725" y="30966"/>
                  </a:lnTo>
                  <a:lnTo>
                    <a:pt x="31026" y="30423"/>
                  </a:lnTo>
                  <a:lnTo>
                    <a:pt x="31449" y="29880"/>
                  </a:lnTo>
                  <a:lnTo>
                    <a:pt x="31871" y="29397"/>
                  </a:lnTo>
                  <a:lnTo>
                    <a:pt x="32777" y="28491"/>
                  </a:lnTo>
                  <a:lnTo>
                    <a:pt x="34165" y="27345"/>
                  </a:lnTo>
                  <a:lnTo>
                    <a:pt x="35553" y="26137"/>
                  </a:lnTo>
                  <a:lnTo>
                    <a:pt x="36217" y="25534"/>
                  </a:lnTo>
                  <a:lnTo>
                    <a:pt x="36881" y="24870"/>
                  </a:lnTo>
                  <a:lnTo>
                    <a:pt x="37485" y="24145"/>
                  </a:lnTo>
                  <a:lnTo>
                    <a:pt x="38028" y="23421"/>
                  </a:lnTo>
                  <a:lnTo>
                    <a:pt x="38511" y="22636"/>
                  </a:lnTo>
                  <a:lnTo>
                    <a:pt x="38994" y="21852"/>
                  </a:lnTo>
                  <a:lnTo>
                    <a:pt x="39417" y="20946"/>
                  </a:lnTo>
                  <a:lnTo>
                    <a:pt x="39718" y="19980"/>
                  </a:lnTo>
                  <a:lnTo>
                    <a:pt x="40020" y="19015"/>
                  </a:lnTo>
                  <a:lnTo>
                    <a:pt x="40262" y="17928"/>
                  </a:lnTo>
                  <a:lnTo>
                    <a:pt x="40382" y="16781"/>
                  </a:lnTo>
                  <a:lnTo>
                    <a:pt x="40382" y="15574"/>
                  </a:lnTo>
                  <a:lnTo>
                    <a:pt x="40382" y="14307"/>
                  </a:lnTo>
                  <a:lnTo>
                    <a:pt x="40201" y="13099"/>
                  </a:lnTo>
                  <a:lnTo>
                    <a:pt x="39960" y="12013"/>
                  </a:lnTo>
                  <a:lnTo>
                    <a:pt x="39718" y="10987"/>
                  </a:lnTo>
                  <a:lnTo>
                    <a:pt x="39356" y="10021"/>
                  </a:lnTo>
                  <a:lnTo>
                    <a:pt x="38934" y="9115"/>
                  </a:lnTo>
                  <a:lnTo>
                    <a:pt x="38451" y="8270"/>
                  </a:lnTo>
                  <a:lnTo>
                    <a:pt x="37968" y="7486"/>
                  </a:lnTo>
                  <a:lnTo>
                    <a:pt x="37425" y="6761"/>
                  </a:lnTo>
                  <a:lnTo>
                    <a:pt x="36881" y="6097"/>
                  </a:lnTo>
                  <a:lnTo>
                    <a:pt x="36398" y="5494"/>
                  </a:lnTo>
                  <a:lnTo>
                    <a:pt x="35855" y="4951"/>
                  </a:lnTo>
                  <a:lnTo>
                    <a:pt x="34829" y="4045"/>
                  </a:lnTo>
                  <a:lnTo>
                    <a:pt x="33924" y="3260"/>
                  </a:lnTo>
                  <a:lnTo>
                    <a:pt x="39598" y="3260"/>
                  </a:lnTo>
                  <a:lnTo>
                    <a:pt x="45392" y="1"/>
                  </a:lnTo>
                  <a:close/>
                </a:path>
              </a:pathLst>
            </a:custGeom>
            <a:solidFill>
              <a:srgbClr val="3369E8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3" name="Shape 82"/>
            <p:cNvSpPr/>
            <p:nvPr/>
          </p:nvSpPr>
          <p:spPr>
            <a:xfrm>
              <a:off x="4736523" y="2360247"/>
              <a:ext cx="496500" cy="647400"/>
            </a:xfrm>
            <a:custGeom>
              <a:avLst/>
              <a:gdLst/>
              <a:ahLst/>
              <a:cxnLst/>
              <a:rect l="0" t="0" r="0" b="0"/>
              <a:pathLst>
                <a:path w="19860" h="25896" fill="none" extrusionOk="0">
                  <a:moveTo>
                    <a:pt x="17566" y="23361"/>
                  </a:moveTo>
                  <a:lnTo>
                    <a:pt x="17566" y="23361"/>
                  </a:lnTo>
                  <a:lnTo>
                    <a:pt x="17928" y="22999"/>
                  </a:lnTo>
                  <a:lnTo>
                    <a:pt x="18290" y="22576"/>
                  </a:lnTo>
                  <a:lnTo>
                    <a:pt x="18532" y="22154"/>
                  </a:lnTo>
                  <a:lnTo>
                    <a:pt x="18833" y="21671"/>
                  </a:lnTo>
                  <a:lnTo>
                    <a:pt x="19196" y="20765"/>
                  </a:lnTo>
                  <a:lnTo>
                    <a:pt x="19497" y="19860"/>
                  </a:lnTo>
                  <a:lnTo>
                    <a:pt x="19679" y="19015"/>
                  </a:lnTo>
                  <a:lnTo>
                    <a:pt x="19799" y="18170"/>
                  </a:lnTo>
                  <a:lnTo>
                    <a:pt x="19860" y="17385"/>
                  </a:lnTo>
                  <a:lnTo>
                    <a:pt x="19860" y="16721"/>
                  </a:lnTo>
                  <a:lnTo>
                    <a:pt x="19860" y="16721"/>
                  </a:lnTo>
                  <a:lnTo>
                    <a:pt x="19799" y="15453"/>
                  </a:lnTo>
                  <a:lnTo>
                    <a:pt x="19679" y="14126"/>
                  </a:lnTo>
                  <a:lnTo>
                    <a:pt x="19437" y="12737"/>
                  </a:lnTo>
                  <a:lnTo>
                    <a:pt x="19135" y="11349"/>
                  </a:lnTo>
                  <a:lnTo>
                    <a:pt x="18713" y="9961"/>
                  </a:lnTo>
                  <a:lnTo>
                    <a:pt x="18230" y="8572"/>
                  </a:lnTo>
                  <a:lnTo>
                    <a:pt x="17626" y="7184"/>
                  </a:lnTo>
                  <a:lnTo>
                    <a:pt x="16962" y="5916"/>
                  </a:lnTo>
                  <a:lnTo>
                    <a:pt x="16178" y="4709"/>
                  </a:lnTo>
                  <a:lnTo>
                    <a:pt x="15333" y="3562"/>
                  </a:lnTo>
                  <a:lnTo>
                    <a:pt x="14850" y="3019"/>
                  </a:lnTo>
                  <a:lnTo>
                    <a:pt x="14367" y="2536"/>
                  </a:lnTo>
                  <a:lnTo>
                    <a:pt x="13884" y="2114"/>
                  </a:lnTo>
                  <a:lnTo>
                    <a:pt x="13341" y="1691"/>
                  </a:lnTo>
                  <a:lnTo>
                    <a:pt x="12797" y="1329"/>
                  </a:lnTo>
                  <a:lnTo>
                    <a:pt x="12254" y="967"/>
                  </a:lnTo>
                  <a:lnTo>
                    <a:pt x="11651" y="665"/>
                  </a:lnTo>
                  <a:lnTo>
                    <a:pt x="11047" y="424"/>
                  </a:lnTo>
                  <a:lnTo>
                    <a:pt x="10383" y="242"/>
                  </a:lnTo>
                  <a:lnTo>
                    <a:pt x="9779" y="122"/>
                  </a:lnTo>
                  <a:lnTo>
                    <a:pt x="9055" y="1"/>
                  </a:lnTo>
                  <a:lnTo>
                    <a:pt x="8391" y="1"/>
                  </a:lnTo>
                  <a:lnTo>
                    <a:pt x="8391" y="1"/>
                  </a:lnTo>
                  <a:lnTo>
                    <a:pt x="7486" y="61"/>
                  </a:lnTo>
                  <a:lnTo>
                    <a:pt x="6580" y="182"/>
                  </a:lnTo>
                  <a:lnTo>
                    <a:pt x="5735" y="484"/>
                  </a:lnTo>
                  <a:lnTo>
                    <a:pt x="4830" y="786"/>
                  </a:lnTo>
                  <a:lnTo>
                    <a:pt x="4045" y="1269"/>
                  </a:lnTo>
                  <a:lnTo>
                    <a:pt x="3260" y="1751"/>
                  </a:lnTo>
                  <a:lnTo>
                    <a:pt x="2596" y="2355"/>
                  </a:lnTo>
                  <a:lnTo>
                    <a:pt x="1993" y="3019"/>
                  </a:lnTo>
                  <a:lnTo>
                    <a:pt x="1993" y="3019"/>
                  </a:lnTo>
                  <a:lnTo>
                    <a:pt x="1510" y="3743"/>
                  </a:lnTo>
                  <a:lnTo>
                    <a:pt x="1027" y="4528"/>
                  </a:lnTo>
                  <a:lnTo>
                    <a:pt x="725" y="5373"/>
                  </a:lnTo>
                  <a:lnTo>
                    <a:pt x="423" y="6218"/>
                  </a:lnTo>
                  <a:lnTo>
                    <a:pt x="242" y="7063"/>
                  </a:lnTo>
                  <a:lnTo>
                    <a:pt x="122" y="7969"/>
                  </a:lnTo>
                  <a:lnTo>
                    <a:pt x="61" y="8814"/>
                  </a:lnTo>
                  <a:lnTo>
                    <a:pt x="1" y="9719"/>
                  </a:lnTo>
                  <a:lnTo>
                    <a:pt x="1" y="9719"/>
                  </a:lnTo>
                  <a:lnTo>
                    <a:pt x="61" y="10926"/>
                  </a:lnTo>
                  <a:lnTo>
                    <a:pt x="182" y="12194"/>
                  </a:lnTo>
                  <a:lnTo>
                    <a:pt x="363" y="13462"/>
                  </a:lnTo>
                  <a:lnTo>
                    <a:pt x="665" y="14850"/>
                  </a:lnTo>
                  <a:lnTo>
                    <a:pt x="1087" y="16178"/>
                  </a:lnTo>
                  <a:lnTo>
                    <a:pt x="1570" y="17506"/>
                  </a:lnTo>
                  <a:lnTo>
                    <a:pt x="2113" y="18834"/>
                  </a:lnTo>
                  <a:lnTo>
                    <a:pt x="2777" y="20101"/>
                  </a:lnTo>
                  <a:lnTo>
                    <a:pt x="3502" y="21308"/>
                  </a:lnTo>
                  <a:lnTo>
                    <a:pt x="4347" y="22395"/>
                  </a:lnTo>
                  <a:lnTo>
                    <a:pt x="4830" y="22938"/>
                  </a:lnTo>
                  <a:lnTo>
                    <a:pt x="5252" y="23421"/>
                  </a:lnTo>
                  <a:lnTo>
                    <a:pt x="5795" y="23844"/>
                  </a:lnTo>
                  <a:lnTo>
                    <a:pt x="6278" y="24266"/>
                  </a:lnTo>
                  <a:lnTo>
                    <a:pt x="6882" y="24628"/>
                  </a:lnTo>
                  <a:lnTo>
                    <a:pt x="7425" y="24930"/>
                  </a:lnTo>
                  <a:lnTo>
                    <a:pt x="8029" y="25232"/>
                  </a:lnTo>
                  <a:lnTo>
                    <a:pt x="8632" y="25473"/>
                  </a:lnTo>
                  <a:lnTo>
                    <a:pt x="9296" y="25654"/>
                  </a:lnTo>
                  <a:lnTo>
                    <a:pt x="9960" y="25836"/>
                  </a:lnTo>
                  <a:lnTo>
                    <a:pt x="10685" y="25896"/>
                  </a:lnTo>
                  <a:lnTo>
                    <a:pt x="11409" y="25896"/>
                  </a:lnTo>
                  <a:lnTo>
                    <a:pt x="11409" y="25896"/>
                  </a:lnTo>
                  <a:lnTo>
                    <a:pt x="12254" y="25896"/>
                  </a:lnTo>
                  <a:lnTo>
                    <a:pt x="13099" y="25715"/>
                  </a:lnTo>
                  <a:lnTo>
                    <a:pt x="13944" y="25473"/>
                  </a:lnTo>
                  <a:lnTo>
                    <a:pt x="14789" y="25172"/>
                  </a:lnTo>
                  <a:lnTo>
                    <a:pt x="15574" y="24809"/>
                  </a:lnTo>
                  <a:lnTo>
                    <a:pt x="16298" y="24387"/>
                  </a:lnTo>
                  <a:lnTo>
                    <a:pt x="16962" y="23904"/>
                  </a:lnTo>
                  <a:lnTo>
                    <a:pt x="17566" y="23361"/>
                  </a:lnTo>
                </a:path>
              </a:pathLst>
            </a:custGeom>
            <a:noFill/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4" name="Shape 83"/>
            <p:cNvSpPr/>
            <p:nvPr/>
          </p:nvSpPr>
          <p:spPr>
            <a:xfrm>
              <a:off x="4623348" y="3374326"/>
              <a:ext cx="734925" cy="547800"/>
            </a:xfrm>
            <a:custGeom>
              <a:avLst/>
              <a:gdLst/>
              <a:ahLst/>
              <a:cxnLst/>
              <a:rect l="0" t="0" r="0" b="0"/>
              <a:pathLst>
                <a:path w="29397" h="21912" fill="none" extrusionOk="0">
                  <a:moveTo>
                    <a:pt x="19437" y="121"/>
                  </a:moveTo>
                  <a:lnTo>
                    <a:pt x="19437" y="121"/>
                  </a:lnTo>
                  <a:lnTo>
                    <a:pt x="18471" y="1"/>
                  </a:lnTo>
                  <a:lnTo>
                    <a:pt x="17385" y="1"/>
                  </a:lnTo>
                  <a:lnTo>
                    <a:pt x="17385" y="1"/>
                  </a:lnTo>
                  <a:lnTo>
                    <a:pt x="16057" y="61"/>
                  </a:lnTo>
                  <a:lnTo>
                    <a:pt x="14970" y="121"/>
                  </a:lnTo>
                  <a:lnTo>
                    <a:pt x="13703" y="242"/>
                  </a:lnTo>
                  <a:lnTo>
                    <a:pt x="12314" y="423"/>
                  </a:lnTo>
                  <a:lnTo>
                    <a:pt x="10805" y="725"/>
                  </a:lnTo>
                  <a:lnTo>
                    <a:pt x="9296" y="1027"/>
                  </a:lnTo>
                  <a:lnTo>
                    <a:pt x="7787" y="1449"/>
                  </a:lnTo>
                  <a:lnTo>
                    <a:pt x="7787" y="1449"/>
                  </a:lnTo>
                  <a:lnTo>
                    <a:pt x="6882" y="1812"/>
                  </a:lnTo>
                  <a:lnTo>
                    <a:pt x="5735" y="2355"/>
                  </a:lnTo>
                  <a:lnTo>
                    <a:pt x="5131" y="2657"/>
                  </a:lnTo>
                  <a:lnTo>
                    <a:pt x="4467" y="3019"/>
                  </a:lnTo>
                  <a:lnTo>
                    <a:pt x="3803" y="3502"/>
                  </a:lnTo>
                  <a:lnTo>
                    <a:pt x="3139" y="3985"/>
                  </a:lnTo>
                  <a:lnTo>
                    <a:pt x="2536" y="4588"/>
                  </a:lnTo>
                  <a:lnTo>
                    <a:pt x="1932" y="5192"/>
                  </a:lnTo>
                  <a:lnTo>
                    <a:pt x="1389" y="5916"/>
                  </a:lnTo>
                  <a:lnTo>
                    <a:pt x="906" y="6761"/>
                  </a:lnTo>
                  <a:lnTo>
                    <a:pt x="544" y="7606"/>
                  </a:lnTo>
                  <a:lnTo>
                    <a:pt x="242" y="8632"/>
                  </a:lnTo>
                  <a:lnTo>
                    <a:pt x="61" y="9659"/>
                  </a:lnTo>
                  <a:lnTo>
                    <a:pt x="1" y="10805"/>
                  </a:lnTo>
                  <a:lnTo>
                    <a:pt x="1" y="10805"/>
                  </a:lnTo>
                  <a:lnTo>
                    <a:pt x="1" y="11409"/>
                  </a:lnTo>
                  <a:lnTo>
                    <a:pt x="61" y="12013"/>
                  </a:lnTo>
                  <a:lnTo>
                    <a:pt x="182" y="12616"/>
                  </a:lnTo>
                  <a:lnTo>
                    <a:pt x="303" y="13159"/>
                  </a:lnTo>
                  <a:lnTo>
                    <a:pt x="423" y="13703"/>
                  </a:lnTo>
                  <a:lnTo>
                    <a:pt x="665" y="14246"/>
                  </a:lnTo>
                  <a:lnTo>
                    <a:pt x="1148" y="15272"/>
                  </a:lnTo>
                  <a:lnTo>
                    <a:pt x="1751" y="16298"/>
                  </a:lnTo>
                  <a:lnTo>
                    <a:pt x="2476" y="17204"/>
                  </a:lnTo>
                  <a:lnTo>
                    <a:pt x="3381" y="18049"/>
                  </a:lnTo>
                  <a:lnTo>
                    <a:pt x="4347" y="18833"/>
                  </a:lnTo>
                  <a:lnTo>
                    <a:pt x="5433" y="19497"/>
                  </a:lnTo>
                  <a:lnTo>
                    <a:pt x="6640" y="20101"/>
                  </a:lnTo>
                  <a:lnTo>
                    <a:pt x="7968" y="20644"/>
                  </a:lnTo>
                  <a:lnTo>
                    <a:pt x="9417" y="21127"/>
                  </a:lnTo>
                  <a:lnTo>
                    <a:pt x="10926" y="21489"/>
                  </a:lnTo>
                  <a:lnTo>
                    <a:pt x="12495" y="21731"/>
                  </a:lnTo>
                  <a:lnTo>
                    <a:pt x="14246" y="21851"/>
                  </a:lnTo>
                  <a:lnTo>
                    <a:pt x="15996" y="21912"/>
                  </a:lnTo>
                  <a:lnTo>
                    <a:pt x="15996" y="21912"/>
                  </a:lnTo>
                  <a:lnTo>
                    <a:pt x="17566" y="21912"/>
                  </a:lnTo>
                  <a:lnTo>
                    <a:pt x="19075" y="21731"/>
                  </a:lnTo>
                  <a:lnTo>
                    <a:pt x="20463" y="21489"/>
                  </a:lnTo>
                  <a:lnTo>
                    <a:pt x="21791" y="21187"/>
                  </a:lnTo>
                  <a:lnTo>
                    <a:pt x="22998" y="20765"/>
                  </a:lnTo>
                  <a:lnTo>
                    <a:pt x="24085" y="20282"/>
                  </a:lnTo>
                  <a:lnTo>
                    <a:pt x="25051" y="19739"/>
                  </a:lnTo>
                  <a:lnTo>
                    <a:pt x="25956" y="19135"/>
                  </a:lnTo>
                  <a:lnTo>
                    <a:pt x="26741" y="18471"/>
                  </a:lnTo>
                  <a:lnTo>
                    <a:pt x="27465" y="17687"/>
                  </a:lnTo>
                  <a:lnTo>
                    <a:pt x="28008" y="16902"/>
                  </a:lnTo>
                  <a:lnTo>
                    <a:pt x="28491" y="15996"/>
                  </a:lnTo>
                  <a:lnTo>
                    <a:pt x="28914" y="15091"/>
                  </a:lnTo>
                  <a:lnTo>
                    <a:pt x="29155" y="14125"/>
                  </a:lnTo>
                  <a:lnTo>
                    <a:pt x="29336" y="13159"/>
                  </a:lnTo>
                  <a:lnTo>
                    <a:pt x="29397" y="12133"/>
                  </a:lnTo>
                  <a:lnTo>
                    <a:pt x="29397" y="12133"/>
                  </a:lnTo>
                  <a:lnTo>
                    <a:pt x="29336" y="11288"/>
                  </a:lnTo>
                  <a:lnTo>
                    <a:pt x="29216" y="10443"/>
                  </a:lnTo>
                  <a:lnTo>
                    <a:pt x="29034" y="9719"/>
                  </a:lnTo>
                  <a:lnTo>
                    <a:pt x="28793" y="8934"/>
                  </a:lnTo>
                  <a:lnTo>
                    <a:pt x="28491" y="8270"/>
                  </a:lnTo>
                  <a:lnTo>
                    <a:pt x="28069" y="7546"/>
                  </a:lnTo>
                  <a:lnTo>
                    <a:pt x="27586" y="6882"/>
                  </a:lnTo>
                  <a:lnTo>
                    <a:pt x="26982" y="6218"/>
                  </a:lnTo>
                  <a:lnTo>
                    <a:pt x="26379" y="5494"/>
                  </a:lnTo>
                  <a:lnTo>
                    <a:pt x="25654" y="4830"/>
                  </a:lnTo>
                  <a:lnTo>
                    <a:pt x="24809" y="4105"/>
                  </a:lnTo>
                  <a:lnTo>
                    <a:pt x="23904" y="3381"/>
                  </a:lnTo>
                  <a:lnTo>
                    <a:pt x="21851" y="1812"/>
                  </a:lnTo>
                  <a:lnTo>
                    <a:pt x="19437" y="121"/>
                  </a:lnTo>
                </a:path>
              </a:pathLst>
            </a:custGeom>
            <a:noFill/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5" name="Shape 84"/>
            <p:cNvSpPr/>
            <p:nvPr/>
          </p:nvSpPr>
          <p:spPr>
            <a:xfrm>
              <a:off x="4422648" y="2284800"/>
              <a:ext cx="1134825" cy="1733900"/>
            </a:xfrm>
            <a:custGeom>
              <a:avLst/>
              <a:gdLst/>
              <a:ahLst/>
              <a:cxnLst/>
              <a:rect l="0" t="0" r="0" b="0"/>
              <a:pathLst>
                <a:path w="45393" h="69356" fill="none" extrusionOk="0">
                  <a:moveTo>
                    <a:pt x="33924" y="3260"/>
                  </a:moveTo>
                  <a:lnTo>
                    <a:pt x="33924" y="3260"/>
                  </a:lnTo>
                  <a:lnTo>
                    <a:pt x="34829" y="4045"/>
                  </a:lnTo>
                  <a:lnTo>
                    <a:pt x="35855" y="4951"/>
                  </a:lnTo>
                  <a:lnTo>
                    <a:pt x="36398" y="5494"/>
                  </a:lnTo>
                  <a:lnTo>
                    <a:pt x="36881" y="6097"/>
                  </a:lnTo>
                  <a:lnTo>
                    <a:pt x="37425" y="6761"/>
                  </a:lnTo>
                  <a:lnTo>
                    <a:pt x="37968" y="7486"/>
                  </a:lnTo>
                  <a:lnTo>
                    <a:pt x="38451" y="8270"/>
                  </a:lnTo>
                  <a:lnTo>
                    <a:pt x="38934" y="9115"/>
                  </a:lnTo>
                  <a:lnTo>
                    <a:pt x="39356" y="10021"/>
                  </a:lnTo>
                  <a:lnTo>
                    <a:pt x="39718" y="10987"/>
                  </a:lnTo>
                  <a:lnTo>
                    <a:pt x="39960" y="12013"/>
                  </a:lnTo>
                  <a:lnTo>
                    <a:pt x="40201" y="13099"/>
                  </a:lnTo>
                  <a:lnTo>
                    <a:pt x="40382" y="14307"/>
                  </a:lnTo>
                  <a:lnTo>
                    <a:pt x="40382" y="15574"/>
                  </a:lnTo>
                  <a:lnTo>
                    <a:pt x="40382" y="15574"/>
                  </a:lnTo>
                  <a:lnTo>
                    <a:pt x="40382" y="16781"/>
                  </a:lnTo>
                  <a:lnTo>
                    <a:pt x="40262" y="17928"/>
                  </a:lnTo>
                  <a:lnTo>
                    <a:pt x="40020" y="19015"/>
                  </a:lnTo>
                  <a:lnTo>
                    <a:pt x="39718" y="19980"/>
                  </a:lnTo>
                  <a:lnTo>
                    <a:pt x="39417" y="20946"/>
                  </a:lnTo>
                  <a:lnTo>
                    <a:pt x="38994" y="21852"/>
                  </a:lnTo>
                  <a:lnTo>
                    <a:pt x="38511" y="22636"/>
                  </a:lnTo>
                  <a:lnTo>
                    <a:pt x="38028" y="23421"/>
                  </a:lnTo>
                  <a:lnTo>
                    <a:pt x="37485" y="24145"/>
                  </a:lnTo>
                  <a:lnTo>
                    <a:pt x="36881" y="24870"/>
                  </a:lnTo>
                  <a:lnTo>
                    <a:pt x="36217" y="25534"/>
                  </a:lnTo>
                  <a:lnTo>
                    <a:pt x="35553" y="26137"/>
                  </a:lnTo>
                  <a:lnTo>
                    <a:pt x="34165" y="27345"/>
                  </a:lnTo>
                  <a:lnTo>
                    <a:pt x="32777" y="28491"/>
                  </a:lnTo>
                  <a:lnTo>
                    <a:pt x="32777" y="28491"/>
                  </a:lnTo>
                  <a:lnTo>
                    <a:pt x="31871" y="29397"/>
                  </a:lnTo>
                  <a:lnTo>
                    <a:pt x="31449" y="29880"/>
                  </a:lnTo>
                  <a:lnTo>
                    <a:pt x="31026" y="30423"/>
                  </a:lnTo>
                  <a:lnTo>
                    <a:pt x="30725" y="30966"/>
                  </a:lnTo>
                  <a:lnTo>
                    <a:pt x="30423" y="31570"/>
                  </a:lnTo>
                  <a:lnTo>
                    <a:pt x="30302" y="32234"/>
                  </a:lnTo>
                  <a:lnTo>
                    <a:pt x="30242" y="32958"/>
                  </a:lnTo>
                  <a:lnTo>
                    <a:pt x="30242" y="32958"/>
                  </a:lnTo>
                  <a:lnTo>
                    <a:pt x="30302" y="33682"/>
                  </a:lnTo>
                  <a:lnTo>
                    <a:pt x="30423" y="34286"/>
                  </a:lnTo>
                  <a:lnTo>
                    <a:pt x="30725" y="34829"/>
                  </a:lnTo>
                  <a:lnTo>
                    <a:pt x="31026" y="35373"/>
                  </a:lnTo>
                  <a:lnTo>
                    <a:pt x="31388" y="35795"/>
                  </a:lnTo>
                  <a:lnTo>
                    <a:pt x="31811" y="36157"/>
                  </a:lnTo>
                  <a:lnTo>
                    <a:pt x="32596" y="36882"/>
                  </a:lnTo>
                  <a:lnTo>
                    <a:pt x="35855" y="39417"/>
                  </a:lnTo>
                  <a:lnTo>
                    <a:pt x="35855" y="39417"/>
                  </a:lnTo>
                  <a:lnTo>
                    <a:pt x="37364" y="40684"/>
                  </a:lnTo>
                  <a:lnTo>
                    <a:pt x="38753" y="41952"/>
                  </a:lnTo>
                  <a:lnTo>
                    <a:pt x="39417" y="42556"/>
                  </a:lnTo>
                  <a:lnTo>
                    <a:pt x="40020" y="43280"/>
                  </a:lnTo>
                  <a:lnTo>
                    <a:pt x="40624" y="43944"/>
                  </a:lnTo>
                  <a:lnTo>
                    <a:pt x="41167" y="44668"/>
                  </a:lnTo>
                  <a:lnTo>
                    <a:pt x="41710" y="45453"/>
                  </a:lnTo>
                  <a:lnTo>
                    <a:pt x="42133" y="46238"/>
                  </a:lnTo>
                  <a:lnTo>
                    <a:pt x="42555" y="47083"/>
                  </a:lnTo>
                  <a:lnTo>
                    <a:pt x="42857" y="47988"/>
                  </a:lnTo>
                  <a:lnTo>
                    <a:pt x="43159" y="48894"/>
                  </a:lnTo>
                  <a:lnTo>
                    <a:pt x="43340" y="49920"/>
                  </a:lnTo>
                  <a:lnTo>
                    <a:pt x="43461" y="51006"/>
                  </a:lnTo>
                  <a:lnTo>
                    <a:pt x="43521" y="52153"/>
                  </a:lnTo>
                  <a:lnTo>
                    <a:pt x="43521" y="52153"/>
                  </a:lnTo>
                  <a:lnTo>
                    <a:pt x="43461" y="52938"/>
                  </a:lnTo>
                  <a:lnTo>
                    <a:pt x="43400" y="53722"/>
                  </a:lnTo>
                  <a:lnTo>
                    <a:pt x="43280" y="54567"/>
                  </a:lnTo>
                  <a:lnTo>
                    <a:pt x="43099" y="55352"/>
                  </a:lnTo>
                  <a:lnTo>
                    <a:pt x="42917" y="56137"/>
                  </a:lnTo>
                  <a:lnTo>
                    <a:pt x="42616" y="56922"/>
                  </a:lnTo>
                  <a:lnTo>
                    <a:pt x="42314" y="57646"/>
                  </a:lnTo>
                  <a:lnTo>
                    <a:pt x="41952" y="58431"/>
                  </a:lnTo>
                  <a:lnTo>
                    <a:pt x="41529" y="59155"/>
                  </a:lnTo>
                  <a:lnTo>
                    <a:pt x="41107" y="59940"/>
                  </a:lnTo>
                  <a:lnTo>
                    <a:pt x="40624" y="60664"/>
                  </a:lnTo>
                  <a:lnTo>
                    <a:pt x="40081" y="61328"/>
                  </a:lnTo>
                  <a:lnTo>
                    <a:pt x="39477" y="62052"/>
                  </a:lnTo>
                  <a:lnTo>
                    <a:pt x="38813" y="62656"/>
                  </a:lnTo>
                  <a:lnTo>
                    <a:pt x="38149" y="63320"/>
                  </a:lnTo>
                  <a:lnTo>
                    <a:pt x="37425" y="63923"/>
                  </a:lnTo>
                  <a:lnTo>
                    <a:pt x="36640" y="64527"/>
                  </a:lnTo>
                  <a:lnTo>
                    <a:pt x="35795" y="65131"/>
                  </a:lnTo>
                  <a:lnTo>
                    <a:pt x="34950" y="65614"/>
                  </a:lnTo>
                  <a:lnTo>
                    <a:pt x="34044" y="66157"/>
                  </a:lnTo>
                  <a:lnTo>
                    <a:pt x="33079" y="66640"/>
                  </a:lnTo>
                  <a:lnTo>
                    <a:pt x="32052" y="67062"/>
                  </a:lnTo>
                  <a:lnTo>
                    <a:pt x="31026" y="67485"/>
                  </a:lnTo>
                  <a:lnTo>
                    <a:pt x="29940" y="67847"/>
                  </a:lnTo>
                  <a:lnTo>
                    <a:pt x="28793" y="68209"/>
                  </a:lnTo>
                  <a:lnTo>
                    <a:pt x="27586" y="68451"/>
                  </a:lnTo>
                  <a:lnTo>
                    <a:pt x="26379" y="68752"/>
                  </a:lnTo>
                  <a:lnTo>
                    <a:pt x="25111" y="68933"/>
                  </a:lnTo>
                  <a:lnTo>
                    <a:pt x="23783" y="69115"/>
                  </a:lnTo>
                  <a:lnTo>
                    <a:pt x="22395" y="69235"/>
                  </a:lnTo>
                  <a:lnTo>
                    <a:pt x="21006" y="69296"/>
                  </a:lnTo>
                  <a:lnTo>
                    <a:pt x="19558" y="69356"/>
                  </a:lnTo>
                  <a:lnTo>
                    <a:pt x="19558" y="69356"/>
                  </a:lnTo>
                  <a:lnTo>
                    <a:pt x="18350" y="69296"/>
                  </a:lnTo>
                  <a:lnTo>
                    <a:pt x="17204" y="69235"/>
                  </a:lnTo>
                  <a:lnTo>
                    <a:pt x="16057" y="69175"/>
                  </a:lnTo>
                  <a:lnTo>
                    <a:pt x="14970" y="69054"/>
                  </a:lnTo>
                  <a:lnTo>
                    <a:pt x="13884" y="68873"/>
                  </a:lnTo>
                  <a:lnTo>
                    <a:pt x="12858" y="68692"/>
                  </a:lnTo>
                  <a:lnTo>
                    <a:pt x="11892" y="68511"/>
                  </a:lnTo>
                  <a:lnTo>
                    <a:pt x="10926" y="68269"/>
                  </a:lnTo>
                  <a:lnTo>
                    <a:pt x="10021" y="67968"/>
                  </a:lnTo>
                  <a:lnTo>
                    <a:pt x="9176" y="67666"/>
                  </a:lnTo>
                  <a:lnTo>
                    <a:pt x="8391" y="67364"/>
                  </a:lnTo>
                  <a:lnTo>
                    <a:pt x="7606" y="67002"/>
                  </a:lnTo>
                  <a:lnTo>
                    <a:pt x="6821" y="66640"/>
                  </a:lnTo>
                  <a:lnTo>
                    <a:pt x="6158" y="66217"/>
                  </a:lnTo>
                  <a:lnTo>
                    <a:pt x="5494" y="65795"/>
                  </a:lnTo>
                  <a:lnTo>
                    <a:pt x="4830" y="65372"/>
                  </a:lnTo>
                  <a:lnTo>
                    <a:pt x="4286" y="64889"/>
                  </a:lnTo>
                  <a:lnTo>
                    <a:pt x="3683" y="64406"/>
                  </a:lnTo>
                  <a:lnTo>
                    <a:pt x="3200" y="63923"/>
                  </a:lnTo>
                  <a:lnTo>
                    <a:pt x="2717" y="63380"/>
                  </a:lnTo>
                  <a:lnTo>
                    <a:pt x="2294" y="62897"/>
                  </a:lnTo>
                  <a:lnTo>
                    <a:pt x="1872" y="62354"/>
                  </a:lnTo>
                  <a:lnTo>
                    <a:pt x="1510" y="61750"/>
                  </a:lnTo>
                  <a:lnTo>
                    <a:pt x="1208" y="61207"/>
                  </a:lnTo>
                  <a:lnTo>
                    <a:pt x="906" y="60604"/>
                  </a:lnTo>
                  <a:lnTo>
                    <a:pt x="665" y="60000"/>
                  </a:lnTo>
                  <a:lnTo>
                    <a:pt x="484" y="59396"/>
                  </a:lnTo>
                  <a:lnTo>
                    <a:pt x="302" y="58793"/>
                  </a:lnTo>
                  <a:lnTo>
                    <a:pt x="182" y="58189"/>
                  </a:lnTo>
                  <a:lnTo>
                    <a:pt x="61" y="57586"/>
                  </a:lnTo>
                  <a:lnTo>
                    <a:pt x="61" y="56982"/>
                  </a:lnTo>
                  <a:lnTo>
                    <a:pt x="1" y="56318"/>
                  </a:lnTo>
                  <a:lnTo>
                    <a:pt x="1" y="56318"/>
                  </a:lnTo>
                  <a:lnTo>
                    <a:pt x="61" y="55714"/>
                  </a:lnTo>
                  <a:lnTo>
                    <a:pt x="121" y="55050"/>
                  </a:lnTo>
                  <a:lnTo>
                    <a:pt x="182" y="54326"/>
                  </a:lnTo>
                  <a:lnTo>
                    <a:pt x="363" y="53662"/>
                  </a:lnTo>
                  <a:lnTo>
                    <a:pt x="544" y="52938"/>
                  </a:lnTo>
                  <a:lnTo>
                    <a:pt x="785" y="52213"/>
                  </a:lnTo>
                  <a:lnTo>
                    <a:pt x="1148" y="51489"/>
                  </a:lnTo>
                  <a:lnTo>
                    <a:pt x="1510" y="50765"/>
                  </a:lnTo>
                  <a:lnTo>
                    <a:pt x="1932" y="49980"/>
                  </a:lnTo>
                  <a:lnTo>
                    <a:pt x="2415" y="49256"/>
                  </a:lnTo>
                  <a:lnTo>
                    <a:pt x="3019" y="48531"/>
                  </a:lnTo>
                  <a:lnTo>
                    <a:pt x="3683" y="47867"/>
                  </a:lnTo>
                  <a:lnTo>
                    <a:pt x="4407" y="47143"/>
                  </a:lnTo>
                  <a:lnTo>
                    <a:pt x="5192" y="46479"/>
                  </a:lnTo>
                  <a:lnTo>
                    <a:pt x="6037" y="45815"/>
                  </a:lnTo>
                  <a:lnTo>
                    <a:pt x="7003" y="45211"/>
                  </a:lnTo>
                  <a:lnTo>
                    <a:pt x="7003" y="45211"/>
                  </a:lnTo>
                  <a:lnTo>
                    <a:pt x="8089" y="44608"/>
                  </a:lnTo>
                  <a:lnTo>
                    <a:pt x="9236" y="44065"/>
                  </a:lnTo>
                  <a:lnTo>
                    <a:pt x="10383" y="43582"/>
                  </a:lnTo>
                  <a:lnTo>
                    <a:pt x="11530" y="43159"/>
                  </a:lnTo>
                  <a:lnTo>
                    <a:pt x="12737" y="42797"/>
                  </a:lnTo>
                  <a:lnTo>
                    <a:pt x="13944" y="42435"/>
                  </a:lnTo>
                  <a:lnTo>
                    <a:pt x="15091" y="42193"/>
                  </a:lnTo>
                  <a:lnTo>
                    <a:pt x="16298" y="41952"/>
                  </a:lnTo>
                  <a:lnTo>
                    <a:pt x="18592" y="41590"/>
                  </a:lnTo>
                  <a:lnTo>
                    <a:pt x="20765" y="41348"/>
                  </a:lnTo>
                  <a:lnTo>
                    <a:pt x="22696" y="41167"/>
                  </a:lnTo>
                  <a:lnTo>
                    <a:pt x="24387" y="41047"/>
                  </a:lnTo>
                  <a:lnTo>
                    <a:pt x="24387" y="41047"/>
                  </a:lnTo>
                  <a:lnTo>
                    <a:pt x="23421" y="39779"/>
                  </a:lnTo>
                  <a:lnTo>
                    <a:pt x="22998" y="39115"/>
                  </a:lnTo>
                  <a:lnTo>
                    <a:pt x="22576" y="38391"/>
                  </a:lnTo>
                  <a:lnTo>
                    <a:pt x="22214" y="37606"/>
                  </a:lnTo>
                  <a:lnTo>
                    <a:pt x="21912" y="36761"/>
                  </a:lnTo>
                  <a:lnTo>
                    <a:pt x="21731" y="35855"/>
                  </a:lnTo>
                  <a:lnTo>
                    <a:pt x="21670" y="34829"/>
                  </a:lnTo>
                  <a:lnTo>
                    <a:pt x="21670" y="34829"/>
                  </a:lnTo>
                  <a:lnTo>
                    <a:pt x="21670" y="34286"/>
                  </a:lnTo>
                  <a:lnTo>
                    <a:pt x="21731" y="33803"/>
                  </a:lnTo>
                  <a:lnTo>
                    <a:pt x="21972" y="32898"/>
                  </a:lnTo>
                  <a:lnTo>
                    <a:pt x="22214" y="32113"/>
                  </a:lnTo>
                  <a:lnTo>
                    <a:pt x="22576" y="31328"/>
                  </a:lnTo>
                  <a:lnTo>
                    <a:pt x="22576" y="31328"/>
                  </a:lnTo>
                  <a:lnTo>
                    <a:pt x="21067" y="31449"/>
                  </a:lnTo>
                  <a:lnTo>
                    <a:pt x="19678" y="31509"/>
                  </a:lnTo>
                  <a:lnTo>
                    <a:pt x="19678" y="31509"/>
                  </a:lnTo>
                  <a:lnTo>
                    <a:pt x="18773" y="31449"/>
                  </a:lnTo>
                  <a:lnTo>
                    <a:pt x="17928" y="31389"/>
                  </a:lnTo>
                  <a:lnTo>
                    <a:pt x="17083" y="31328"/>
                  </a:lnTo>
                  <a:lnTo>
                    <a:pt x="16238" y="31147"/>
                  </a:lnTo>
                  <a:lnTo>
                    <a:pt x="15453" y="30966"/>
                  </a:lnTo>
                  <a:lnTo>
                    <a:pt x="14668" y="30785"/>
                  </a:lnTo>
                  <a:lnTo>
                    <a:pt x="13944" y="30544"/>
                  </a:lnTo>
                  <a:lnTo>
                    <a:pt x="13220" y="30242"/>
                  </a:lnTo>
                  <a:lnTo>
                    <a:pt x="12556" y="29940"/>
                  </a:lnTo>
                  <a:lnTo>
                    <a:pt x="11892" y="29578"/>
                  </a:lnTo>
                  <a:lnTo>
                    <a:pt x="11228" y="29216"/>
                  </a:lnTo>
                  <a:lnTo>
                    <a:pt x="10624" y="28854"/>
                  </a:lnTo>
                  <a:lnTo>
                    <a:pt x="10081" y="28431"/>
                  </a:lnTo>
                  <a:lnTo>
                    <a:pt x="9538" y="27948"/>
                  </a:lnTo>
                  <a:lnTo>
                    <a:pt x="8512" y="26982"/>
                  </a:lnTo>
                  <a:lnTo>
                    <a:pt x="7606" y="25956"/>
                  </a:lnTo>
                  <a:lnTo>
                    <a:pt x="6821" y="24870"/>
                  </a:lnTo>
                  <a:lnTo>
                    <a:pt x="6097" y="23663"/>
                  </a:lnTo>
                  <a:lnTo>
                    <a:pt x="5554" y="22455"/>
                  </a:lnTo>
                  <a:lnTo>
                    <a:pt x="5131" y="21127"/>
                  </a:lnTo>
                  <a:lnTo>
                    <a:pt x="4830" y="19860"/>
                  </a:lnTo>
                  <a:lnTo>
                    <a:pt x="4648" y="18532"/>
                  </a:lnTo>
                  <a:lnTo>
                    <a:pt x="4588" y="17204"/>
                  </a:lnTo>
                  <a:lnTo>
                    <a:pt x="4588" y="17204"/>
                  </a:lnTo>
                  <a:lnTo>
                    <a:pt x="4588" y="16419"/>
                  </a:lnTo>
                  <a:lnTo>
                    <a:pt x="4648" y="15634"/>
                  </a:lnTo>
                  <a:lnTo>
                    <a:pt x="4769" y="14789"/>
                  </a:lnTo>
                  <a:lnTo>
                    <a:pt x="4950" y="14005"/>
                  </a:lnTo>
                  <a:lnTo>
                    <a:pt x="5131" y="13220"/>
                  </a:lnTo>
                  <a:lnTo>
                    <a:pt x="5373" y="12375"/>
                  </a:lnTo>
                  <a:lnTo>
                    <a:pt x="5675" y="11590"/>
                  </a:lnTo>
                  <a:lnTo>
                    <a:pt x="5976" y="10806"/>
                  </a:lnTo>
                  <a:lnTo>
                    <a:pt x="6399" y="10021"/>
                  </a:lnTo>
                  <a:lnTo>
                    <a:pt x="6821" y="9236"/>
                  </a:lnTo>
                  <a:lnTo>
                    <a:pt x="7304" y="8512"/>
                  </a:lnTo>
                  <a:lnTo>
                    <a:pt x="7848" y="7727"/>
                  </a:lnTo>
                  <a:lnTo>
                    <a:pt x="8391" y="7003"/>
                  </a:lnTo>
                  <a:lnTo>
                    <a:pt x="8994" y="6339"/>
                  </a:lnTo>
                  <a:lnTo>
                    <a:pt x="9658" y="5675"/>
                  </a:lnTo>
                  <a:lnTo>
                    <a:pt x="10383" y="5011"/>
                  </a:lnTo>
                  <a:lnTo>
                    <a:pt x="10383" y="5011"/>
                  </a:lnTo>
                  <a:lnTo>
                    <a:pt x="11349" y="4226"/>
                  </a:lnTo>
                  <a:lnTo>
                    <a:pt x="12375" y="3562"/>
                  </a:lnTo>
                  <a:lnTo>
                    <a:pt x="13401" y="2959"/>
                  </a:lnTo>
                  <a:lnTo>
                    <a:pt x="14427" y="2415"/>
                  </a:lnTo>
                  <a:lnTo>
                    <a:pt x="15453" y="1932"/>
                  </a:lnTo>
                  <a:lnTo>
                    <a:pt x="16540" y="1570"/>
                  </a:lnTo>
                  <a:lnTo>
                    <a:pt x="17566" y="1208"/>
                  </a:lnTo>
                  <a:lnTo>
                    <a:pt x="18652" y="906"/>
                  </a:lnTo>
                  <a:lnTo>
                    <a:pt x="19678" y="665"/>
                  </a:lnTo>
                  <a:lnTo>
                    <a:pt x="20705" y="484"/>
                  </a:lnTo>
                  <a:lnTo>
                    <a:pt x="21731" y="303"/>
                  </a:lnTo>
                  <a:lnTo>
                    <a:pt x="22757" y="182"/>
                  </a:lnTo>
                  <a:lnTo>
                    <a:pt x="24749" y="61"/>
                  </a:lnTo>
                  <a:lnTo>
                    <a:pt x="26680" y="1"/>
                  </a:lnTo>
                  <a:lnTo>
                    <a:pt x="45392" y="1"/>
                  </a:lnTo>
                  <a:lnTo>
                    <a:pt x="39598" y="3260"/>
                  </a:lnTo>
                  <a:lnTo>
                    <a:pt x="33924" y="3260"/>
                  </a:lnTo>
                </a:path>
              </a:pathLst>
            </a:custGeom>
            <a:noFill/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6" name="Shape 85"/>
            <p:cNvSpPr/>
            <p:nvPr/>
          </p:nvSpPr>
          <p:spPr>
            <a:xfrm>
              <a:off x="3281826" y="2253125"/>
              <a:ext cx="1131800" cy="1088025"/>
            </a:xfrm>
            <a:custGeom>
              <a:avLst/>
              <a:gdLst/>
              <a:ahLst/>
              <a:cxnLst/>
              <a:rect l="0" t="0" r="0" b="0"/>
              <a:pathLst>
                <a:path w="45272" h="43521" extrusionOk="0">
                  <a:moveTo>
                    <a:pt x="21187" y="2777"/>
                  </a:moveTo>
                  <a:lnTo>
                    <a:pt x="22214" y="2837"/>
                  </a:lnTo>
                  <a:lnTo>
                    <a:pt x="23179" y="2958"/>
                  </a:lnTo>
                  <a:lnTo>
                    <a:pt x="24145" y="3199"/>
                  </a:lnTo>
                  <a:lnTo>
                    <a:pt x="25050" y="3441"/>
                  </a:lnTo>
                  <a:lnTo>
                    <a:pt x="25956" y="3803"/>
                  </a:lnTo>
                  <a:lnTo>
                    <a:pt x="26741" y="4286"/>
                  </a:lnTo>
                  <a:lnTo>
                    <a:pt x="27525" y="4769"/>
                  </a:lnTo>
                  <a:lnTo>
                    <a:pt x="28310" y="5312"/>
                  </a:lnTo>
                  <a:lnTo>
                    <a:pt x="28974" y="5916"/>
                  </a:lnTo>
                  <a:lnTo>
                    <a:pt x="29698" y="6580"/>
                  </a:lnTo>
                  <a:lnTo>
                    <a:pt x="30302" y="7304"/>
                  </a:lnTo>
                  <a:lnTo>
                    <a:pt x="30906" y="8028"/>
                  </a:lnTo>
                  <a:lnTo>
                    <a:pt x="31449" y="8873"/>
                  </a:lnTo>
                  <a:lnTo>
                    <a:pt x="31992" y="9658"/>
                  </a:lnTo>
                  <a:lnTo>
                    <a:pt x="32475" y="10564"/>
                  </a:lnTo>
                  <a:lnTo>
                    <a:pt x="32958" y="11409"/>
                  </a:lnTo>
                  <a:lnTo>
                    <a:pt x="33380" y="12314"/>
                  </a:lnTo>
                  <a:lnTo>
                    <a:pt x="33743" y="13280"/>
                  </a:lnTo>
                  <a:lnTo>
                    <a:pt x="34467" y="15151"/>
                  </a:lnTo>
                  <a:lnTo>
                    <a:pt x="35010" y="17143"/>
                  </a:lnTo>
                  <a:lnTo>
                    <a:pt x="35493" y="19074"/>
                  </a:lnTo>
                  <a:lnTo>
                    <a:pt x="35855" y="20946"/>
                  </a:lnTo>
                  <a:lnTo>
                    <a:pt x="36097" y="22757"/>
                  </a:lnTo>
                  <a:lnTo>
                    <a:pt x="36217" y="24447"/>
                  </a:lnTo>
                  <a:lnTo>
                    <a:pt x="36278" y="26076"/>
                  </a:lnTo>
                  <a:lnTo>
                    <a:pt x="36217" y="27404"/>
                  </a:lnTo>
                  <a:lnTo>
                    <a:pt x="36157" y="28732"/>
                  </a:lnTo>
                  <a:lnTo>
                    <a:pt x="35976" y="30060"/>
                  </a:lnTo>
                  <a:lnTo>
                    <a:pt x="35734" y="31328"/>
                  </a:lnTo>
                  <a:lnTo>
                    <a:pt x="35372" y="32595"/>
                  </a:lnTo>
                  <a:lnTo>
                    <a:pt x="34889" y="33803"/>
                  </a:lnTo>
                  <a:lnTo>
                    <a:pt x="34588" y="34406"/>
                  </a:lnTo>
                  <a:lnTo>
                    <a:pt x="34286" y="35010"/>
                  </a:lnTo>
                  <a:lnTo>
                    <a:pt x="33924" y="35553"/>
                  </a:lnTo>
                  <a:lnTo>
                    <a:pt x="33501" y="36157"/>
                  </a:lnTo>
                  <a:lnTo>
                    <a:pt x="33139" y="36640"/>
                  </a:lnTo>
                  <a:lnTo>
                    <a:pt x="32656" y="37183"/>
                  </a:lnTo>
                  <a:lnTo>
                    <a:pt x="32233" y="37666"/>
                  </a:lnTo>
                  <a:lnTo>
                    <a:pt x="31690" y="38088"/>
                  </a:lnTo>
                  <a:lnTo>
                    <a:pt x="31147" y="38511"/>
                  </a:lnTo>
                  <a:lnTo>
                    <a:pt x="30604" y="38873"/>
                  </a:lnTo>
                  <a:lnTo>
                    <a:pt x="30060" y="39235"/>
                  </a:lnTo>
                  <a:lnTo>
                    <a:pt x="29457" y="39537"/>
                  </a:lnTo>
                  <a:lnTo>
                    <a:pt x="28853" y="39839"/>
                  </a:lnTo>
                  <a:lnTo>
                    <a:pt x="28189" y="40080"/>
                  </a:lnTo>
                  <a:lnTo>
                    <a:pt x="27586" y="40261"/>
                  </a:lnTo>
                  <a:lnTo>
                    <a:pt x="26922" y="40442"/>
                  </a:lnTo>
                  <a:lnTo>
                    <a:pt x="26258" y="40563"/>
                  </a:lnTo>
                  <a:lnTo>
                    <a:pt x="25594" y="40684"/>
                  </a:lnTo>
                  <a:lnTo>
                    <a:pt x="24930" y="40744"/>
                  </a:lnTo>
                  <a:lnTo>
                    <a:pt x="23240" y="40744"/>
                  </a:lnTo>
                  <a:lnTo>
                    <a:pt x="22274" y="40623"/>
                  </a:lnTo>
                  <a:lnTo>
                    <a:pt x="21368" y="40382"/>
                  </a:lnTo>
                  <a:lnTo>
                    <a:pt x="20463" y="40141"/>
                  </a:lnTo>
                  <a:lnTo>
                    <a:pt x="19618" y="39778"/>
                  </a:lnTo>
                  <a:lnTo>
                    <a:pt x="18773" y="39356"/>
                  </a:lnTo>
                  <a:lnTo>
                    <a:pt x="17988" y="38873"/>
                  </a:lnTo>
                  <a:lnTo>
                    <a:pt x="17204" y="38330"/>
                  </a:lnTo>
                  <a:lnTo>
                    <a:pt x="16479" y="37726"/>
                  </a:lnTo>
                  <a:lnTo>
                    <a:pt x="15815" y="37062"/>
                  </a:lnTo>
                  <a:lnTo>
                    <a:pt x="15151" y="36338"/>
                  </a:lnTo>
                  <a:lnTo>
                    <a:pt x="14548" y="35613"/>
                  </a:lnTo>
                  <a:lnTo>
                    <a:pt x="13944" y="34829"/>
                  </a:lnTo>
                  <a:lnTo>
                    <a:pt x="13401" y="33984"/>
                  </a:lnTo>
                  <a:lnTo>
                    <a:pt x="12918" y="33139"/>
                  </a:lnTo>
                  <a:lnTo>
                    <a:pt x="12435" y="32233"/>
                  </a:lnTo>
                  <a:lnTo>
                    <a:pt x="11952" y="31328"/>
                  </a:lnTo>
                  <a:lnTo>
                    <a:pt x="11530" y="30362"/>
                  </a:lnTo>
                  <a:lnTo>
                    <a:pt x="10805" y="28430"/>
                  </a:lnTo>
                  <a:lnTo>
                    <a:pt x="10202" y="26499"/>
                  </a:lnTo>
                  <a:lnTo>
                    <a:pt x="9719" y="24507"/>
                  </a:lnTo>
                  <a:lnTo>
                    <a:pt x="9296" y="22515"/>
                  </a:lnTo>
                  <a:lnTo>
                    <a:pt x="9055" y="20584"/>
                  </a:lnTo>
                  <a:lnTo>
                    <a:pt x="8874" y="18712"/>
                  </a:lnTo>
                  <a:lnTo>
                    <a:pt x="8813" y="16962"/>
                  </a:lnTo>
                  <a:lnTo>
                    <a:pt x="8874" y="15513"/>
                  </a:lnTo>
                  <a:lnTo>
                    <a:pt x="8994" y="14065"/>
                  </a:lnTo>
                  <a:lnTo>
                    <a:pt x="9236" y="12616"/>
                  </a:lnTo>
                  <a:lnTo>
                    <a:pt x="9357" y="11891"/>
                  </a:lnTo>
                  <a:lnTo>
                    <a:pt x="9598" y="11167"/>
                  </a:lnTo>
                  <a:lnTo>
                    <a:pt x="9839" y="10443"/>
                  </a:lnTo>
                  <a:lnTo>
                    <a:pt x="10141" y="9779"/>
                  </a:lnTo>
                  <a:lnTo>
                    <a:pt x="10443" y="9055"/>
                  </a:lnTo>
                  <a:lnTo>
                    <a:pt x="10866" y="8391"/>
                  </a:lnTo>
                  <a:lnTo>
                    <a:pt x="11288" y="7787"/>
                  </a:lnTo>
                  <a:lnTo>
                    <a:pt x="11831" y="7123"/>
                  </a:lnTo>
                  <a:lnTo>
                    <a:pt x="12375" y="6519"/>
                  </a:lnTo>
                  <a:lnTo>
                    <a:pt x="13039" y="5916"/>
                  </a:lnTo>
                  <a:lnTo>
                    <a:pt x="13884" y="5191"/>
                  </a:lnTo>
                  <a:lnTo>
                    <a:pt x="14789" y="4588"/>
                  </a:lnTo>
                  <a:lnTo>
                    <a:pt x="15755" y="4045"/>
                  </a:lnTo>
                  <a:lnTo>
                    <a:pt x="16781" y="3622"/>
                  </a:lnTo>
                  <a:lnTo>
                    <a:pt x="17868" y="3260"/>
                  </a:lnTo>
                  <a:lnTo>
                    <a:pt x="18954" y="3018"/>
                  </a:lnTo>
                  <a:lnTo>
                    <a:pt x="20041" y="2837"/>
                  </a:lnTo>
                  <a:lnTo>
                    <a:pt x="21187" y="2777"/>
                  </a:lnTo>
                  <a:close/>
                  <a:moveTo>
                    <a:pt x="22274" y="0"/>
                  </a:moveTo>
                  <a:lnTo>
                    <a:pt x="21006" y="121"/>
                  </a:lnTo>
                  <a:lnTo>
                    <a:pt x="19799" y="242"/>
                  </a:lnTo>
                  <a:lnTo>
                    <a:pt x="18592" y="423"/>
                  </a:lnTo>
                  <a:lnTo>
                    <a:pt x="17385" y="725"/>
                  </a:lnTo>
                  <a:lnTo>
                    <a:pt x="16238" y="1026"/>
                  </a:lnTo>
                  <a:lnTo>
                    <a:pt x="15151" y="1328"/>
                  </a:lnTo>
                  <a:lnTo>
                    <a:pt x="14065" y="1751"/>
                  </a:lnTo>
                  <a:lnTo>
                    <a:pt x="12978" y="2234"/>
                  </a:lnTo>
                  <a:lnTo>
                    <a:pt x="11952" y="2717"/>
                  </a:lnTo>
                  <a:lnTo>
                    <a:pt x="10986" y="3260"/>
                  </a:lnTo>
                  <a:lnTo>
                    <a:pt x="10021" y="3803"/>
                  </a:lnTo>
                  <a:lnTo>
                    <a:pt x="9115" y="4467"/>
                  </a:lnTo>
                  <a:lnTo>
                    <a:pt x="8270" y="5131"/>
                  </a:lnTo>
                  <a:lnTo>
                    <a:pt x="7425" y="5795"/>
                  </a:lnTo>
                  <a:lnTo>
                    <a:pt x="6580" y="6580"/>
                  </a:lnTo>
                  <a:lnTo>
                    <a:pt x="5856" y="7304"/>
                  </a:lnTo>
                  <a:lnTo>
                    <a:pt x="5131" y="8149"/>
                  </a:lnTo>
                  <a:lnTo>
                    <a:pt x="4467" y="8994"/>
                  </a:lnTo>
                  <a:lnTo>
                    <a:pt x="3803" y="9839"/>
                  </a:lnTo>
                  <a:lnTo>
                    <a:pt x="3260" y="10745"/>
                  </a:lnTo>
                  <a:lnTo>
                    <a:pt x="2717" y="11650"/>
                  </a:lnTo>
                  <a:lnTo>
                    <a:pt x="2174" y="12616"/>
                  </a:lnTo>
                  <a:lnTo>
                    <a:pt x="1751" y="13582"/>
                  </a:lnTo>
                  <a:lnTo>
                    <a:pt x="1329" y="14608"/>
                  </a:lnTo>
                  <a:lnTo>
                    <a:pt x="1027" y="15574"/>
                  </a:lnTo>
                  <a:lnTo>
                    <a:pt x="725" y="16660"/>
                  </a:lnTo>
                  <a:lnTo>
                    <a:pt x="483" y="17686"/>
                  </a:lnTo>
                  <a:lnTo>
                    <a:pt x="242" y="18773"/>
                  </a:lnTo>
                  <a:lnTo>
                    <a:pt x="121" y="19859"/>
                  </a:lnTo>
                  <a:lnTo>
                    <a:pt x="61" y="20946"/>
                  </a:lnTo>
                  <a:lnTo>
                    <a:pt x="1" y="22032"/>
                  </a:lnTo>
                  <a:lnTo>
                    <a:pt x="61" y="22998"/>
                  </a:lnTo>
                  <a:lnTo>
                    <a:pt x="121" y="23964"/>
                  </a:lnTo>
                  <a:lnTo>
                    <a:pt x="242" y="24930"/>
                  </a:lnTo>
                  <a:lnTo>
                    <a:pt x="363" y="25895"/>
                  </a:lnTo>
                  <a:lnTo>
                    <a:pt x="604" y="26861"/>
                  </a:lnTo>
                  <a:lnTo>
                    <a:pt x="846" y="27827"/>
                  </a:lnTo>
                  <a:lnTo>
                    <a:pt x="1087" y="28732"/>
                  </a:lnTo>
                  <a:lnTo>
                    <a:pt x="1449" y="29698"/>
                  </a:lnTo>
                  <a:lnTo>
                    <a:pt x="1811" y="30603"/>
                  </a:lnTo>
                  <a:lnTo>
                    <a:pt x="2234" y="31509"/>
                  </a:lnTo>
                  <a:lnTo>
                    <a:pt x="2717" y="32414"/>
                  </a:lnTo>
                  <a:lnTo>
                    <a:pt x="3200" y="33320"/>
                  </a:lnTo>
                  <a:lnTo>
                    <a:pt x="3743" y="34165"/>
                  </a:lnTo>
                  <a:lnTo>
                    <a:pt x="4347" y="35010"/>
                  </a:lnTo>
                  <a:lnTo>
                    <a:pt x="5011" y="35795"/>
                  </a:lnTo>
                  <a:lnTo>
                    <a:pt x="5675" y="36579"/>
                  </a:lnTo>
                  <a:lnTo>
                    <a:pt x="6399" y="37364"/>
                  </a:lnTo>
                  <a:lnTo>
                    <a:pt x="7184" y="38088"/>
                  </a:lnTo>
                  <a:lnTo>
                    <a:pt x="7968" y="38752"/>
                  </a:lnTo>
                  <a:lnTo>
                    <a:pt x="8813" y="39416"/>
                  </a:lnTo>
                  <a:lnTo>
                    <a:pt x="9719" y="40020"/>
                  </a:lnTo>
                  <a:lnTo>
                    <a:pt x="10624" y="40563"/>
                  </a:lnTo>
                  <a:lnTo>
                    <a:pt x="11590" y="41106"/>
                  </a:lnTo>
                  <a:lnTo>
                    <a:pt x="12616" y="41589"/>
                  </a:lnTo>
                  <a:lnTo>
                    <a:pt x="13703" y="42012"/>
                  </a:lnTo>
                  <a:lnTo>
                    <a:pt x="14789" y="42374"/>
                  </a:lnTo>
                  <a:lnTo>
                    <a:pt x="15936" y="42736"/>
                  </a:lnTo>
                  <a:lnTo>
                    <a:pt x="17083" y="42978"/>
                  </a:lnTo>
                  <a:lnTo>
                    <a:pt x="18290" y="43219"/>
                  </a:lnTo>
                  <a:lnTo>
                    <a:pt x="19558" y="43340"/>
                  </a:lnTo>
                  <a:lnTo>
                    <a:pt x="20825" y="43460"/>
                  </a:lnTo>
                  <a:lnTo>
                    <a:pt x="22153" y="43521"/>
                  </a:lnTo>
                  <a:lnTo>
                    <a:pt x="23541" y="43460"/>
                  </a:lnTo>
                  <a:lnTo>
                    <a:pt x="24869" y="43340"/>
                  </a:lnTo>
                  <a:lnTo>
                    <a:pt x="26197" y="43219"/>
                  </a:lnTo>
                  <a:lnTo>
                    <a:pt x="27405" y="42978"/>
                  </a:lnTo>
                  <a:lnTo>
                    <a:pt x="28612" y="42676"/>
                  </a:lnTo>
                  <a:lnTo>
                    <a:pt x="29819" y="42374"/>
                  </a:lnTo>
                  <a:lnTo>
                    <a:pt x="30966" y="42012"/>
                  </a:lnTo>
                  <a:lnTo>
                    <a:pt x="32052" y="41529"/>
                  </a:lnTo>
                  <a:lnTo>
                    <a:pt x="33079" y="41046"/>
                  </a:lnTo>
                  <a:lnTo>
                    <a:pt x="34105" y="40503"/>
                  </a:lnTo>
                  <a:lnTo>
                    <a:pt x="35070" y="39959"/>
                  </a:lnTo>
                  <a:lnTo>
                    <a:pt x="35976" y="39356"/>
                  </a:lnTo>
                  <a:lnTo>
                    <a:pt x="36881" y="38692"/>
                  </a:lnTo>
                  <a:lnTo>
                    <a:pt x="37726" y="37968"/>
                  </a:lnTo>
                  <a:lnTo>
                    <a:pt x="38511" y="37243"/>
                  </a:lnTo>
                  <a:lnTo>
                    <a:pt x="39296" y="36459"/>
                  </a:lnTo>
                  <a:lnTo>
                    <a:pt x="39960" y="35674"/>
                  </a:lnTo>
                  <a:lnTo>
                    <a:pt x="40624" y="34829"/>
                  </a:lnTo>
                  <a:lnTo>
                    <a:pt x="41288" y="33984"/>
                  </a:lnTo>
                  <a:lnTo>
                    <a:pt x="41831" y="33139"/>
                  </a:lnTo>
                  <a:lnTo>
                    <a:pt x="42374" y="32233"/>
                  </a:lnTo>
                  <a:lnTo>
                    <a:pt x="42857" y="31267"/>
                  </a:lnTo>
                  <a:lnTo>
                    <a:pt x="43340" y="30362"/>
                  </a:lnTo>
                  <a:lnTo>
                    <a:pt x="43702" y="29396"/>
                  </a:lnTo>
                  <a:lnTo>
                    <a:pt x="44064" y="28430"/>
                  </a:lnTo>
                  <a:lnTo>
                    <a:pt x="44366" y="27465"/>
                  </a:lnTo>
                  <a:lnTo>
                    <a:pt x="44668" y="26439"/>
                  </a:lnTo>
                  <a:lnTo>
                    <a:pt x="44849" y="25473"/>
                  </a:lnTo>
                  <a:lnTo>
                    <a:pt x="45030" y="24447"/>
                  </a:lnTo>
                  <a:lnTo>
                    <a:pt x="45151" y="23420"/>
                  </a:lnTo>
                  <a:lnTo>
                    <a:pt x="45211" y="22455"/>
                  </a:lnTo>
                  <a:lnTo>
                    <a:pt x="45271" y="21429"/>
                  </a:lnTo>
                  <a:lnTo>
                    <a:pt x="45211" y="20402"/>
                  </a:lnTo>
                  <a:lnTo>
                    <a:pt x="45151" y="19376"/>
                  </a:lnTo>
                  <a:lnTo>
                    <a:pt x="45030" y="18350"/>
                  </a:lnTo>
                  <a:lnTo>
                    <a:pt x="44849" y="17324"/>
                  </a:lnTo>
                  <a:lnTo>
                    <a:pt x="44668" y="16358"/>
                  </a:lnTo>
                  <a:lnTo>
                    <a:pt x="44366" y="15332"/>
                  </a:lnTo>
                  <a:lnTo>
                    <a:pt x="44064" y="14366"/>
                  </a:lnTo>
                  <a:lnTo>
                    <a:pt x="43762" y="13461"/>
                  </a:lnTo>
                  <a:lnTo>
                    <a:pt x="43340" y="12495"/>
                  </a:lnTo>
                  <a:lnTo>
                    <a:pt x="42917" y="11590"/>
                  </a:lnTo>
                  <a:lnTo>
                    <a:pt x="42435" y="10684"/>
                  </a:lnTo>
                  <a:lnTo>
                    <a:pt x="41891" y="9779"/>
                  </a:lnTo>
                  <a:lnTo>
                    <a:pt x="41348" y="8934"/>
                  </a:lnTo>
                  <a:lnTo>
                    <a:pt x="40744" y="8149"/>
                  </a:lnTo>
                  <a:lnTo>
                    <a:pt x="40080" y="7364"/>
                  </a:lnTo>
                  <a:lnTo>
                    <a:pt x="39416" y="6580"/>
                  </a:lnTo>
                  <a:lnTo>
                    <a:pt x="38692" y="5855"/>
                  </a:lnTo>
                  <a:lnTo>
                    <a:pt x="37907" y="5131"/>
                  </a:lnTo>
                  <a:lnTo>
                    <a:pt x="37123" y="4467"/>
                  </a:lnTo>
                  <a:lnTo>
                    <a:pt x="36278" y="3863"/>
                  </a:lnTo>
                  <a:lnTo>
                    <a:pt x="35433" y="3260"/>
                  </a:lnTo>
                  <a:lnTo>
                    <a:pt x="34467" y="2717"/>
                  </a:lnTo>
                  <a:lnTo>
                    <a:pt x="33561" y="2234"/>
                  </a:lnTo>
                  <a:lnTo>
                    <a:pt x="32596" y="1811"/>
                  </a:lnTo>
                  <a:lnTo>
                    <a:pt x="31569" y="1389"/>
                  </a:lnTo>
                  <a:lnTo>
                    <a:pt x="30483" y="1026"/>
                  </a:lnTo>
                  <a:lnTo>
                    <a:pt x="29396" y="725"/>
                  </a:lnTo>
                  <a:lnTo>
                    <a:pt x="28310" y="483"/>
                  </a:lnTo>
                  <a:lnTo>
                    <a:pt x="27163" y="242"/>
                  </a:lnTo>
                  <a:lnTo>
                    <a:pt x="26016" y="121"/>
                  </a:lnTo>
                  <a:lnTo>
                    <a:pt x="24809" y="0"/>
                  </a:lnTo>
                  <a:close/>
                </a:path>
              </a:pathLst>
            </a:custGeom>
            <a:solidFill>
              <a:srgbClr val="EEB211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7" name="Shape 86"/>
            <p:cNvSpPr/>
            <p:nvPr/>
          </p:nvSpPr>
          <p:spPr>
            <a:xfrm>
              <a:off x="3502146" y="2322525"/>
              <a:ext cx="686625" cy="949225"/>
            </a:xfrm>
            <a:custGeom>
              <a:avLst/>
              <a:gdLst/>
              <a:ahLst/>
              <a:cxnLst/>
              <a:rect l="0" t="0" r="0" b="0"/>
              <a:pathLst>
                <a:path w="27465" h="37969" fill="none" extrusionOk="0">
                  <a:moveTo>
                    <a:pt x="24688" y="33381"/>
                  </a:moveTo>
                  <a:lnTo>
                    <a:pt x="24688" y="33381"/>
                  </a:lnTo>
                  <a:lnTo>
                    <a:pt x="25111" y="32777"/>
                  </a:lnTo>
                  <a:lnTo>
                    <a:pt x="25473" y="32234"/>
                  </a:lnTo>
                  <a:lnTo>
                    <a:pt x="25775" y="31630"/>
                  </a:lnTo>
                  <a:lnTo>
                    <a:pt x="26076" y="31027"/>
                  </a:lnTo>
                  <a:lnTo>
                    <a:pt x="26559" y="29819"/>
                  </a:lnTo>
                  <a:lnTo>
                    <a:pt x="26921" y="28552"/>
                  </a:lnTo>
                  <a:lnTo>
                    <a:pt x="27163" y="27284"/>
                  </a:lnTo>
                  <a:lnTo>
                    <a:pt x="27344" y="25956"/>
                  </a:lnTo>
                  <a:lnTo>
                    <a:pt x="27404" y="24628"/>
                  </a:lnTo>
                  <a:lnTo>
                    <a:pt x="27465" y="23300"/>
                  </a:lnTo>
                  <a:lnTo>
                    <a:pt x="27465" y="23300"/>
                  </a:lnTo>
                  <a:lnTo>
                    <a:pt x="27404" y="21671"/>
                  </a:lnTo>
                  <a:lnTo>
                    <a:pt x="27284" y="19981"/>
                  </a:lnTo>
                  <a:lnTo>
                    <a:pt x="27042" y="18170"/>
                  </a:lnTo>
                  <a:lnTo>
                    <a:pt x="26680" y="16298"/>
                  </a:lnTo>
                  <a:lnTo>
                    <a:pt x="26197" y="14367"/>
                  </a:lnTo>
                  <a:lnTo>
                    <a:pt x="25654" y="12375"/>
                  </a:lnTo>
                  <a:lnTo>
                    <a:pt x="24930" y="10504"/>
                  </a:lnTo>
                  <a:lnTo>
                    <a:pt x="24567" y="9538"/>
                  </a:lnTo>
                  <a:lnTo>
                    <a:pt x="24145" y="8633"/>
                  </a:lnTo>
                  <a:lnTo>
                    <a:pt x="23662" y="7788"/>
                  </a:lnTo>
                  <a:lnTo>
                    <a:pt x="23179" y="6882"/>
                  </a:lnTo>
                  <a:lnTo>
                    <a:pt x="22636" y="6097"/>
                  </a:lnTo>
                  <a:lnTo>
                    <a:pt x="22093" y="5252"/>
                  </a:lnTo>
                  <a:lnTo>
                    <a:pt x="21489" y="4528"/>
                  </a:lnTo>
                  <a:lnTo>
                    <a:pt x="20885" y="3804"/>
                  </a:lnTo>
                  <a:lnTo>
                    <a:pt x="20161" y="3140"/>
                  </a:lnTo>
                  <a:lnTo>
                    <a:pt x="19497" y="2536"/>
                  </a:lnTo>
                  <a:lnTo>
                    <a:pt x="18712" y="1993"/>
                  </a:lnTo>
                  <a:lnTo>
                    <a:pt x="17928" y="1510"/>
                  </a:lnTo>
                  <a:lnTo>
                    <a:pt x="17143" y="1027"/>
                  </a:lnTo>
                  <a:lnTo>
                    <a:pt x="16237" y="665"/>
                  </a:lnTo>
                  <a:lnTo>
                    <a:pt x="15332" y="423"/>
                  </a:lnTo>
                  <a:lnTo>
                    <a:pt x="14366" y="182"/>
                  </a:lnTo>
                  <a:lnTo>
                    <a:pt x="13401" y="61"/>
                  </a:lnTo>
                  <a:lnTo>
                    <a:pt x="12374" y="1"/>
                  </a:lnTo>
                  <a:lnTo>
                    <a:pt x="12374" y="1"/>
                  </a:lnTo>
                  <a:lnTo>
                    <a:pt x="11228" y="61"/>
                  </a:lnTo>
                  <a:lnTo>
                    <a:pt x="10141" y="242"/>
                  </a:lnTo>
                  <a:lnTo>
                    <a:pt x="9055" y="484"/>
                  </a:lnTo>
                  <a:lnTo>
                    <a:pt x="7968" y="846"/>
                  </a:lnTo>
                  <a:lnTo>
                    <a:pt x="6942" y="1269"/>
                  </a:lnTo>
                  <a:lnTo>
                    <a:pt x="5976" y="1812"/>
                  </a:lnTo>
                  <a:lnTo>
                    <a:pt x="5071" y="2415"/>
                  </a:lnTo>
                  <a:lnTo>
                    <a:pt x="4226" y="3140"/>
                  </a:lnTo>
                  <a:lnTo>
                    <a:pt x="4226" y="3140"/>
                  </a:lnTo>
                  <a:lnTo>
                    <a:pt x="3562" y="3743"/>
                  </a:lnTo>
                  <a:lnTo>
                    <a:pt x="3018" y="4347"/>
                  </a:lnTo>
                  <a:lnTo>
                    <a:pt x="2475" y="5011"/>
                  </a:lnTo>
                  <a:lnTo>
                    <a:pt x="2053" y="5615"/>
                  </a:lnTo>
                  <a:lnTo>
                    <a:pt x="1630" y="6279"/>
                  </a:lnTo>
                  <a:lnTo>
                    <a:pt x="1328" y="7003"/>
                  </a:lnTo>
                  <a:lnTo>
                    <a:pt x="1026" y="7667"/>
                  </a:lnTo>
                  <a:lnTo>
                    <a:pt x="785" y="8391"/>
                  </a:lnTo>
                  <a:lnTo>
                    <a:pt x="544" y="9115"/>
                  </a:lnTo>
                  <a:lnTo>
                    <a:pt x="423" y="9840"/>
                  </a:lnTo>
                  <a:lnTo>
                    <a:pt x="181" y="11289"/>
                  </a:lnTo>
                  <a:lnTo>
                    <a:pt x="61" y="12737"/>
                  </a:lnTo>
                  <a:lnTo>
                    <a:pt x="0" y="14186"/>
                  </a:lnTo>
                  <a:lnTo>
                    <a:pt x="0" y="14186"/>
                  </a:lnTo>
                  <a:lnTo>
                    <a:pt x="61" y="15936"/>
                  </a:lnTo>
                  <a:lnTo>
                    <a:pt x="242" y="17808"/>
                  </a:lnTo>
                  <a:lnTo>
                    <a:pt x="483" y="19739"/>
                  </a:lnTo>
                  <a:lnTo>
                    <a:pt x="906" y="21731"/>
                  </a:lnTo>
                  <a:lnTo>
                    <a:pt x="1389" y="23723"/>
                  </a:lnTo>
                  <a:lnTo>
                    <a:pt x="1992" y="25654"/>
                  </a:lnTo>
                  <a:lnTo>
                    <a:pt x="2717" y="27586"/>
                  </a:lnTo>
                  <a:lnTo>
                    <a:pt x="3139" y="28552"/>
                  </a:lnTo>
                  <a:lnTo>
                    <a:pt x="3622" y="29457"/>
                  </a:lnTo>
                  <a:lnTo>
                    <a:pt x="4105" y="30363"/>
                  </a:lnTo>
                  <a:lnTo>
                    <a:pt x="4588" y="31208"/>
                  </a:lnTo>
                  <a:lnTo>
                    <a:pt x="5131" y="32053"/>
                  </a:lnTo>
                  <a:lnTo>
                    <a:pt x="5735" y="32837"/>
                  </a:lnTo>
                  <a:lnTo>
                    <a:pt x="6338" y="33562"/>
                  </a:lnTo>
                  <a:lnTo>
                    <a:pt x="7002" y="34286"/>
                  </a:lnTo>
                  <a:lnTo>
                    <a:pt x="7666" y="34950"/>
                  </a:lnTo>
                  <a:lnTo>
                    <a:pt x="8391" y="35554"/>
                  </a:lnTo>
                  <a:lnTo>
                    <a:pt x="9175" y="36097"/>
                  </a:lnTo>
                  <a:lnTo>
                    <a:pt x="9960" y="36580"/>
                  </a:lnTo>
                  <a:lnTo>
                    <a:pt x="10805" y="37002"/>
                  </a:lnTo>
                  <a:lnTo>
                    <a:pt x="11650" y="37365"/>
                  </a:lnTo>
                  <a:lnTo>
                    <a:pt x="12555" y="37606"/>
                  </a:lnTo>
                  <a:lnTo>
                    <a:pt x="13461" y="37847"/>
                  </a:lnTo>
                  <a:lnTo>
                    <a:pt x="14427" y="37968"/>
                  </a:lnTo>
                  <a:lnTo>
                    <a:pt x="15453" y="37968"/>
                  </a:lnTo>
                  <a:lnTo>
                    <a:pt x="15453" y="37968"/>
                  </a:lnTo>
                  <a:lnTo>
                    <a:pt x="16117" y="37968"/>
                  </a:lnTo>
                  <a:lnTo>
                    <a:pt x="16781" y="37908"/>
                  </a:lnTo>
                  <a:lnTo>
                    <a:pt x="17445" y="37787"/>
                  </a:lnTo>
                  <a:lnTo>
                    <a:pt x="18109" y="37666"/>
                  </a:lnTo>
                  <a:lnTo>
                    <a:pt x="18773" y="37485"/>
                  </a:lnTo>
                  <a:lnTo>
                    <a:pt x="19376" y="37304"/>
                  </a:lnTo>
                  <a:lnTo>
                    <a:pt x="20040" y="37063"/>
                  </a:lnTo>
                  <a:lnTo>
                    <a:pt x="20644" y="36761"/>
                  </a:lnTo>
                  <a:lnTo>
                    <a:pt x="21247" y="36459"/>
                  </a:lnTo>
                  <a:lnTo>
                    <a:pt x="21791" y="36097"/>
                  </a:lnTo>
                  <a:lnTo>
                    <a:pt x="22334" y="35735"/>
                  </a:lnTo>
                  <a:lnTo>
                    <a:pt x="22877" y="35312"/>
                  </a:lnTo>
                  <a:lnTo>
                    <a:pt x="23420" y="34890"/>
                  </a:lnTo>
                  <a:lnTo>
                    <a:pt x="23843" y="34407"/>
                  </a:lnTo>
                  <a:lnTo>
                    <a:pt x="24326" y="33864"/>
                  </a:lnTo>
                  <a:lnTo>
                    <a:pt x="24688" y="33381"/>
                  </a:lnTo>
                </a:path>
              </a:pathLst>
            </a:custGeom>
            <a:noFill/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8" name="Shape 87"/>
            <p:cNvSpPr/>
            <p:nvPr/>
          </p:nvSpPr>
          <p:spPr>
            <a:xfrm>
              <a:off x="3281826" y="2253125"/>
              <a:ext cx="1131800" cy="1088025"/>
            </a:xfrm>
            <a:custGeom>
              <a:avLst/>
              <a:gdLst/>
              <a:ahLst/>
              <a:cxnLst/>
              <a:rect l="0" t="0" r="0" b="0"/>
              <a:pathLst>
                <a:path w="45272" h="43521" fill="none" extrusionOk="0">
                  <a:moveTo>
                    <a:pt x="22153" y="43521"/>
                  </a:moveTo>
                  <a:lnTo>
                    <a:pt x="22153" y="43521"/>
                  </a:lnTo>
                  <a:lnTo>
                    <a:pt x="20825" y="43460"/>
                  </a:lnTo>
                  <a:lnTo>
                    <a:pt x="19558" y="43340"/>
                  </a:lnTo>
                  <a:lnTo>
                    <a:pt x="18290" y="43219"/>
                  </a:lnTo>
                  <a:lnTo>
                    <a:pt x="17083" y="42978"/>
                  </a:lnTo>
                  <a:lnTo>
                    <a:pt x="15936" y="42736"/>
                  </a:lnTo>
                  <a:lnTo>
                    <a:pt x="14789" y="42374"/>
                  </a:lnTo>
                  <a:lnTo>
                    <a:pt x="13703" y="42012"/>
                  </a:lnTo>
                  <a:lnTo>
                    <a:pt x="12616" y="41589"/>
                  </a:lnTo>
                  <a:lnTo>
                    <a:pt x="11590" y="41106"/>
                  </a:lnTo>
                  <a:lnTo>
                    <a:pt x="10624" y="40563"/>
                  </a:lnTo>
                  <a:lnTo>
                    <a:pt x="9719" y="40020"/>
                  </a:lnTo>
                  <a:lnTo>
                    <a:pt x="8813" y="39416"/>
                  </a:lnTo>
                  <a:lnTo>
                    <a:pt x="7968" y="38752"/>
                  </a:lnTo>
                  <a:lnTo>
                    <a:pt x="7184" y="38088"/>
                  </a:lnTo>
                  <a:lnTo>
                    <a:pt x="6399" y="37364"/>
                  </a:lnTo>
                  <a:lnTo>
                    <a:pt x="5675" y="36579"/>
                  </a:lnTo>
                  <a:lnTo>
                    <a:pt x="5011" y="35795"/>
                  </a:lnTo>
                  <a:lnTo>
                    <a:pt x="4347" y="35010"/>
                  </a:lnTo>
                  <a:lnTo>
                    <a:pt x="3743" y="34165"/>
                  </a:lnTo>
                  <a:lnTo>
                    <a:pt x="3200" y="33320"/>
                  </a:lnTo>
                  <a:lnTo>
                    <a:pt x="2717" y="32414"/>
                  </a:lnTo>
                  <a:lnTo>
                    <a:pt x="2234" y="31509"/>
                  </a:lnTo>
                  <a:lnTo>
                    <a:pt x="1811" y="30603"/>
                  </a:lnTo>
                  <a:lnTo>
                    <a:pt x="1449" y="29698"/>
                  </a:lnTo>
                  <a:lnTo>
                    <a:pt x="1087" y="28732"/>
                  </a:lnTo>
                  <a:lnTo>
                    <a:pt x="846" y="27827"/>
                  </a:lnTo>
                  <a:lnTo>
                    <a:pt x="604" y="26861"/>
                  </a:lnTo>
                  <a:lnTo>
                    <a:pt x="363" y="25895"/>
                  </a:lnTo>
                  <a:lnTo>
                    <a:pt x="242" y="24930"/>
                  </a:lnTo>
                  <a:lnTo>
                    <a:pt x="121" y="23964"/>
                  </a:lnTo>
                  <a:lnTo>
                    <a:pt x="61" y="22998"/>
                  </a:lnTo>
                  <a:lnTo>
                    <a:pt x="1" y="22032"/>
                  </a:lnTo>
                  <a:lnTo>
                    <a:pt x="1" y="22032"/>
                  </a:lnTo>
                  <a:lnTo>
                    <a:pt x="61" y="20946"/>
                  </a:lnTo>
                  <a:lnTo>
                    <a:pt x="121" y="19859"/>
                  </a:lnTo>
                  <a:lnTo>
                    <a:pt x="242" y="18773"/>
                  </a:lnTo>
                  <a:lnTo>
                    <a:pt x="483" y="17686"/>
                  </a:lnTo>
                  <a:lnTo>
                    <a:pt x="725" y="16660"/>
                  </a:lnTo>
                  <a:lnTo>
                    <a:pt x="1027" y="15574"/>
                  </a:lnTo>
                  <a:lnTo>
                    <a:pt x="1329" y="14608"/>
                  </a:lnTo>
                  <a:lnTo>
                    <a:pt x="1751" y="13582"/>
                  </a:lnTo>
                  <a:lnTo>
                    <a:pt x="2174" y="12616"/>
                  </a:lnTo>
                  <a:lnTo>
                    <a:pt x="2717" y="11650"/>
                  </a:lnTo>
                  <a:lnTo>
                    <a:pt x="3260" y="10745"/>
                  </a:lnTo>
                  <a:lnTo>
                    <a:pt x="3803" y="9839"/>
                  </a:lnTo>
                  <a:lnTo>
                    <a:pt x="4467" y="8994"/>
                  </a:lnTo>
                  <a:lnTo>
                    <a:pt x="5131" y="8149"/>
                  </a:lnTo>
                  <a:lnTo>
                    <a:pt x="5856" y="7304"/>
                  </a:lnTo>
                  <a:lnTo>
                    <a:pt x="6580" y="6580"/>
                  </a:lnTo>
                  <a:lnTo>
                    <a:pt x="7425" y="5795"/>
                  </a:lnTo>
                  <a:lnTo>
                    <a:pt x="8270" y="5131"/>
                  </a:lnTo>
                  <a:lnTo>
                    <a:pt x="9115" y="4467"/>
                  </a:lnTo>
                  <a:lnTo>
                    <a:pt x="10021" y="3803"/>
                  </a:lnTo>
                  <a:lnTo>
                    <a:pt x="10986" y="3260"/>
                  </a:lnTo>
                  <a:lnTo>
                    <a:pt x="11952" y="2717"/>
                  </a:lnTo>
                  <a:lnTo>
                    <a:pt x="12978" y="2234"/>
                  </a:lnTo>
                  <a:lnTo>
                    <a:pt x="14065" y="1751"/>
                  </a:lnTo>
                  <a:lnTo>
                    <a:pt x="15151" y="1328"/>
                  </a:lnTo>
                  <a:lnTo>
                    <a:pt x="16238" y="1026"/>
                  </a:lnTo>
                  <a:lnTo>
                    <a:pt x="17385" y="725"/>
                  </a:lnTo>
                  <a:lnTo>
                    <a:pt x="18592" y="423"/>
                  </a:lnTo>
                  <a:lnTo>
                    <a:pt x="19799" y="242"/>
                  </a:lnTo>
                  <a:lnTo>
                    <a:pt x="21006" y="121"/>
                  </a:lnTo>
                  <a:lnTo>
                    <a:pt x="22274" y="0"/>
                  </a:lnTo>
                  <a:lnTo>
                    <a:pt x="23541" y="0"/>
                  </a:lnTo>
                  <a:lnTo>
                    <a:pt x="23541" y="0"/>
                  </a:lnTo>
                  <a:lnTo>
                    <a:pt x="24809" y="0"/>
                  </a:lnTo>
                  <a:lnTo>
                    <a:pt x="26016" y="121"/>
                  </a:lnTo>
                  <a:lnTo>
                    <a:pt x="27163" y="242"/>
                  </a:lnTo>
                  <a:lnTo>
                    <a:pt x="28310" y="483"/>
                  </a:lnTo>
                  <a:lnTo>
                    <a:pt x="29396" y="725"/>
                  </a:lnTo>
                  <a:lnTo>
                    <a:pt x="30483" y="1026"/>
                  </a:lnTo>
                  <a:lnTo>
                    <a:pt x="31569" y="1389"/>
                  </a:lnTo>
                  <a:lnTo>
                    <a:pt x="32596" y="1811"/>
                  </a:lnTo>
                  <a:lnTo>
                    <a:pt x="33561" y="2234"/>
                  </a:lnTo>
                  <a:lnTo>
                    <a:pt x="34467" y="2717"/>
                  </a:lnTo>
                  <a:lnTo>
                    <a:pt x="35433" y="3260"/>
                  </a:lnTo>
                  <a:lnTo>
                    <a:pt x="36278" y="3863"/>
                  </a:lnTo>
                  <a:lnTo>
                    <a:pt x="37123" y="4467"/>
                  </a:lnTo>
                  <a:lnTo>
                    <a:pt x="37907" y="5131"/>
                  </a:lnTo>
                  <a:lnTo>
                    <a:pt x="38692" y="5855"/>
                  </a:lnTo>
                  <a:lnTo>
                    <a:pt x="39416" y="6580"/>
                  </a:lnTo>
                  <a:lnTo>
                    <a:pt x="40080" y="7364"/>
                  </a:lnTo>
                  <a:lnTo>
                    <a:pt x="40744" y="8149"/>
                  </a:lnTo>
                  <a:lnTo>
                    <a:pt x="41348" y="8934"/>
                  </a:lnTo>
                  <a:lnTo>
                    <a:pt x="41891" y="9779"/>
                  </a:lnTo>
                  <a:lnTo>
                    <a:pt x="42435" y="10684"/>
                  </a:lnTo>
                  <a:lnTo>
                    <a:pt x="42917" y="11590"/>
                  </a:lnTo>
                  <a:lnTo>
                    <a:pt x="43340" y="12495"/>
                  </a:lnTo>
                  <a:lnTo>
                    <a:pt x="43762" y="13461"/>
                  </a:lnTo>
                  <a:lnTo>
                    <a:pt x="44064" y="14366"/>
                  </a:lnTo>
                  <a:lnTo>
                    <a:pt x="44366" y="15332"/>
                  </a:lnTo>
                  <a:lnTo>
                    <a:pt x="44668" y="16358"/>
                  </a:lnTo>
                  <a:lnTo>
                    <a:pt x="44849" y="17324"/>
                  </a:lnTo>
                  <a:lnTo>
                    <a:pt x="45030" y="18350"/>
                  </a:lnTo>
                  <a:lnTo>
                    <a:pt x="45151" y="19376"/>
                  </a:lnTo>
                  <a:lnTo>
                    <a:pt x="45211" y="20402"/>
                  </a:lnTo>
                  <a:lnTo>
                    <a:pt x="45271" y="21429"/>
                  </a:lnTo>
                  <a:lnTo>
                    <a:pt x="45271" y="21429"/>
                  </a:lnTo>
                  <a:lnTo>
                    <a:pt x="45211" y="22455"/>
                  </a:lnTo>
                  <a:lnTo>
                    <a:pt x="45151" y="23420"/>
                  </a:lnTo>
                  <a:lnTo>
                    <a:pt x="45030" y="24447"/>
                  </a:lnTo>
                  <a:lnTo>
                    <a:pt x="44849" y="25473"/>
                  </a:lnTo>
                  <a:lnTo>
                    <a:pt x="44668" y="26439"/>
                  </a:lnTo>
                  <a:lnTo>
                    <a:pt x="44366" y="27465"/>
                  </a:lnTo>
                  <a:lnTo>
                    <a:pt x="44064" y="28430"/>
                  </a:lnTo>
                  <a:lnTo>
                    <a:pt x="43702" y="29396"/>
                  </a:lnTo>
                  <a:lnTo>
                    <a:pt x="43340" y="30362"/>
                  </a:lnTo>
                  <a:lnTo>
                    <a:pt x="42857" y="31267"/>
                  </a:lnTo>
                  <a:lnTo>
                    <a:pt x="42374" y="32233"/>
                  </a:lnTo>
                  <a:lnTo>
                    <a:pt x="41831" y="33139"/>
                  </a:lnTo>
                  <a:lnTo>
                    <a:pt x="41288" y="33984"/>
                  </a:lnTo>
                  <a:lnTo>
                    <a:pt x="40624" y="34829"/>
                  </a:lnTo>
                  <a:lnTo>
                    <a:pt x="39960" y="35674"/>
                  </a:lnTo>
                  <a:lnTo>
                    <a:pt x="39296" y="36459"/>
                  </a:lnTo>
                  <a:lnTo>
                    <a:pt x="38511" y="37243"/>
                  </a:lnTo>
                  <a:lnTo>
                    <a:pt x="37726" y="37968"/>
                  </a:lnTo>
                  <a:lnTo>
                    <a:pt x="36881" y="38692"/>
                  </a:lnTo>
                  <a:lnTo>
                    <a:pt x="35976" y="39356"/>
                  </a:lnTo>
                  <a:lnTo>
                    <a:pt x="35070" y="39959"/>
                  </a:lnTo>
                  <a:lnTo>
                    <a:pt x="34105" y="40503"/>
                  </a:lnTo>
                  <a:lnTo>
                    <a:pt x="33079" y="41046"/>
                  </a:lnTo>
                  <a:lnTo>
                    <a:pt x="32052" y="41529"/>
                  </a:lnTo>
                  <a:lnTo>
                    <a:pt x="30966" y="42012"/>
                  </a:lnTo>
                  <a:lnTo>
                    <a:pt x="29819" y="42374"/>
                  </a:lnTo>
                  <a:lnTo>
                    <a:pt x="28612" y="42676"/>
                  </a:lnTo>
                  <a:lnTo>
                    <a:pt x="27405" y="42978"/>
                  </a:lnTo>
                  <a:lnTo>
                    <a:pt x="26197" y="43219"/>
                  </a:lnTo>
                  <a:lnTo>
                    <a:pt x="24869" y="43340"/>
                  </a:lnTo>
                  <a:lnTo>
                    <a:pt x="23541" y="43460"/>
                  </a:lnTo>
                  <a:lnTo>
                    <a:pt x="22153" y="43521"/>
                  </a:lnTo>
                </a:path>
              </a:pathLst>
            </a:custGeom>
            <a:noFill/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9" name="Shape 88"/>
            <p:cNvSpPr/>
            <p:nvPr/>
          </p:nvSpPr>
          <p:spPr>
            <a:xfrm>
              <a:off x="2006699" y="2253125"/>
              <a:ext cx="1131800" cy="1088025"/>
            </a:xfrm>
            <a:custGeom>
              <a:avLst/>
              <a:gdLst/>
              <a:ahLst/>
              <a:cxnLst/>
              <a:rect l="0" t="0" r="0" b="0"/>
              <a:pathLst>
                <a:path w="45272" h="43521" extrusionOk="0">
                  <a:moveTo>
                    <a:pt x="21187" y="2777"/>
                  </a:moveTo>
                  <a:lnTo>
                    <a:pt x="22213" y="2837"/>
                  </a:lnTo>
                  <a:lnTo>
                    <a:pt x="23239" y="2958"/>
                  </a:lnTo>
                  <a:lnTo>
                    <a:pt x="24145" y="3199"/>
                  </a:lnTo>
                  <a:lnTo>
                    <a:pt x="25050" y="3441"/>
                  </a:lnTo>
                  <a:lnTo>
                    <a:pt x="25956" y="3803"/>
                  </a:lnTo>
                  <a:lnTo>
                    <a:pt x="26740" y="4286"/>
                  </a:lnTo>
                  <a:lnTo>
                    <a:pt x="27525" y="4769"/>
                  </a:lnTo>
                  <a:lnTo>
                    <a:pt x="28310" y="5312"/>
                  </a:lnTo>
                  <a:lnTo>
                    <a:pt x="28974" y="5916"/>
                  </a:lnTo>
                  <a:lnTo>
                    <a:pt x="29698" y="6580"/>
                  </a:lnTo>
                  <a:lnTo>
                    <a:pt x="30302" y="7304"/>
                  </a:lnTo>
                  <a:lnTo>
                    <a:pt x="30905" y="8028"/>
                  </a:lnTo>
                  <a:lnTo>
                    <a:pt x="31449" y="8873"/>
                  </a:lnTo>
                  <a:lnTo>
                    <a:pt x="31992" y="9658"/>
                  </a:lnTo>
                  <a:lnTo>
                    <a:pt x="32475" y="10564"/>
                  </a:lnTo>
                  <a:lnTo>
                    <a:pt x="32958" y="11409"/>
                  </a:lnTo>
                  <a:lnTo>
                    <a:pt x="33380" y="12314"/>
                  </a:lnTo>
                  <a:lnTo>
                    <a:pt x="33742" y="13280"/>
                  </a:lnTo>
                  <a:lnTo>
                    <a:pt x="34467" y="15151"/>
                  </a:lnTo>
                  <a:lnTo>
                    <a:pt x="35010" y="17143"/>
                  </a:lnTo>
                  <a:lnTo>
                    <a:pt x="35493" y="19074"/>
                  </a:lnTo>
                  <a:lnTo>
                    <a:pt x="35855" y="20946"/>
                  </a:lnTo>
                  <a:lnTo>
                    <a:pt x="36096" y="22757"/>
                  </a:lnTo>
                  <a:lnTo>
                    <a:pt x="36217" y="24447"/>
                  </a:lnTo>
                  <a:lnTo>
                    <a:pt x="36277" y="26076"/>
                  </a:lnTo>
                  <a:lnTo>
                    <a:pt x="36217" y="27404"/>
                  </a:lnTo>
                  <a:lnTo>
                    <a:pt x="36157" y="28732"/>
                  </a:lnTo>
                  <a:lnTo>
                    <a:pt x="35976" y="30060"/>
                  </a:lnTo>
                  <a:lnTo>
                    <a:pt x="35734" y="31328"/>
                  </a:lnTo>
                  <a:lnTo>
                    <a:pt x="35372" y="32595"/>
                  </a:lnTo>
                  <a:lnTo>
                    <a:pt x="34889" y="33803"/>
                  </a:lnTo>
                  <a:lnTo>
                    <a:pt x="34587" y="34406"/>
                  </a:lnTo>
                  <a:lnTo>
                    <a:pt x="34286" y="35010"/>
                  </a:lnTo>
                  <a:lnTo>
                    <a:pt x="33923" y="35553"/>
                  </a:lnTo>
                  <a:lnTo>
                    <a:pt x="33561" y="36157"/>
                  </a:lnTo>
                  <a:lnTo>
                    <a:pt x="33139" y="36640"/>
                  </a:lnTo>
                  <a:lnTo>
                    <a:pt x="32716" y="37183"/>
                  </a:lnTo>
                  <a:lnTo>
                    <a:pt x="32233" y="37666"/>
                  </a:lnTo>
                  <a:lnTo>
                    <a:pt x="31690" y="38088"/>
                  </a:lnTo>
                  <a:lnTo>
                    <a:pt x="31207" y="38511"/>
                  </a:lnTo>
                  <a:lnTo>
                    <a:pt x="30603" y="38873"/>
                  </a:lnTo>
                  <a:lnTo>
                    <a:pt x="30060" y="39235"/>
                  </a:lnTo>
                  <a:lnTo>
                    <a:pt x="29457" y="39537"/>
                  </a:lnTo>
                  <a:lnTo>
                    <a:pt x="28853" y="39839"/>
                  </a:lnTo>
                  <a:lnTo>
                    <a:pt x="28189" y="40080"/>
                  </a:lnTo>
                  <a:lnTo>
                    <a:pt x="27585" y="40261"/>
                  </a:lnTo>
                  <a:lnTo>
                    <a:pt x="26921" y="40442"/>
                  </a:lnTo>
                  <a:lnTo>
                    <a:pt x="26257" y="40563"/>
                  </a:lnTo>
                  <a:lnTo>
                    <a:pt x="25594" y="40684"/>
                  </a:lnTo>
                  <a:lnTo>
                    <a:pt x="24930" y="40744"/>
                  </a:lnTo>
                  <a:lnTo>
                    <a:pt x="23239" y="40744"/>
                  </a:lnTo>
                  <a:lnTo>
                    <a:pt x="22274" y="40623"/>
                  </a:lnTo>
                  <a:lnTo>
                    <a:pt x="21368" y="40382"/>
                  </a:lnTo>
                  <a:lnTo>
                    <a:pt x="20463" y="40141"/>
                  </a:lnTo>
                  <a:lnTo>
                    <a:pt x="19618" y="39778"/>
                  </a:lnTo>
                  <a:lnTo>
                    <a:pt x="18773" y="39356"/>
                  </a:lnTo>
                  <a:lnTo>
                    <a:pt x="17988" y="38873"/>
                  </a:lnTo>
                  <a:lnTo>
                    <a:pt x="17203" y="38330"/>
                  </a:lnTo>
                  <a:lnTo>
                    <a:pt x="16479" y="37726"/>
                  </a:lnTo>
                  <a:lnTo>
                    <a:pt x="15815" y="37062"/>
                  </a:lnTo>
                  <a:lnTo>
                    <a:pt x="15151" y="36338"/>
                  </a:lnTo>
                  <a:lnTo>
                    <a:pt x="14547" y="35613"/>
                  </a:lnTo>
                  <a:lnTo>
                    <a:pt x="14004" y="34829"/>
                  </a:lnTo>
                  <a:lnTo>
                    <a:pt x="13401" y="33984"/>
                  </a:lnTo>
                  <a:lnTo>
                    <a:pt x="12918" y="33139"/>
                  </a:lnTo>
                  <a:lnTo>
                    <a:pt x="12435" y="32233"/>
                  </a:lnTo>
                  <a:lnTo>
                    <a:pt x="12012" y="31328"/>
                  </a:lnTo>
                  <a:lnTo>
                    <a:pt x="11590" y="30362"/>
                  </a:lnTo>
                  <a:lnTo>
                    <a:pt x="10805" y="28430"/>
                  </a:lnTo>
                  <a:lnTo>
                    <a:pt x="10201" y="26499"/>
                  </a:lnTo>
                  <a:lnTo>
                    <a:pt x="9719" y="24507"/>
                  </a:lnTo>
                  <a:lnTo>
                    <a:pt x="9296" y="22515"/>
                  </a:lnTo>
                  <a:lnTo>
                    <a:pt x="9055" y="20584"/>
                  </a:lnTo>
                  <a:lnTo>
                    <a:pt x="8873" y="18712"/>
                  </a:lnTo>
                  <a:lnTo>
                    <a:pt x="8813" y="16962"/>
                  </a:lnTo>
                  <a:lnTo>
                    <a:pt x="8873" y="15513"/>
                  </a:lnTo>
                  <a:lnTo>
                    <a:pt x="8994" y="14065"/>
                  </a:lnTo>
                  <a:lnTo>
                    <a:pt x="9236" y="12616"/>
                  </a:lnTo>
                  <a:lnTo>
                    <a:pt x="9417" y="11891"/>
                  </a:lnTo>
                  <a:lnTo>
                    <a:pt x="9598" y="11167"/>
                  </a:lnTo>
                  <a:lnTo>
                    <a:pt x="9839" y="10443"/>
                  </a:lnTo>
                  <a:lnTo>
                    <a:pt x="10141" y="9779"/>
                  </a:lnTo>
                  <a:lnTo>
                    <a:pt x="10443" y="9055"/>
                  </a:lnTo>
                  <a:lnTo>
                    <a:pt x="10865" y="8391"/>
                  </a:lnTo>
                  <a:lnTo>
                    <a:pt x="11288" y="7787"/>
                  </a:lnTo>
                  <a:lnTo>
                    <a:pt x="11831" y="7123"/>
                  </a:lnTo>
                  <a:lnTo>
                    <a:pt x="12374" y="6519"/>
                  </a:lnTo>
                  <a:lnTo>
                    <a:pt x="13038" y="5916"/>
                  </a:lnTo>
                  <a:lnTo>
                    <a:pt x="13883" y="5191"/>
                  </a:lnTo>
                  <a:lnTo>
                    <a:pt x="14789" y="4588"/>
                  </a:lnTo>
                  <a:lnTo>
                    <a:pt x="15755" y="4045"/>
                  </a:lnTo>
                  <a:lnTo>
                    <a:pt x="16781" y="3622"/>
                  </a:lnTo>
                  <a:lnTo>
                    <a:pt x="17867" y="3260"/>
                  </a:lnTo>
                  <a:lnTo>
                    <a:pt x="18954" y="3018"/>
                  </a:lnTo>
                  <a:lnTo>
                    <a:pt x="20040" y="2837"/>
                  </a:lnTo>
                  <a:lnTo>
                    <a:pt x="21187" y="2777"/>
                  </a:lnTo>
                  <a:close/>
                  <a:moveTo>
                    <a:pt x="22274" y="0"/>
                  </a:moveTo>
                  <a:lnTo>
                    <a:pt x="21006" y="121"/>
                  </a:lnTo>
                  <a:lnTo>
                    <a:pt x="19799" y="242"/>
                  </a:lnTo>
                  <a:lnTo>
                    <a:pt x="18592" y="423"/>
                  </a:lnTo>
                  <a:lnTo>
                    <a:pt x="17384" y="725"/>
                  </a:lnTo>
                  <a:lnTo>
                    <a:pt x="16238" y="1026"/>
                  </a:lnTo>
                  <a:lnTo>
                    <a:pt x="15151" y="1328"/>
                  </a:lnTo>
                  <a:lnTo>
                    <a:pt x="14065" y="1751"/>
                  </a:lnTo>
                  <a:lnTo>
                    <a:pt x="12978" y="2234"/>
                  </a:lnTo>
                  <a:lnTo>
                    <a:pt x="11952" y="2717"/>
                  </a:lnTo>
                  <a:lnTo>
                    <a:pt x="10986" y="3260"/>
                  </a:lnTo>
                  <a:lnTo>
                    <a:pt x="10020" y="3803"/>
                  </a:lnTo>
                  <a:lnTo>
                    <a:pt x="9115" y="4467"/>
                  </a:lnTo>
                  <a:lnTo>
                    <a:pt x="8270" y="5131"/>
                  </a:lnTo>
                  <a:lnTo>
                    <a:pt x="7425" y="5795"/>
                  </a:lnTo>
                  <a:lnTo>
                    <a:pt x="6580" y="6580"/>
                  </a:lnTo>
                  <a:lnTo>
                    <a:pt x="5855" y="7304"/>
                  </a:lnTo>
                  <a:lnTo>
                    <a:pt x="5131" y="8149"/>
                  </a:lnTo>
                  <a:lnTo>
                    <a:pt x="4467" y="8994"/>
                  </a:lnTo>
                  <a:lnTo>
                    <a:pt x="3803" y="9839"/>
                  </a:lnTo>
                  <a:lnTo>
                    <a:pt x="3260" y="10745"/>
                  </a:lnTo>
                  <a:lnTo>
                    <a:pt x="2717" y="11650"/>
                  </a:lnTo>
                  <a:lnTo>
                    <a:pt x="2173" y="12616"/>
                  </a:lnTo>
                  <a:lnTo>
                    <a:pt x="1751" y="13582"/>
                  </a:lnTo>
                  <a:lnTo>
                    <a:pt x="1328" y="14608"/>
                  </a:lnTo>
                  <a:lnTo>
                    <a:pt x="1026" y="15574"/>
                  </a:lnTo>
                  <a:lnTo>
                    <a:pt x="725" y="16660"/>
                  </a:lnTo>
                  <a:lnTo>
                    <a:pt x="483" y="17686"/>
                  </a:lnTo>
                  <a:lnTo>
                    <a:pt x="302" y="18773"/>
                  </a:lnTo>
                  <a:lnTo>
                    <a:pt x="121" y="19859"/>
                  </a:lnTo>
                  <a:lnTo>
                    <a:pt x="61" y="20946"/>
                  </a:lnTo>
                  <a:lnTo>
                    <a:pt x="0" y="22032"/>
                  </a:lnTo>
                  <a:lnTo>
                    <a:pt x="61" y="22998"/>
                  </a:lnTo>
                  <a:lnTo>
                    <a:pt x="121" y="23964"/>
                  </a:lnTo>
                  <a:lnTo>
                    <a:pt x="242" y="24930"/>
                  </a:lnTo>
                  <a:lnTo>
                    <a:pt x="363" y="25895"/>
                  </a:lnTo>
                  <a:lnTo>
                    <a:pt x="604" y="26861"/>
                  </a:lnTo>
                  <a:lnTo>
                    <a:pt x="845" y="27827"/>
                  </a:lnTo>
                  <a:lnTo>
                    <a:pt x="1147" y="28732"/>
                  </a:lnTo>
                  <a:lnTo>
                    <a:pt x="1449" y="29698"/>
                  </a:lnTo>
                  <a:lnTo>
                    <a:pt x="1811" y="30603"/>
                  </a:lnTo>
                  <a:lnTo>
                    <a:pt x="2234" y="31509"/>
                  </a:lnTo>
                  <a:lnTo>
                    <a:pt x="2717" y="32414"/>
                  </a:lnTo>
                  <a:lnTo>
                    <a:pt x="3199" y="33320"/>
                  </a:lnTo>
                  <a:lnTo>
                    <a:pt x="3803" y="34165"/>
                  </a:lnTo>
                  <a:lnTo>
                    <a:pt x="4346" y="35010"/>
                  </a:lnTo>
                  <a:lnTo>
                    <a:pt x="5010" y="35795"/>
                  </a:lnTo>
                  <a:lnTo>
                    <a:pt x="5674" y="36579"/>
                  </a:lnTo>
                  <a:lnTo>
                    <a:pt x="6399" y="37364"/>
                  </a:lnTo>
                  <a:lnTo>
                    <a:pt x="7183" y="38088"/>
                  </a:lnTo>
                  <a:lnTo>
                    <a:pt x="7968" y="38752"/>
                  </a:lnTo>
                  <a:lnTo>
                    <a:pt x="8813" y="39416"/>
                  </a:lnTo>
                  <a:lnTo>
                    <a:pt x="9719" y="40020"/>
                  </a:lnTo>
                  <a:lnTo>
                    <a:pt x="10624" y="40563"/>
                  </a:lnTo>
                  <a:lnTo>
                    <a:pt x="11590" y="41106"/>
                  </a:lnTo>
                  <a:lnTo>
                    <a:pt x="12616" y="41589"/>
                  </a:lnTo>
                  <a:lnTo>
                    <a:pt x="13702" y="42012"/>
                  </a:lnTo>
                  <a:lnTo>
                    <a:pt x="14789" y="42374"/>
                  </a:lnTo>
                  <a:lnTo>
                    <a:pt x="15936" y="42736"/>
                  </a:lnTo>
                  <a:lnTo>
                    <a:pt x="17083" y="42978"/>
                  </a:lnTo>
                  <a:lnTo>
                    <a:pt x="18290" y="43219"/>
                  </a:lnTo>
                  <a:lnTo>
                    <a:pt x="19557" y="43340"/>
                  </a:lnTo>
                  <a:lnTo>
                    <a:pt x="20825" y="43460"/>
                  </a:lnTo>
                  <a:lnTo>
                    <a:pt x="22213" y="43521"/>
                  </a:lnTo>
                  <a:lnTo>
                    <a:pt x="23541" y="43460"/>
                  </a:lnTo>
                  <a:lnTo>
                    <a:pt x="24869" y="43340"/>
                  </a:lnTo>
                  <a:lnTo>
                    <a:pt x="26197" y="43219"/>
                  </a:lnTo>
                  <a:lnTo>
                    <a:pt x="27404" y="42978"/>
                  </a:lnTo>
                  <a:lnTo>
                    <a:pt x="28612" y="42676"/>
                  </a:lnTo>
                  <a:lnTo>
                    <a:pt x="29819" y="42374"/>
                  </a:lnTo>
                  <a:lnTo>
                    <a:pt x="30966" y="42012"/>
                  </a:lnTo>
                  <a:lnTo>
                    <a:pt x="32052" y="41529"/>
                  </a:lnTo>
                  <a:lnTo>
                    <a:pt x="33078" y="41046"/>
                  </a:lnTo>
                  <a:lnTo>
                    <a:pt x="34104" y="40503"/>
                  </a:lnTo>
                  <a:lnTo>
                    <a:pt x="35070" y="39959"/>
                  </a:lnTo>
                  <a:lnTo>
                    <a:pt x="35976" y="39356"/>
                  </a:lnTo>
                  <a:lnTo>
                    <a:pt x="36881" y="38692"/>
                  </a:lnTo>
                  <a:lnTo>
                    <a:pt x="37726" y="37968"/>
                  </a:lnTo>
                  <a:lnTo>
                    <a:pt x="38511" y="37243"/>
                  </a:lnTo>
                  <a:lnTo>
                    <a:pt x="39296" y="36459"/>
                  </a:lnTo>
                  <a:lnTo>
                    <a:pt x="39959" y="35674"/>
                  </a:lnTo>
                  <a:lnTo>
                    <a:pt x="40623" y="34829"/>
                  </a:lnTo>
                  <a:lnTo>
                    <a:pt x="41287" y="33984"/>
                  </a:lnTo>
                  <a:lnTo>
                    <a:pt x="41831" y="33139"/>
                  </a:lnTo>
                  <a:lnTo>
                    <a:pt x="42374" y="32233"/>
                  </a:lnTo>
                  <a:lnTo>
                    <a:pt x="42857" y="31267"/>
                  </a:lnTo>
                  <a:lnTo>
                    <a:pt x="43340" y="30362"/>
                  </a:lnTo>
                  <a:lnTo>
                    <a:pt x="43762" y="29396"/>
                  </a:lnTo>
                  <a:lnTo>
                    <a:pt x="44064" y="28430"/>
                  </a:lnTo>
                  <a:lnTo>
                    <a:pt x="44366" y="27465"/>
                  </a:lnTo>
                  <a:lnTo>
                    <a:pt x="44668" y="26439"/>
                  </a:lnTo>
                  <a:lnTo>
                    <a:pt x="44849" y="25473"/>
                  </a:lnTo>
                  <a:lnTo>
                    <a:pt x="45030" y="24447"/>
                  </a:lnTo>
                  <a:lnTo>
                    <a:pt x="45151" y="23420"/>
                  </a:lnTo>
                  <a:lnTo>
                    <a:pt x="45211" y="22455"/>
                  </a:lnTo>
                  <a:lnTo>
                    <a:pt x="45271" y="21429"/>
                  </a:lnTo>
                  <a:lnTo>
                    <a:pt x="45211" y="20402"/>
                  </a:lnTo>
                  <a:lnTo>
                    <a:pt x="45151" y="19376"/>
                  </a:lnTo>
                  <a:lnTo>
                    <a:pt x="45030" y="18350"/>
                  </a:lnTo>
                  <a:lnTo>
                    <a:pt x="44849" y="17324"/>
                  </a:lnTo>
                  <a:lnTo>
                    <a:pt x="44668" y="16358"/>
                  </a:lnTo>
                  <a:lnTo>
                    <a:pt x="44366" y="15332"/>
                  </a:lnTo>
                  <a:lnTo>
                    <a:pt x="44064" y="14366"/>
                  </a:lnTo>
                  <a:lnTo>
                    <a:pt x="43762" y="13461"/>
                  </a:lnTo>
                  <a:lnTo>
                    <a:pt x="43340" y="12495"/>
                  </a:lnTo>
                  <a:lnTo>
                    <a:pt x="42917" y="11590"/>
                  </a:lnTo>
                  <a:lnTo>
                    <a:pt x="42434" y="10684"/>
                  </a:lnTo>
                  <a:lnTo>
                    <a:pt x="41891" y="9779"/>
                  </a:lnTo>
                  <a:lnTo>
                    <a:pt x="41348" y="8934"/>
                  </a:lnTo>
                  <a:lnTo>
                    <a:pt x="40744" y="8149"/>
                  </a:lnTo>
                  <a:lnTo>
                    <a:pt x="40080" y="7364"/>
                  </a:lnTo>
                  <a:lnTo>
                    <a:pt x="39416" y="6580"/>
                  </a:lnTo>
                  <a:lnTo>
                    <a:pt x="38692" y="5855"/>
                  </a:lnTo>
                  <a:lnTo>
                    <a:pt x="37907" y="5131"/>
                  </a:lnTo>
                  <a:lnTo>
                    <a:pt x="37122" y="4467"/>
                  </a:lnTo>
                  <a:lnTo>
                    <a:pt x="36277" y="3863"/>
                  </a:lnTo>
                  <a:lnTo>
                    <a:pt x="35432" y="3260"/>
                  </a:lnTo>
                  <a:lnTo>
                    <a:pt x="34527" y="2717"/>
                  </a:lnTo>
                  <a:lnTo>
                    <a:pt x="33561" y="2234"/>
                  </a:lnTo>
                  <a:lnTo>
                    <a:pt x="32595" y="1811"/>
                  </a:lnTo>
                  <a:lnTo>
                    <a:pt x="31569" y="1389"/>
                  </a:lnTo>
                  <a:lnTo>
                    <a:pt x="30483" y="1026"/>
                  </a:lnTo>
                  <a:lnTo>
                    <a:pt x="29457" y="725"/>
                  </a:lnTo>
                  <a:lnTo>
                    <a:pt x="28310" y="483"/>
                  </a:lnTo>
                  <a:lnTo>
                    <a:pt x="27163" y="242"/>
                  </a:lnTo>
                  <a:lnTo>
                    <a:pt x="26016" y="121"/>
                  </a:lnTo>
                  <a:lnTo>
                    <a:pt x="24809" y="0"/>
                  </a:lnTo>
                  <a:close/>
                </a:path>
              </a:pathLst>
            </a:custGeom>
            <a:solidFill>
              <a:srgbClr val="D50F25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40" name="Shape 89"/>
            <p:cNvSpPr/>
            <p:nvPr/>
          </p:nvSpPr>
          <p:spPr>
            <a:xfrm>
              <a:off x="2227025" y="2322525"/>
              <a:ext cx="686625" cy="949225"/>
            </a:xfrm>
            <a:custGeom>
              <a:avLst/>
              <a:gdLst/>
              <a:ahLst/>
              <a:cxnLst/>
              <a:rect l="0" t="0" r="0" b="0"/>
              <a:pathLst>
                <a:path w="27465" h="37969" fill="none" extrusionOk="0">
                  <a:moveTo>
                    <a:pt x="24748" y="33381"/>
                  </a:moveTo>
                  <a:lnTo>
                    <a:pt x="24748" y="33381"/>
                  </a:lnTo>
                  <a:lnTo>
                    <a:pt x="25110" y="32777"/>
                  </a:lnTo>
                  <a:lnTo>
                    <a:pt x="25473" y="32234"/>
                  </a:lnTo>
                  <a:lnTo>
                    <a:pt x="25774" y="31630"/>
                  </a:lnTo>
                  <a:lnTo>
                    <a:pt x="26076" y="31027"/>
                  </a:lnTo>
                  <a:lnTo>
                    <a:pt x="26559" y="29819"/>
                  </a:lnTo>
                  <a:lnTo>
                    <a:pt x="26921" y="28552"/>
                  </a:lnTo>
                  <a:lnTo>
                    <a:pt x="27163" y="27284"/>
                  </a:lnTo>
                  <a:lnTo>
                    <a:pt x="27344" y="25956"/>
                  </a:lnTo>
                  <a:lnTo>
                    <a:pt x="27404" y="24628"/>
                  </a:lnTo>
                  <a:lnTo>
                    <a:pt x="27464" y="23300"/>
                  </a:lnTo>
                  <a:lnTo>
                    <a:pt x="27464" y="23300"/>
                  </a:lnTo>
                  <a:lnTo>
                    <a:pt x="27404" y="21671"/>
                  </a:lnTo>
                  <a:lnTo>
                    <a:pt x="27283" y="19981"/>
                  </a:lnTo>
                  <a:lnTo>
                    <a:pt x="27042" y="18170"/>
                  </a:lnTo>
                  <a:lnTo>
                    <a:pt x="26680" y="16298"/>
                  </a:lnTo>
                  <a:lnTo>
                    <a:pt x="26197" y="14367"/>
                  </a:lnTo>
                  <a:lnTo>
                    <a:pt x="25654" y="12375"/>
                  </a:lnTo>
                  <a:lnTo>
                    <a:pt x="24929" y="10504"/>
                  </a:lnTo>
                  <a:lnTo>
                    <a:pt x="24567" y="9538"/>
                  </a:lnTo>
                  <a:lnTo>
                    <a:pt x="24145" y="8633"/>
                  </a:lnTo>
                  <a:lnTo>
                    <a:pt x="23662" y="7788"/>
                  </a:lnTo>
                  <a:lnTo>
                    <a:pt x="23179" y="6882"/>
                  </a:lnTo>
                  <a:lnTo>
                    <a:pt x="22636" y="6097"/>
                  </a:lnTo>
                  <a:lnTo>
                    <a:pt x="22092" y="5252"/>
                  </a:lnTo>
                  <a:lnTo>
                    <a:pt x="21489" y="4528"/>
                  </a:lnTo>
                  <a:lnTo>
                    <a:pt x="20885" y="3804"/>
                  </a:lnTo>
                  <a:lnTo>
                    <a:pt x="20161" y="3140"/>
                  </a:lnTo>
                  <a:lnTo>
                    <a:pt x="19497" y="2536"/>
                  </a:lnTo>
                  <a:lnTo>
                    <a:pt x="18712" y="1993"/>
                  </a:lnTo>
                  <a:lnTo>
                    <a:pt x="17927" y="1510"/>
                  </a:lnTo>
                  <a:lnTo>
                    <a:pt x="17143" y="1027"/>
                  </a:lnTo>
                  <a:lnTo>
                    <a:pt x="16237" y="665"/>
                  </a:lnTo>
                  <a:lnTo>
                    <a:pt x="15332" y="423"/>
                  </a:lnTo>
                  <a:lnTo>
                    <a:pt x="14426" y="182"/>
                  </a:lnTo>
                  <a:lnTo>
                    <a:pt x="13400" y="61"/>
                  </a:lnTo>
                  <a:lnTo>
                    <a:pt x="12374" y="1"/>
                  </a:lnTo>
                  <a:lnTo>
                    <a:pt x="12374" y="1"/>
                  </a:lnTo>
                  <a:lnTo>
                    <a:pt x="11227" y="61"/>
                  </a:lnTo>
                  <a:lnTo>
                    <a:pt x="10141" y="242"/>
                  </a:lnTo>
                  <a:lnTo>
                    <a:pt x="9054" y="484"/>
                  </a:lnTo>
                  <a:lnTo>
                    <a:pt x="7968" y="846"/>
                  </a:lnTo>
                  <a:lnTo>
                    <a:pt x="6942" y="1269"/>
                  </a:lnTo>
                  <a:lnTo>
                    <a:pt x="5976" y="1812"/>
                  </a:lnTo>
                  <a:lnTo>
                    <a:pt x="5070" y="2415"/>
                  </a:lnTo>
                  <a:lnTo>
                    <a:pt x="4225" y="3140"/>
                  </a:lnTo>
                  <a:lnTo>
                    <a:pt x="4225" y="3140"/>
                  </a:lnTo>
                  <a:lnTo>
                    <a:pt x="3561" y="3743"/>
                  </a:lnTo>
                  <a:lnTo>
                    <a:pt x="3018" y="4347"/>
                  </a:lnTo>
                  <a:lnTo>
                    <a:pt x="2475" y="5011"/>
                  </a:lnTo>
                  <a:lnTo>
                    <a:pt x="2052" y="5615"/>
                  </a:lnTo>
                  <a:lnTo>
                    <a:pt x="1630" y="6279"/>
                  </a:lnTo>
                  <a:lnTo>
                    <a:pt x="1328" y="7003"/>
                  </a:lnTo>
                  <a:lnTo>
                    <a:pt x="1026" y="7667"/>
                  </a:lnTo>
                  <a:lnTo>
                    <a:pt x="785" y="8391"/>
                  </a:lnTo>
                  <a:lnTo>
                    <a:pt x="604" y="9115"/>
                  </a:lnTo>
                  <a:lnTo>
                    <a:pt x="423" y="9840"/>
                  </a:lnTo>
                  <a:lnTo>
                    <a:pt x="181" y="11289"/>
                  </a:lnTo>
                  <a:lnTo>
                    <a:pt x="60" y="12737"/>
                  </a:lnTo>
                  <a:lnTo>
                    <a:pt x="0" y="14186"/>
                  </a:lnTo>
                  <a:lnTo>
                    <a:pt x="0" y="14186"/>
                  </a:lnTo>
                  <a:lnTo>
                    <a:pt x="60" y="15936"/>
                  </a:lnTo>
                  <a:lnTo>
                    <a:pt x="242" y="17808"/>
                  </a:lnTo>
                  <a:lnTo>
                    <a:pt x="483" y="19739"/>
                  </a:lnTo>
                  <a:lnTo>
                    <a:pt x="906" y="21731"/>
                  </a:lnTo>
                  <a:lnTo>
                    <a:pt x="1388" y="23723"/>
                  </a:lnTo>
                  <a:lnTo>
                    <a:pt x="1992" y="25654"/>
                  </a:lnTo>
                  <a:lnTo>
                    <a:pt x="2777" y="27586"/>
                  </a:lnTo>
                  <a:lnTo>
                    <a:pt x="3199" y="28552"/>
                  </a:lnTo>
                  <a:lnTo>
                    <a:pt x="3622" y="29457"/>
                  </a:lnTo>
                  <a:lnTo>
                    <a:pt x="4105" y="30363"/>
                  </a:lnTo>
                  <a:lnTo>
                    <a:pt x="4588" y="31208"/>
                  </a:lnTo>
                  <a:lnTo>
                    <a:pt x="5191" y="32053"/>
                  </a:lnTo>
                  <a:lnTo>
                    <a:pt x="5734" y="32837"/>
                  </a:lnTo>
                  <a:lnTo>
                    <a:pt x="6338" y="33562"/>
                  </a:lnTo>
                  <a:lnTo>
                    <a:pt x="7002" y="34286"/>
                  </a:lnTo>
                  <a:lnTo>
                    <a:pt x="7666" y="34950"/>
                  </a:lnTo>
                  <a:lnTo>
                    <a:pt x="8390" y="35554"/>
                  </a:lnTo>
                  <a:lnTo>
                    <a:pt x="9175" y="36097"/>
                  </a:lnTo>
                  <a:lnTo>
                    <a:pt x="9960" y="36580"/>
                  </a:lnTo>
                  <a:lnTo>
                    <a:pt x="10805" y="37002"/>
                  </a:lnTo>
                  <a:lnTo>
                    <a:pt x="11650" y="37365"/>
                  </a:lnTo>
                  <a:lnTo>
                    <a:pt x="12555" y="37606"/>
                  </a:lnTo>
                  <a:lnTo>
                    <a:pt x="13461" y="37847"/>
                  </a:lnTo>
                  <a:lnTo>
                    <a:pt x="14426" y="37968"/>
                  </a:lnTo>
                  <a:lnTo>
                    <a:pt x="15453" y="37968"/>
                  </a:lnTo>
                  <a:lnTo>
                    <a:pt x="15453" y="37968"/>
                  </a:lnTo>
                  <a:lnTo>
                    <a:pt x="16117" y="37968"/>
                  </a:lnTo>
                  <a:lnTo>
                    <a:pt x="16781" y="37908"/>
                  </a:lnTo>
                  <a:lnTo>
                    <a:pt x="17444" y="37787"/>
                  </a:lnTo>
                  <a:lnTo>
                    <a:pt x="18108" y="37666"/>
                  </a:lnTo>
                  <a:lnTo>
                    <a:pt x="18772" y="37485"/>
                  </a:lnTo>
                  <a:lnTo>
                    <a:pt x="19376" y="37304"/>
                  </a:lnTo>
                  <a:lnTo>
                    <a:pt x="20040" y="37063"/>
                  </a:lnTo>
                  <a:lnTo>
                    <a:pt x="20644" y="36761"/>
                  </a:lnTo>
                  <a:lnTo>
                    <a:pt x="21247" y="36459"/>
                  </a:lnTo>
                  <a:lnTo>
                    <a:pt x="21790" y="36097"/>
                  </a:lnTo>
                  <a:lnTo>
                    <a:pt x="22394" y="35735"/>
                  </a:lnTo>
                  <a:lnTo>
                    <a:pt x="22877" y="35312"/>
                  </a:lnTo>
                  <a:lnTo>
                    <a:pt x="23420" y="34890"/>
                  </a:lnTo>
                  <a:lnTo>
                    <a:pt x="23903" y="34407"/>
                  </a:lnTo>
                  <a:lnTo>
                    <a:pt x="24326" y="33864"/>
                  </a:lnTo>
                  <a:lnTo>
                    <a:pt x="24748" y="33381"/>
                  </a:lnTo>
                </a:path>
              </a:pathLst>
            </a:custGeom>
            <a:noFill/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41" name="Shape 90"/>
            <p:cNvSpPr/>
            <p:nvPr/>
          </p:nvSpPr>
          <p:spPr>
            <a:xfrm>
              <a:off x="2006699" y="2253125"/>
              <a:ext cx="1131800" cy="1088025"/>
            </a:xfrm>
            <a:custGeom>
              <a:avLst/>
              <a:gdLst/>
              <a:ahLst/>
              <a:cxnLst/>
              <a:rect l="0" t="0" r="0" b="0"/>
              <a:pathLst>
                <a:path w="45272" h="43521" fill="none" extrusionOk="0">
                  <a:moveTo>
                    <a:pt x="22213" y="43521"/>
                  </a:moveTo>
                  <a:lnTo>
                    <a:pt x="22213" y="43521"/>
                  </a:lnTo>
                  <a:lnTo>
                    <a:pt x="20825" y="43460"/>
                  </a:lnTo>
                  <a:lnTo>
                    <a:pt x="19557" y="43340"/>
                  </a:lnTo>
                  <a:lnTo>
                    <a:pt x="18290" y="43219"/>
                  </a:lnTo>
                  <a:lnTo>
                    <a:pt x="17083" y="42978"/>
                  </a:lnTo>
                  <a:lnTo>
                    <a:pt x="15936" y="42736"/>
                  </a:lnTo>
                  <a:lnTo>
                    <a:pt x="14789" y="42374"/>
                  </a:lnTo>
                  <a:lnTo>
                    <a:pt x="13702" y="42012"/>
                  </a:lnTo>
                  <a:lnTo>
                    <a:pt x="12616" y="41589"/>
                  </a:lnTo>
                  <a:lnTo>
                    <a:pt x="11590" y="41106"/>
                  </a:lnTo>
                  <a:lnTo>
                    <a:pt x="10624" y="40563"/>
                  </a:lnTo>
                  <a:lnTo>
                    <a:pt x="9719" y="40020"/>
                  </a:lnTo>
                  <a:lnTo>
                    <a:pt x="8813" y="39416"/>
                  </a:lnTo>
                  <a:lnTo>
                    <a:pt x="7968" y="38752"/>
                  </a:lnTo>
                  <a:lnTo>
                    <a:pt x="7183" y="38088"/>
                  </a:lnTo>
                  <a:lnTo>
                    <a:pt x="6399" y="37364"/>
                  </a:lnTo>
                  <a:lnTo>
                    <a:pt x="5674" y="36579"/>
                  </a:lnTo>
                  <a:lnTo>
                    <a:pt x="5010" y="35795"/>
                  </a:lnTo>
                  <a:lnTo>
                    <a:pt x="4346" y="35010"/>
                  </a:lnTo>
                  <a:lnTo>
                    <a:pt x="3803" y="34165"/>
                  </a:lnTo>
                  <a:lnTo>
                    <a:pt x="3199" y="33320"/>
                  </a:lnTo>
                  <a:lnTo>
                    <a:pt x="2717" y="32414"/>
                  </a:lnTo>
                  <a:lnTo>
                    <a:pt x="2234" y="31509"/>
                  </a:lnTo>
                  <a:lnTo>
                    <a:pt x="1811" y="30603"/>
                  </a:lnTo>
                  <a:lnTo>
                    <a:pt x="1449" y="29698"/>
                  </a:lnTo>
                  <a:lnTo>
                    <a:pt x="1147" y="28732"/>
                  </a:lnTo>
                  <a:lnTo>
                    <a:pt x="845" y="27827"/>
                  </a:lnTo>
                  <a:lnTo>
                    <a:pt x="604" y="26861"/>
                  </a:lnTo>
                  <a:lnTo>
                    <a:pt x="363" y="25895"/>
                  </a:lnTo>
                  <a:lnTo>
                    <a:pt x="242" y="24930"/>
                  </a:lnTo>
                  <a:lnTo>
                    <a:pt x="121" y="23964"/>
                  </a:lnTo>
                  <a:lnTo>
                    <a:pt x="61" y="22998"/>
                  </a:lnTo>
                  <a:lnTo>
                    <a:pt x="0" y="22032"/>
                  </a:lnTo>
                  <a:lnTo>
                    <a:pt x="0" y="22032"/>
                  </a:lnTo>
                  <a:lnTo>
                    <a:pt x="61" y="20946"/>
                  </a:lnTo>
                  <a:lnTo>
                    <a:pt x="121" y="19859"/>
                  </a:lnTo>
                  <a:lnTo>
                    <a:pt x="302" y="18773"/>
                  </a:lnTo>
                  <a:lnTo>
                    <a:pt x="483" y="17686"/>
                  </a:lnTo>
                  <a:lnTo>
                    <a:pt x="725" y="16660"/>
                  </a:lnTo>
                  <a:lnTo>
                    <a:pt x="1026" y="15574"/>
                  </a:lnTo>
                  <a:lnTo>
                    <a:pt x="1328" y="14608"/>
                  </a:lnTo>
                  <a:lnTo>
                    <a:pt x="1751" y="13582"/>
                  </a:lnTo>
                  <a:lnTo>
                    <a:pt x="2173" y="12616"/>
                  </a:lnTo>
                  <a:lnTo>
                    <a:pt x="2717" y="11650"/>
                  </a:lnTo>
                  <a:lnTo>
                    <a:pt x="3260" y="10745"/>
                  </a:lnTo>
                  <a:lnTo>
                    <a:pt x="3803" y="9839"/>
                  </a:lnTo>
                  <a:lnTo>
                    <a:pt x="4467" y="8994"/>
                  </a:lnTo>
                  <a:lnTo>
                    <a:pt x="5131" y="8149"/>
                  </a:lnTo>
                  <a:lnTo>
                    <a:pt x="5855" y="7304"/>
                  </a:lnTo>
                  <a:lnTo>
                    <a:pt x="6580" y="6580"/>
                  </a:lnTo>
                  <a:lnTo>
                    <a:pt x="7425" y="5795"/>
                  </a:lnTo>
                  <a:lnTo>
                    <a:pt x="8270" y="5131"/>
                  </a:lnTo>
                  <a:lnTo>
                    <a:pt x="9115" y="4467"/>
                  </a:lnTo>
                  <a:lnTo>
                    <a:pt x="10020" y="3803"/>
                  </a:lnTo>
                  <a:lnTo>
                    <a:pt x="10986" y="3260"/>
                  </a:lnTo>
                  <a:lnTo>
                    <a:pt x="11952" y="2717"/>
                  </a:lnTo>
                  <a:lnTo>
                    <a:pt x="12978" y="2234"/>
                  </a:lnTo>
                  <a:lnTo>
                    <a:pt x="14065" y="1751"/>
                  </a:lnTo>
                  <a:lnTo>
                    <a:pt x="15151" y="1328"/>
                  </a:lnTo>
                  <a:lnTo>
                    <a:pt x="16238" y="1026"/>
                  </a:lnTo>
                  <a:lnTo>
                    <a:pt x="17384" y="725"/>
                  </a:lnTo>
                  <a:lnTo>
                    <a:pt x="18592" y="423"/>
                  </a:lnTo>
                  <a:lnTo>
                    <a:pt x="19799" y="242"/>
                  </a:lnTo>
                  <a:lnTo>
                    <a:pt x="21006" y="121"/>
                  </a:lnTo>
                  <a:lnTo>
                    <a:pt x="22274" y="0"/>
                  </a:lnTo>
                  <a:lnTo>
                    <a:pt x="23541" y="0"/>
                  </a:lnTo>
                  <a:lnTo>
                    <a:pt x="23541" y="0"/>
                  </a:lnTo>
                  <a:lnTo>
                    <a:pt x="24809" y="0"/>
                  </a:lnTo>
                  <a:lnTo>
                    <a:pt x="26016" y="121"/>
                  </a:lnTo>
                  <a:lnTo>
                    <a:pt x="27163" y="242"/>
                  </a:lnTo>
                  <a:lnTo>
                    <a:pt x="28310" y="483"/>
                  </a:lnTo>
                  <a:lnTo>
                    <a:pt x="29457" y="725"/>
                  </a:lnTo>
                  <a:lnTo>
                    <a:pt x="30483" y="1026"/>
                  </a:lnTo>
                  <a:lnTo>
                    <a:pt x="31569" y="1389"/>
                  </a:lnTo>
                  <a:lnTo>
                    <a:pt x="32595" y="1811"/>
                  </a:lnTo>
                  <a:lnTo>
                    <a:pt x="33561" y="2234"/>
                  </a:lnTo>
                  <a:lnTo>
                    <a:pt x="34527" y="2717"/>
                  </a:lnTo>
                  <a:lnTo>
                    <a:pt x="35432" y="3260"/>
                  </a:lnTo>
                  <a:lnTo>
                    <a:pt x="36277" y="3863"/>
                  </a:lnTo>
                  <a:lnTo>
                    <a:pt x="37122" y="4467"/>
                  </a:lnTo>
                  <a:lnTo>
                    <a:pt x="37907" y="5131"/>
                  </a:lnTo>
                  <a:lnTo>
                    <a:pt x="38692" y="5855"/>
                  </a:lnTo>
                  <a:lnTo>
                    <a:pt x="39416" y="6580"/>
                  </a:lnTo>
                  <a:lnTo>
                    <a:pt x="40080" y="7364"/>
                  </a:lnTo>
                  <a:lnTo>
                    <a:pt x="40744" y="8149"/>
                  </a:lnTo>
                  <a:lnTo>
                    <a:pt x="41348" y="8934"/>
                  </a:lnTo>
                  <a:lnTo>
                    <a:pt x="41891" y="9779"/>
                  </a:lnTo>
                  <a:lnTo>
                    <a:pt x="42434" y="10684"/>
                  </a:lnTo>
                  <a:lnTo>
                    <a:pt x="42917" y="11590"/>
                  </a:lnTo>
                  <a:lnTo>
                    <a:pt x="43340" y="12495"/>
                  </a:lnTo>
                  <a:lnTo>
                    <a:pt x="43762" y="13461"/>
                  </a:lnTo>
                  <a:lnTo>
                    <a:pt x="44064" y="14366"/>
                  </a:lnTo>
                  <a:lnTo>
                    <a:pt x="44366" y="15332"/>
                  </a:lnTo>
                  <a:lnTo>
                    <a:pt x="44668" y="16358"/>
                  </a:lnTo>
                  <a:lnTo>
                    <a:pt x="44849" y="17324"/>
                  </a:lnTo>
                  <a:lnTo>
                    <a:pt x="45030" y="18350"/>
                  </a:lnTo>
                  <a:lnTo>
                    <a:pt x="45151" y="19376"/>
                  </a:lnTo>
                  <a:lnTo>
                    <a:pt x="45211" y="20402"/>
                  </a:lnTo>
                  <a:lnTo>
                    <a:pt x="45271" y="21429"/>
                  </a:lnTo>
                  <a:lnTo>
                    <a:pt x="45271" y="21429"/>
                  </a:lnTo>
                  <a:lnTo>
                    <a:pt x="45211" y="22455"/>
                  </a:lnTo>
                  <a:lnTo>
                    <a:pt x="45151" y="23420"/>
                  </a:lnTo>
                  <a:lnTo>
                    <a:pt x="45030" y="24447"/>
                  </a:lnTo>
                  <a:lnTo>
                    <a:pt x="44849" y="25473"/>
                  </a:lnTo>
                  <a:lnTo>
                    <a:pt x="44668" y="26439"/>
                  </a:lnTo>
                  <a:lnTo>
                    <a:pt x="44366" y="27465"/>
                  </a:lnTo>
                  <a:lnTo>
                    <a:pt x="44064" y="28430"/>
                  </a:lnTo>
                  <a:lnTo>
                    <a:pt x="43762" y="29396"/>
                  </a:lnTo>
                  <a:lnTo>
                    <a:pt x="43340" y="30362"/>
                  </a:lnTo>
                  <a:lnTo>
                    <a:pt x="42857" y="31267"/>
                  </a:lnTo>
                  <a:lnTo>
                    <a:pt x="42374" y="32233"/>
                  </a:lnTo>
                  <a:lnTo>
                    <a:pt x="41831" y="33139"/>
                  </a:lnTo>
                  <a:lnTo>
                    <a:pt x="41287" y="33984"/>
                  </a:lnTo>
                  <a:lnTo>
                    <a:pt x="40623" y="34829"/>
                  </a:lnTo>
                  <a:lnTo>
                    <a:pt x="39959" y="35674"/>
                  </a:lnTo>
                  <a:lnTo>
                    <a:pt x="39296" y="36459"/>
                  </a:lnTo>
                  <a:lnTo>
                    <a:pt x="38511" y="37243"/>
                  </a:lnTo>
                  <a:lnTo>
                    <a:pt x="37726" y="37968"/>
                  </a:lnTo>
                  <a:lnTo>
                    <a:pt x="36881" y="38692"/>
                  </a:lnTo>
                  <a:lnTo>
                    <a:pt x="35976" y="39356"/>
                  </a:lnTo>
                  <a:lnTo>
                    <a:pt x="35070" y="39959"/>
                  </a:lnTo>
                  <a:lnTo>
                    <a:pt x="34104" y="40503"/>
                  </a:lnTo>
                  <a:lnTo>
                    <a:pt x="33078" y="41046"/>
                  </a:lnTo>
                  <a:lnTo>
                    <a:pt x="32052" y="41529"/>
                  </a:lnTo>
                  <a:lnTo>
                    <a:pt x="30966" y="42012"/>
                  </a:lnTo>
                  <a:lnTo>
                    <a:pt x="29819" y="42374"/>
                  </a:lnTo>
                  <a:lnTo>
                    <a:pt x="28612" y="42676"/>
                  </a:lnTo>
                  <a:lnTo>
                    <a:pt x="27404" y="42978"/>
                  </a:lnTo>
                  <a:lnTo>
                    <a:pt x="26197" y="43219"/>
                  </a:lnTo>
                  <a:lnTo>
                    <a:pt x="24869" y="43340"/>
                  </a:lnTo>
                  <a:lnTo>
                    <a:pt x="23541" y="43460"/>
                  </a:lnTo>
                  <a:lnTo>
                    <a:pt x="22213" y="43521"/>
                  </a:lnTo>
                </a:path>
              </a:pathLst>
            </a:custGeom>
            <a:noFill/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42" name="Shape 91"/>
            <p:cNvSpPr/>
            <p:nvPr/>
          </p:nvSpPr>
          <p:spPr>
            <a:xfrm>
              <a:off x="247172" y="1738550"/>
              <a:ext cx="1659950" cy="1681075"/>
            </a:xfrm>
            <a:custGeom>
              <a:avLst/>
              <a:gdLst/>
              <a:ahLst/>
              <a:cxnLst/>
              <a:rect l="0" t="0" r="0" b="0"/>
              <a:pathLst>
                <a:path w="66398" h="67243" extrusionOk="0">
                  <a:moveTo>
                    <a:pt x="36881" y="0"/>
                  </a:moveTo>
                  <a:lnTo>
                    <a:pt x="34708" y="61"/>
                  </a:lnTo>
                  <a:lnTo>
                    <a:pt x="32656" y="181"/>
                  </a:lnTo>
                  <a:lnTo>
                    <a:pt x="30603" y="423"/>
                  </a:lnTo>
                  <a:lnTo>
                    <a:pt x="28611" y="725"/>
                  </a:lnTo>
                  <a:lnTo>
                    <a:pt x="26680" y="1147"/>
                  </a:lnTo>
                  <a:lnTo>
                    <a:pt x="24809" y="1630"/>
                  </a:lnTo>
                  <a:lnTo>
                    <a:pt x="23058" y="2234"/>
                  </a:lnTo>
                  <a:lnTo>
                    <a:pt x="21308" y="2837"/>
                  </a:lnTo>
                  <a:lnTo>
                    <a:pt x="19618" y="3561"/>
                  </a:lnTo>
                  <a:lnTo>
                    <a:pt x="17988" y="4346"/>
                  </a:lnTo>
                  <a:lnTo>
                    <a:pt x="16479" y="5191"/>
                  </a:lnTo>
                  <a:lnTo>
                    <a:pt x="14970" y="6157"/>
                  </a:lnTo>
                  <a:lnTo>
                    <a:pt x="13581" y="7123"/>
                  </a:lnTo>
                  <a:lnTo>
                    <a:pt x="12193" y="8149"/>
                  </a:lnTo>
                  <a:lnTo>
                    <a:pt x="10926" y="9296"/>
                  </a:lnTo>
                  <a:lnTo>
                    <a:pt x="9718" y="10443"/>
                  </a:lnTo>
                  <a:lnTo>
                    <a:pt x="8571" y="11650"/>
                  </a:lnTo>
                  <a:lnTo>
                    <a:pt x="7485" y="12917"/>
                  </a:lnTo>
                  <a:lnTo>
                    <a:pt x="6459" y="14245"/>
                  </a:lnTo>
                  <a:lnTo>
                    <a:pt x="5493" y="15573"/>
                  </a:lnTo>
                  <a:lnTo>
                    <a:pt x="4648" y="16962"/>
                  </a:lnTo>
                  <a:lnTo>
                    <a:pt x="3863" y="18410"/>
                  </a:lnTo>
                  <a:lnTo>
                    <a:pt x="3139" y="19859"/>
                  </a:lnTo>
                  <a:lnTo>
                    <a:pt x="2475" y="21368"/>
                  </a:lnTo>
                  <a:lnTo>
                    <a:pt x="1871" y="22877"/>
                  </a:lnTo>
                  <a:lnTo>
                    <a:pt x="1388" y="24446"/>
                  </a:lnTo>
                  <a:lnTo>
                    <a:pt x="966" y="26016"/>
                  </a:lnTo>
                  <a:lnTo>
                    <a:pt x="604" y="27585"/>
                  </a:lnTo>
                  <a:lnTo>
                    <a:pt x="362" y="29215"/>
                  </a:lnTo>
                  <a:lnTo>
                    <a:pt x="121" y="30845"/>
                  </a:lnTo>
                  <a:lnTo>
                    <a:pt x="0" y="32474"/>
                  </a:lnTo>
                  <a:lnTo>
                    <a:pt x="0" y="34165"/>
                  </a:lnTo>
                  <a:lnTo>
                    <a:pt x="0" y="35553"/>
                  </a:lnTo>
                  <a:lnTo>
                    <a:pt x="121" y="36941"/>
                  </a:lnTo>
                  <a:lnTo>
                    <a:pt x="242" y="38330"/>
                  </a:lnTo>
                  <a:lnTo>
                    <a:pt x="423" y="39718"/>
                  </a:lnTo>
                  <a:lnTo>
                    <a:pt x="725" y="41167"/>
                  </a:lnTo>
                  <a:lnTo>
                    <a:pt x="1026" y="42615"/>
                  </a:lnTo>
                  <a:lnTo>
                    <a:pt x="1449" y="44003"/>
                  </a:lnTo>
                  <a:lnTo>
                    <a:pt x="1871" y="45452"/>
                  </a:lnTo>
                  <a:lnTo>
                    <a:pt x="2415" y="46840"/>
                  </a:lnTo>
                  <a:lnTo>
                    <a:pt x="2958" y="48229"/>
                  </a:lnTo>
                  <a:lnTo>
                    <a:pt x="3622" y="49617"/>
                  </a:lnTo>
                  <a:lnTo>
                    <a:pt x="4346" y="51005"/>
                  </a:lnTo>
                  <a:lnTo>
                    <a:pt x="5131" y="52333"/>
                  </a:lnTo>
                  <a:lnTo>
                    <a:pt x="5976" y="53661"/>
                  </a:lnTo>
                  <a:lnTo>
                    <a:pt x="6942" y="54929"/>
                  </a:lnTo>
                  <a:lnTo>
                    <a:pt x="7907" y="56136"/>
                  </a:lnTo>
                  <a:lnTo>
                    <a:pt x="8994" y="57343"/>
                  </a:lnTo>
                  <a:lnTo>
                    <a:pt x="10141" y="58430"/>
                  </a:lnTo>
                  <a:lnTo>
                    <a:pt x="11408" y="59577"/>
                  </a:lnTo>
                  <a:lnTo>
                    <a:pt x="12676" y="60603"/>
                  </a:lnTo>
                  <a:lnTo>
                    <a:pt x="14064" y="61569"/>
                  </a:lnTo>
                  <a:lnTo>
                    <a:pt x="15513" y="62474"/>
                  </a:lnTo>
                  <a:lnTo>
                    <a:pt x="17082" y="63319"/>
                  </a:lnTo>
                  <a:lnTo>
                    <a:pt x="18712" y="64104"/>
                  </a:lnTo>
                  <a:lnTo>
                    <a:pt x="20402" y="64768"/>
                  </a:lnTo>
                  <a:lnTo>
                    <a:pt x="22213" y="65432"/>
                  </a:lnTo>
                  <a:lnTo>
                    <a:pt x="24084" y="65915"/>
                  </a:lnTo>
                  <a:lnTo>
                    <a:pt x="26076" y="66397"/>
                  </a:lnTo>
                  <a:lnTo>
                    <a:pt x="28068" y="66760"/>
                  </a:lnTo>
                  <a:lnTo>
                    <a:pt x="30241" y="67001"/>
                  </a:lnTo>
                  <a:lnTo>
                    <a:pt x="32475" y="67182"/>
                  </a:lnTo>
                  <a:lnTo>
                    <a:pt x="34768" y="67243"/>
                  </a:lnTo>
                  <a:lnTo>
                    <a:pt x="36639" y="67182"/>
                  </a:lnTo>
                  <a:lnTo>
                    <a:pt x="38511" y="67061"/>
                  </a:lnTo>
                  <a:lnTo>
                    <a:pt x="40382" y="66941"/>
                  </a:lnTo>
                  <a:lnTo>
                    <a:pt x="42193" y="66760"/>
                  </a:lnTo>
                  <a:lnTo>
                    <a:pt x="45935" y="66277"/>
                  </a:lnTo>
                  <a:lnTo>
                    <a:pt x="49859" y="65673"/>
                  </a:lnTo>
                  <a:lnTo>
                    <a:pt x="62897" y="62655"/>
                  </a:lnTo>
                  <a:lnTo>
                    <a:pt x="62897" y="51488"/>
                  </a:lnTo>
                  <a:lnTo>
                    <a:pt x="62957" y="49255"/>
                  </a:lnTo>
                  <a:lnTo>
                    <a:pt x="63078" y="47142"/>
                  </a:lnTo>
                  <a:lnTo>
                    <a:pt x="63198" y="46659"/>
                  </a:lnTo>
                  <a:lnTo>
                    <a:pt x="63379" y="46297"/>
                  </a:lnTo>
                  <a:lnTo>
                    <a:pt x="63621" y="45995"/>
                  </a:lnTo>
                  <a:lnTo>
                    <a:pt x="63983" y="45633"/>
                  </a:lnTo>
                  <a:lnTo>
                    <a:pt x="66398" y="43400"/>
                  </a:lnTo>
                  <a:lnTo>
                    <a:pt x="47022" y="43400"/>
                  </a:lnTo>
                  <a:lnTo>
                    <a:pt x="39718" y="47323"/>
                  </a:lnTo>
                  <a:lnTo>
                    <a:pt x="53480" y="46599"/>
                  </a:lnTo>
                  <a:lnTo>
                    <a:pt x="53480" y="61267"/>
                  </a:lnTo>
                  <a:lnTo>
                    <a:pt x="51368" y="62112"/>
                  </a:lnTo>
                  <a:lnTo>
                    <a:pt x="50160" y="62474"/>
                  </a:lnTo>
                  <a:lnTo>
                    <a:pt x="48893" y="62836"/>
                  </a:lnTo>
                  <a:lnTo>
                    <a:pt x="47444" y="63138"/>
                  </a:lnTo>
                  <a:lnTo>
                    <a:pt x="45814" y="63379"/>
                  </a:lnTo>
                  <a:lnTo>
                    <a:pt x="43943" y="63500"/>
                  </a:lnTo>
                  <a:lnTo>
                    <a:pt x="41891" y="63561"/>
                  </a:lnTo>
                  <a:lnTo>
                    <a:pt x="40080" y="63500"/>
                  </a:lnTo>
                  <a:lnTo>
                    <a:pt x="38269" y="63379"/>
                  </a:lnTo>
                  <a:lnTo>
                    <a:pt x="36519" y="63138"/>
                  </a:lnTo>
                  <a:lnTo>
                    <a:pt x="34768" y="62836"/>
                  </a:lnTo>
                  <a:lnTo>
                    <a:pt x="33138" y="62414"/>
                  </a:lnTo>
                  <a:lnTo>
                    <a:pt x="31509" y="61931"/>
                  </a:lnTo>
                  <a:lnTo>
                    <a:pt x="29939" y="61388"/>
                  </a:lnTo>
                  <a:lnTo>
                    <a:pt x="28430" y="60784"/>
                  </a:lnTo>
                  <a:lnTo>
                    <a:pt x="26982" y="60060"/>
                  </a:lnTo>
                  <a:lnTo>
                    <a:pt x="25593" y="59275"/>
                  </a:lnTo>
                  <a:lnTo>
                    <a:pt x="24205" y="58430"/>
                  </a:lnTo>
                  <a:lnTo>
                    <a:pt x="22937" y="57524"/>
                  </a:lnTo>
                  <a:lnTo>
                    <a:pt x="21670" y="56559"/>
                  </a:lnTo>
                  <a:lnTo>
                    <a:pt x="20463" y="55532"/>
                  </a:lnTo>
                  <a:lnTo>
                    <a:pt x="19376" y="54446"/>
                  </a:lnTo>
                  <a:lnTo>
                    <a:pt x="18290" y="53359"/>
                  </a:lnTo>
                  <a:lnTo>
                    <a:pt x="17263" y="52152"/>
                  </a:lnTo>
                  <a:lnTo>
                    <a:pt x="16298" y="50945"/>
                  </a:lnTo>
                  <a:lnTo>
                    <a:pt x="15392" y="49617"/>
                  </a:lnTo>
                  <a:lnTo>
                    <a:pt x="14547" y="48349"/>
                  </a:lnTo>
                  <a:lnTo>
                    <a:pt x="13763" y="46961"/>
                  </a:lnTo>
                  <a:lnTo>
                    <a:pt x="13038" y="45573"/>
                  </a:lnTo>
                  <a:lnTo>
                    <a:pt x="12435" y="44124"/>
                  </a:lnTo>
                  <a:lnTo>
                    <a:pt x="11831" y="42676"/>
                  </a:lnTo>
                  <a:lnTo>
                    <a:pt x="11288" y="41167"/>
                  </a:lnTo>
                  <a:lnTo>
                    <a:pt x="10865" y="39657"/>
                  </a:lnTo>
                  <a:lnTo>
                    <a:pt x="10443" y="38148"/>
                  </a:lnTo>
                  <a:lnTo>
                    <a:pt x="10141" y="36579"/>
                  </a:lnTo>
                  <a:lnTo>
                    <a:pt x="9899" y="35010"/>
                  </a:lnTo>
                  <a:lnTo>
                    <a:pt x="9718" y="33440"/>
                  </a:lnTo>
                  <a:lnTo>
                    <a:pt x="9598" y="31811"/>
                  </a:lnTo>
                  <a:lnTo>
                    <a:pt x="9598" y="30241"/>
                  </a:lnTo>
                  <a:lnTo>
                    <a:pt x="9598" y="28732"/>
                  </a:lnTo>
                  <a:lnTo>
                    <a:pt x="9718" y="27283"/>
                  </a:lnTo>
                  <a:lnTo>
                    <a:pt x="9839" y="25895"/>
                  </a:lnTo>
                  <a:lnTo>
                    <a:pt x="10080" y="24507"/>
                  </a:lnTo>
                  <a:lnTo>
                    <a:pt x="10322" y="23119"/>
                  </a:lnTo>
                  <a:lnTo>
                    <a:pt x="10684" y="21791"/>
                  </a:lnTo>
                  <a:lnTo>
                    <a:pt x="11046" y="20523"/>
                  </a:lnTo>
                  <a:lnTo>
                    <a:pt x="11469" y="19255"/>
                  </a:lnTo>
                  <a:lnTo>
                    <a:pt x="12012" y="18048"/>
                  </a:lnTo>
                  <a:lnTo>
                    <a:pt x="12555" y="16901"/>
                  </a:lnTo>
                  <a:lnTo>
                    <a:pt x="13159" y="15754"/>
                  </a:lnTo>
                  <a:lnTo>
                    <a:pt x="13763" y="14668"/>
                  </a:lnTo>
                  <a:lnTo>
                    <a:pt x="14487" y="13642"/>
                  </a:lnTo>
                  <a:lnTo>
                    <a:pt x="15211" y="12616"/>
                  </a:lnTo>
                  <a:lnTo>
                    <a:pt x="15996" y="11710"/>
                  </a:lnTo>
                  <a:lnTo>
                    <a:pt x="16841" y="10744"/>
                  </a:lnTo>
                  <a:lnTo>
                    <a:pt x="17686" y="9899"/>
                  </a:lnTo>
                  <a:lnTo>
                    <a:pt x="18591" y="9115"/>
                  </a:lnTo>
                  <a:lnTo>
                    <a:pt x="19557" y="8330"/>
                  </a:lnTo>
                  <a:lnTo>
                    <a:pt x="20523" y="7606"/>
                  </a:lnTo>
                  <a:lnTo>
                    <a:pt x="21549" y="6942"/>
                  </a:lnTo>
                  <a:lnTo>
                    <a:pt x="22636" y="6338"/>
                  </a:lnTo>
                  <a:lnTo>
                    <a:pt x="23722" y="5734"/>
                  </a:lnTo>
                  <a:lnTo>
                    <a:pt x="24809" y="5252"/>
                  </a:lnTo>
                  <a:lnTo>
                    <a:pt x="26016" y="4829"/>
                  </a:lnTo>
                  <a:lnTo>
                    <a:pt x="27163" y="4407"/>
                  </a:lnTo>
                  <a:lnTo>
                    <a:pt x="28370" y="4044"/>
                  </a:lnTo>
                  <a:lnTo>
                    <a:pt x="29638" y="3803"/>
                  </a:lnTo>
                  <a:lnTo>
                    <a:pt x="30905" y="3561"/>
                  </a:lnTo>
                  <a:lnTo>
                    <a:pt x="32233" y="3441"/>
                  </a:lnTo>
                  <a:lnTo>
                    <a:pt x="33501" y="3320"/>
                  </a:lnTo>
                  <a:lnTo>
                    <a:pt x="34889" y="3320"/>
                  </a:lnTo>
                  <a:lnTo>
                    <a:pt x="36821" y="3380"/>
                  </a:lnTo>
                  <a:lnTo>
                    <a:pt x="38692" y="3561"/>
                  </a:lnTo>
                  <a:lnTo>
                    <a:pt x="40382" y="3803"/>
                  </a:lnTo>
                  <a:lnTo>
                    <a:pt x="42012" y="4225"/>
                  </a:lnTo>
                  <a:lnTo>
                    <a:pt x="43521" y="4648"/>
                  </a:lnTo>
                  <a:lnTo>
                    <a:pt x="44969" y="5191"/>
                  </a:lnTo>
                  <a:lnTo>
                    <a:pt x="46297" y="5795"/>
                  </a:lnTo>
                  <a:lnTo>
                    <a:pt x="47504" y="6459"/>
                  </a:lnTo>
                  <a:lnTo>
                    <a:pt x="48651" y="7123"/>
                  </a:lnTo>
                  <a:lnTo>
                    <a:pt x="49677" y="7847"/>
                  </a:lnTo>
                  <a:lnTo>
                    <a:pt x="50643" y="8571"/>
                  </a:lnTo>
                  <a:lnTo>
                    <a:pt x="51549" y="9235"/>
                  </a:lnTo>
                  <a:lnTo>
                    <a:pt x="53118" y="10624"/>
                  </a:lnTo>
                  <a:lnTo>
                    <a:pt x="54386" y="11891"/>
                  </a:lnTo>
                  <a:lnTo>
                    <a:pt x="52152" y="15513"/>
                  </a:lnTo>
                  <a:lnTo>
                    <a:pt x="52152" y="15513"/>
                  </a:lnTo>
                  <a:lnTo>
                    <a:pt x="55351" y="14789"/>
                  </a:lnTo>
                  <a:lnTo>
                    <a:pt x="62897" y="7606"/>
                  </a:lnTo>
                  <a:lnTo>
                    <a:pt x="61146" y="6398"/>
                  </a:lnTo>
                  <a:lnTo>
                    <a:pt x="59999" y="5674"/>
                  </a:lnTo>
                  <a:lnTo>
                    <a:pt x="58671" y="4950"/>
                  </a:lnTo>
                  <a:lnTo>
                    <a:pt x="57162" y="4225"/>
                  </a:lnTo>
                  <a:lnTo>
                    <a:pt x="55351" y="3441"/>
                  </a:lnTo>
                  <a:lnTo>
                    <a:pt x="53239" y="2656"/>
                  </a:lnTo>
                  <a:lnTo>
                    <a:pt x="50824" y="1932"/>
                  </a:lnTo>
                  <a:lnTo>
                    <a:pt x="49195" y="1509"/>
                  </a:lnTo>
                  <a:lnTo>
                    <a:pt x="47565" y="1147"/>
                  </a:lnTo>
                  <a:lnTo>
                    <a:pt x="45814" y="785"/>
                  </a:lnTo>
                  <a:lnTo>
                    <a:pt x="44124" y="543"/>
                  </a:lnTo>
                  <a:lnTo>
                    <a:pt x="42313" y="302"/>
                  </a:lnTo>
                  <a:lnTo>
                    <a:pt x="40563" y="121"/>
                  </a:lnTo>
                  <a:lnTo>
                    <a:pt x="38692" y="61"/>
                  </a:lnTo>
                  <a:lnTo>
                    <a:pt x="36881" y="0"/>
                  </a:lnTo>
                  <a:close/>
                </a:path>
              </a:pathLst>
            </a:custGeom>
            <a:solidFill>
              <a:srgbClr val="3369E8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43" name="Shape 92"/>
            <p:cNvSpPr/>
            <p:nvPr/>
          </p:nvSpPr>
          <p:spPr>
            <a:xfrm>
              <a:off x="247172" y="1738550"/>
              <a:ext cx="1659950" cy="1681075"/>
            </a:xfrm>
            <a:custGeom>
              <a:avLst/>
              <a:gdLst/>
              <a:ahLst/>
              <a:cxnLst/>
              <a:rect l="0" t="0" r="0" b="0"/>
              <a:pathLst>
                <a:path w="66398" h="67243" fill="none" extrusionOk="0">
                  <a:moveTo>
                    <a:pt x="62897" y="62655"/>
                  </a:moveTo>
                  <a:lnTo>
                    <a:pt x="49859" y="65673"/>
                  </a:lnTo>
                  <a:lnTo>
                    <a:pt x="49859" y="65673"/>
                  </a:lnTo>
                  <a:lnTo>
                    <a:pt x="45935" y="66277"/>
                  </a:lnTo>
                  <a:lnTo>
                    <a:pt x="42193" y="66760"/>
                  </a:lnTo>
                  <a:lnTo>
                    <a:pt x="40382" y="66941"/>
                  </a:lnTo>
                  <a:lnTo>
                    <a:pt x="38511" y="67061"/>
                  </a:lnTo>
                  <a:lnTo>
                    <a:pt x="36639" y="67182"/>
                  </a:lnTo>
                  <a:lnTo>
                    <a:pt x="34768" y="67243"/>
                  </a:lnTo>
                  <a:lnTo>
                    <a:pt x="34768" y="67243"/>
                  </a:lnTo>
                  <a:lnTo>
                    <a:pt x="32475" y="67182"/>
                  </a:lnTo>
                  <a:lnTo>
                    <a:pt x="30241" y="67001"/>
                  </a:lnTo>
                  <a:lnTo>
                    <a:pt x="28068" y="66760"/>
                  </a:lnTo>
                  <a:lnTo>
                    <a:pt x="26076" y="66397"/>
                  </a:lnTo>
                  <a:lnTo>
                    <a:pt x="24084" y="65915"/>
                  </a:lnTo>
                  <a:lnTo>
                    <a:pt x="22213" y="65432"/>
                  </a:lnTo>
                  <a:lnTo>
                    <a:pt x="20402" y="64768"/>
                  </a:lnTo>
                  <a:lnTo>
                    <a:pt x="18712" y="64104"/>
                  </a:lnTo>
                  <a:lnTo>
                    <a:pt x="17082" y="63319"/>
                  </a:lnTo>
                  <a:lnTo>
                    <a:pt x="15513" y="62474"/>
                  </a:lnTo>
                  <a:lnTo>
                    <a:pt x="14064" y="61569"/>
                  </a:lnTo>
                  <a:lnTo>
                    <a:pt x="12676" y="60603"/>
                  </a:lnTo>
                  <a:lnTo>
                    <a:pt x="11408" y="59577"/>
                  </a:lnTo>
                  <a:lnTo>
                    <a:pt x="10141" y="58430"/>
                  </a:lnTo>
                  <a:lnTo>
                    <a:pt x="8994" y="57343"/>
                  </a:lnTo>
                  <a:lnTo>
                    <a:pt x="7907" y="56136"/>
                  </a:lnTo>
                  <a:lnTo>
                    <a:pt x="6942" y="54929"/>
                  </a:lnTo>
                  <a:lnTo>
                    <a:pt x="5976" y="53661"/>
                  </a:lnTo>
                  <a:lnTo>
                    <a:pt x="5131" y="52333"/>
                  </a:lnTo>
                  <a:lnTo>
                    <a:pt x="4346" y="51005"/>
                  </a:lnTo>
                  <a:lnTo>
                    <a:pt x="3622" y="49617"/>
                  </a:lnTo>
                  <a:lnTo>
                    <a:pt x="2958" y="48229"/>
                  </a:lnTo>
                  <a:lnTo>
                    <a:pt x="2415" y="46840"/>
                  </a:lnTo>
                  <a:lnTo>
                    <a:pt x="1871" y="45452"/>
                  </a:lnTo>
                  <a:lnTo>
                    <a:pt x="1449" y="44003"/>
                  </a:lnTo>
                  <a:lnTo>
                    <a:pt x="1026" y="42615"/>
                  </a:lnTo>
                  <a:lnTo>
                    <a:pt x="725" y="41167"/>
                  </a:lnTo>
                  <a:lnTo>
                    <a:pt x="423" y="39718"/>
                  </a:lnTo>
                  <a:lnTo>
                    <a:pt x="242" y="38330"/>
                  </a:lnTo>
                  <a:lnTo>
                    <a:pt x="121" y="36941"/>
                  </a:lnTo>
                  <a:lnTo>
                    <a:pt x="0" y="35553"/>
                  </a:lnTo>
                  <a:lnTo>
                    <a:pt x="0" y="34165"/>
                  </a:lnTo>
                  <a:lnTo>
                    <a:pt x="0" y="34165"/>
                  </a:lnTo>
                  <a:lnTo>
                    <a:pt x="0" y="32474"/>
                  </a:lnTo>
                  <a:lnTo>
                    <a:pt x="121" y="30845"/>
                  </a:lnTo>
                  <a:lnTo>
                    <a:pt x="362" y="29215"/>
                  </a:lnTo>
                  <a:lnTo>
                    <a:pt x="604" y="27585"/>
                  </a:lnTo>
                  <a:lnTo>
                    <a:pt x="966" y="26016"/>
                  </a:lnTo>
                  <a:lnTo>
                    <a:pt x="1388" y="24446"/>
                  </a:lnTo>
                  <a:lnTo>
                    <a:pt x="1871" y="22877"/>
                  </a:lnTo>
                  <a:lnTo>
                    <a:pt x="2475" y="21368"/>
                  </a:lnTo>
                  <a:lnTo>
                    <a:pt x="3139" y="19859"/>
                  </a:lnTo>
                  <a:lnTo>
                    <a:pt x="3863" y="18410"/>
                  </a:lnTo>
                  <a:lnTo>
                    <a:pt x="4648" y="16962"/>
                  </a:lnTo>
                  <a:lnTo>
                    <a:pt x="5493" y="15573"/>
                  </a:lnTo>
                  <a:lnTo>
                    <a:pt x="6459" y="14245"/>
                  </a:lnTo>
                  <a:lnTo>
                    <a:pt x="7485" y="12917"/>
                  </a:lnTo>
                  <a:lnTo>
                    <a:pt x="8571" y="11650"/>
                  </a:lnTo>
                  <a:lnTo>
                    <a:pt x="9718" y="10443"/>
                  </a:lnTo>
                  <a:lnTo>
                    <a:pt x="10926" y="9296"/>
                  </a:lnTo>
                  <a:lnTo>
                    <a:pt x="12193" y="8149"/>
                  </a:lnTo>
                  <a:lnTo>
                    <a:pt x="13581" y="7123"/>
                  </a:lnTo>
                  <a:lnTo>
                    <a:pt x="14970" y="6157"/>
                  </a:lnTo>
                  <a:lnTo>
                    <a:pt x="16479" y="5191"/>
                  </a:lnTo>
                  <a:lnTo>
                    <a:pt x="17988" y="4346"/>
                  </a:lnTo>
                  <a:lnTo>
                    <a:pt x="19618" y="3561"/>
                  </a:lnTo>
                  <a:lnTo>
                    <a:pt x="21308" y="2837"/>
                  </a:lnTo>
                  <a:lnTo>
                    <a:pt x="23058" y="2234"/>
                  </a:lnTo>
                  <a:lnTo>
                    <a:pt x="24809" y="1630"/>
                  </a:lnTo>
                  <a:lnTo>
                    <a:pt x="26680" y="1147"/>
                  </a:lnTo>
                  <a:lnTo>
                    <a:pt x="28611" y="725"/>
                  </a:lnTo>
                  <a:lnTo>
                    <a:pt x="30603" y="423"/>
                  </a:lnTo>
                  <a:lnTo>
                    <a:pt x="32656" y="181"/>
                  </a:lnTo>
                  <a:lnTo>
                    <a:pt x="34708" y="61"/>
                  </a:lnTo>
                  <a:lnTo>
                    <a:pt x="36881" y="0"/>
                  </a:lnTo>
                  <a:lnTo>
                    <a:pt x="36881" y="0"/>
                  </a:lnTo>
                  <a:lnTo>
                    <a:pt x="38692" y="61"/>
                  </a:lnTo>
                  <a:lnTo>
                    <a:pt x="40563" y="121"/>
                  </a:lnTo>
                  <a:lnTo>
                    <a:pt x="42313" y="302"/>
                  </a:lnTo>
                  <a:lnTo>
                    <a:pt x="44124" y="543"/>
                  </a:lnTo>
                  <a:lnTo>
                    <a:pt x="45814" y="785"/>
                  </a:lnTo>
                  <a:lnTo>
                    <a:pt x="47565" y="1147"/>
                  </a:lnTo>
                  <a:lnTo>
                    <a:pt x="49195" y="1509"/>
                  </a:lnTo>
                  <a:lnTo>
                    <a:pt x="50824" y="1932"/>
                  </a:lnTo>
                  <a:lnTo>
                    <a:pt x="50824" y="1932"/>
                  </a:lnTo>
                  <a:lnTo>
                    <a:pt x="53239" y="2656"/>
                  </a:lnTo>
                  <a:lnTo>
                    <a:pt x="55351" y="3441"/>
                  </a:lnTo>
                  <a:lnTo>
                    <a:pt x="57162" y="4225"/>
                  </a:lnTo>
                  <a:lnTo>
                    <a:pt x="58671" y="4950"/>
                  </a:lnTo>
                  <a:lnTo>
                    <a:pt x="59999" y="5674"/>
                  </a:lnTo>
                  <a:lnTo>
                    <a:pt x="61146" y="6398"/>
                  </a:lnTo>
                  <a:lnTo>
                    <a:pt x="62897" y="7606"/>
                  </a:lnTo>
                  <a:lnTo>
                    <a:pt x="55351" y="14789"/>
                  </a:lnTo>
                  <a:lnTo>
                    <a:pt x="52152" y="15513"/>
                  </a:lnTo>
                  <a:lnTo>
                    <a:pt x="54386" y="11891"/>
                  </a:lnTo>
                  <a:lnTo>
                    <a:pt x="54386" y="11891"/>
                  </a:lnTo>
                  <a:lnTo>
                    <a:pt x="53118" y="10624"/>
                  </a:lnTo>
                  <a:lnTo>
                    <a:pt x="51549" y="9235"/>
                  </a:lnTo>
                  <a:lnTo>
                    <a:pt x="50643" y="8571"/>
                  </a:lnTo>
                  <a:lnTo>
                    <a:pt x="49677" y="7847"/>
                  </a:lnTo>
                  <a:lnTo>
                    <a:pt x="48651" y="7123"/>
                  </a:lnTo>
                  <a:lnTo>
                    <a:pt x="47504" y="6459"/>
                  </a:lnTo>
                  <a:lnTo>
                    <a:pt x="46297" y="5795"/>
                  </a:lnTo>
                  <a:lnTo>
                    <a:pt x="44969" y="5191"/>
                  </a:lnTo>
                  <a:lnTo>
                    <a:pt x="43521" y="4648"/>
                  </a:lnTo>
                  <a:lnTo>
                    <a:pt x="42012" y="4225"/>
                  </a:lnTo>
                  <a:lnTo>
                    <a:pt x="40382" y="3803"/>
                  </a:lnTo>
                  <a:lnTo>
                    <a:pt x="38692" y="3561"/>
                  </a:lnTo>
                  <a:lnTo>
                    <a:pt x="36821" y="3380"/>
                  </a:lnTo>
                  <a:lnTo>
                    <a:pt x="34889" y="3320"/>
                  </a:lnTo>
                  <a:lnTo>
                    <a:pt x="34889" y="3320"/>
                  </a:lnTo>
                  <a:lnTo>
                    <a:pt x="33501" y="3320"/>
                  </a:lnTo>
                  <a:lnTo>
                    <a:pt x="32233" y="3441"/>
                  </a:lnTo>
                  <a:lnTo>
                    <a:pt x="30905" y="3561"/>
                  </a:lnTo>
                  <a:lnTo>
                    <a:pt x="29638" y="3803"/>
                  </a:lnTo>
                  <a:lnTo>
                    <a:pt x="28370" y="4044"/>
                  </a:lnTo>
                  <a:lnTo>
                    <a:pt x="27163" y="4407"/>
                  </a:lnTo>
                  <a:lnTo>
                    <a:pt x="26016" y="4829"/>
                  </a:lnTo>
                  <a:lnTo>
                    <a:pt x="24809" y="5252"/>
                  </a:lnTo>
                  <a:lnTo>
                    <a:pt x="23722" y="5734"/>
                  </a:lnTo>
                  <a:lnTo>
                    <a:pt x="22636" y="6338"/>
                  </a:lnTo>
                  <a:lnTo>
                    <a:pt x="21549" y="6942"/>
                  </a:lnTo>
                  <a:lnTo>
                    <a:pt x="20523" y="7606"/>
                  </a:lnTo>
                  <a:lnTo>
                    <a:pt x="19557" y="8330"/>
                  </a:lnTo>
                  <a:lnTo>
                    <a:pt x="18591" y="9115"/>
                  </a:lnTo>
                  <a:lnTo>
                    <a:pt x="17686" y="9899"/>
                  </a:lnTo>
                  <a:lnTo>
                    <a:pt x="16841" y="10744"/>
                  </a:lnTo>
                  <a:lnTo>
                    <a:pt x="15996" y="11710"/>
                  </a:lnTo>
                  <a:lnTo>
                    <a:pt x="15211" y="12616"/>
                  </a:lnTo>
                  <a:lnTo>
                    <a:pt x="14487" y="13642"/>
                  </a:lnTo>
                  <a:lnTo>
                    <a:pt x="13763" y="14668"/>
                  </a:lnTo>
                  <a:lnTo>
                    <a:pt x="13159" y="15754"/>
                  </a:lnTo>
                  <a:lnTo>
                    <a:pt x="12555" y="16901"/>
                  </a:lnTo>
                  <a:lnTo>
                    <a:pt x="12012" y="18048"/>
                  </a:lnTo>
                  <a:lnTo>
                    <a:pt x="11469" y="19255"/>
                  </a:lnTo>
                  <a:lnTo>
                    <a:pt x="11046" y="20523"/>
                  </a:lnTo>
                  <a:lnTo>
                    <a:pt x="10684" y="21791"/>
                  </a:lnTo>
                  <a:lnTo>
                    <a:pt x="10322" y="23119"/>
                  </a:lnTo>
                  <a:lnTo>
                    <a:pt x="10080" y="24507"/>
                  </a:lnTo>
                  <a:lnTo>
                    <a:pt x="9839" y="25895"/>
                  </a:lnTo>
                  <a:lnTo>
                    <a:pt x="9718" y="27283"/>
                  </a:lnTo>
                  <a:lnTo>
                    <a:pt x="9598" y="28732"/>
                  </a:lnTo>
                  <a:lnTo>
                    <a:pt x="9598" y="30241"/>
                  </a:lnTo>
                  <a:lnTo>
                    <a:pt x="9598" y="30241"/>
                  </a:lnTo>
                  <a:lnTo>
                    <a:pt x="9598" y="31811"/>
                  </a:lnTo>
                  <a:lnTo>
                    <a:pt x="9718" y="33440"/>
                  </a:lnTo>
                  <a:lnTo>
                    <a:pt x="9899" y="35010"/>
                  </a:lnTo>
                  <a:lnTo>
                    <a:pt x="10141" y="36579"/>
                  </a:lnTo>
                  <a:lnTo>
                    <a:pt x="10443" y="38148"/>
                  </a:lnTo>
                  <a:lnTo>
                    <a:pt x="10865" y="39657"/>
                  </a:lnTo>
                  <a:lnTo>
                    <a:pt x="11288" y="41167"/>
                  </a:lnTo>
                  <a:lnTo>
                    <a:pt x="11831" y="42676"/>
                  </a:lnTo>
                  <a:lnTo>
                    <a:pt x="12435" y="44124"/>
                  </a:lnTo>
                  <a:lnTo>
                    <a:pt x="13038" y="45573"/>
                  </a:lnTo>
                  <a:lnTo>
                    <a:pt x="13763" y="46961"/>
                  </a:lnTo>
                  <a:lnTo>
                    <a:pt x="14547" y="48349"/>
                  </a:lnTo>
                  <a:lnTo>
                    <a:pt x="15392" y="49617"/>
                  </a:lnTo>
                  <a:lnTo>
                    <a:pt x="16298" y="50945"/>
                  </a:lnTo>
                  <a:lnTo>
                    <a:pt x="17263" y="52152"/>
                  </a:lnTo>
                  <a:lnTo>
                    <a:pt x="18290" y="53359"/>
                  </a:lnTo>
                  <a:lnTo>
                    <a:pt x="19376" y="54446"/>
                  </a:lnTo>
                  <a:lnTo>
                    <a:pt x="20463" y="55532"/>
                  </a:lnTo>
                  <a:lnTo>
                    <a:pt x="21670" y="56559"/>
                  </a:lnTo>
                  <a:lnTo>
                    <a:pt x="22937" y="57524"/>
                  </a:lnTo>
                  <a:lnTo>
                    <a:pt x="24205" y="58430"/>
                  </a:lnTo>
                  <a:lnTo>
                    <a:pt x="25593" y="59275"/>
                  </a:lnTo>
                  <a:lnTo>
                    <a:pt x="26982" y="60060"/>
                  </a:lnTo>
                  <a:lnTo>
                    <a:pt x="28430" y="60784"/>
                  </a:lnTo>
                  <a:lnTo>
                    <a:pt x="29939" y="61388"/>
                  </a:lnTo>
                  <a:lnTo>
                    <a:pt x="31509" y="61931"/>
                  </a:lnTo>
                  <a:lnTo>
                    <a:pt x="33138" y="62414"/>
                  </a:lnTo>
                  <a:lnTo>
                    <a:pt x="34768" y="62836"/>
                  </a:lnTo>
                  <a:lnTo>
                    <a:pt x="36519" y="63138"/>
                  </a:lnTo>
                  <a:lnTo>
                    <a:pt x="38269" y="63379"/>
                  </a:lnTo>
                  <a:lnTo>
                    <a:pt x="40080" y="63500"/>
                  </a:lnTo>
                  <a:lnTo>
                    <a:pt x="41891" y="63561"/>
                  </a:lnTo>
                  <a:lnTo>
                    <a:pt x="41891" y="63561"/>
                  </a:lnTo>
                  <a:lnTo>
                    <a:pt x="43943" y="63500"/>
                  </a:lnTo>
                  <a:lnTo>
                    <a:pt x="45814" y="63379"/>
                  </a:lnTo>
                  <a:lnTo>
                    <a:pt x="47444" y="63138"/>
                  </a:lnTo>
                  <a:lnTo>
                    <a:pt x="48893" y="62836"/>
                  </a:lnTo>
                  <a:lnTo>
                    <a:pt x="50160" y="62474"/>
                  </a:lnTo>
                  <a:lnTo>
                    <a:pt x="51368" y="62112"/>
                  </a:lnTo>
                  <a:lnTo>
                    <a:pt x="53480" y="61267"/>
                  </a:lnTo>
                  <a:lnTo>
                    <a:pt x="53480" y="46599"/>
                  </a:lnTo>
                  <a:lnTo>
                    <a:pt x="39718" y="47323"/>
                  </a:lnTo>
                  <a:lnTo>
                    <a:pt x="47022" y="43400"/>
                  </a:lnTo>
                  <a:lnTo>
                    <a:pt x="66398" y="43400"/>
                  </a:lnTo>
                  <a:lnTo>
                    <a:pt x="63983" y="45633"/>
                  </a:lnTo>
                  <a:lnTo>
                    <a:pt x="63983" y="45633"/>
                  </a:lnTo>
                  <a:lnTo>
                    <a:pt x="63621" y="45995"/>
                  </a:lnTo>
                  <a:lnTo>
                    <a:pt x="63379" y="46297"/>
                  </a:lnTo>
                  <a:lnTo>
                    <a:pt x="63198" y="46659"/>
                  </a:lnTo>
                  <a:lnTo>
                    <a:pt x="63078" y="47142"/>
                  </a:lnTo>
                  <a:lnTo>
                    <a:pt x="63078" y="47142"/>
                  </a:lnTo>
                  <a:lnTo>
                    <a:pt x="62957" y="49255"/>
                  </a:lnTo>
                  <a:lnTo>
                    <a:pt x="62897" y="51488"/>
                  </a:lnTo>
                  <a:lnTo>
                    <a:pt x="62897" y="62655"/>
                  </a:lnTo>
                </a:path>
              </a:pathLst>
            </a:custGeom>
            <a:noFill/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44" name="Shape 93"/>
            <p:cNvSpPr/>
            <p:nvPr/>
          </p:nvSpPr>
          <p:spPr>
            <a:xfrm>
              <a:off x="5530275" y="1685724"/>
              <a:ext cx="602125" cy="1614700"/>
            </a:xfrm>
            <a:custGeom>
              <a:avLst/>
              <a:gdLst/>
              <a:ahLst/>
              <a:cxnLst/>
              <a:rect l="0" t="0" r="0" b="0"/>
              <a:pathLst>
                <a:path w="24085" h="64588" extrusionOk="0">
                  <a:moveTo>
                    <a:pt x="6882" y="1"/>
                  </a:moveTo>
                  <a:lnTo>
                    <a:pt x="1" y="3320"/>
                  </a:lnTo>
                  <a:lnTo>
                    <a:pt x="7003" y="3320"/>
                  </a:lnTo>
                  <a:lnTo>
                    <a:pt x="7003" y="56740"/>
                  </a:lnTo>
                  <a:lnTo>
                    <a:pt x="7003" y="59758"/>
                  </a:lnTo>
                  <a:lnTo>
                    <a:pt x="7003" y="60362"/>
                  </a:lnTo>
                  <a:lnTo>
                    <a:pt x="6942" y="60905"/>
                  </a:lnTo>
                  <a:lnTo>
                    <a:pt x="6761" y="61388"/>
                  </a:lnTo>
                  <a:lnTo>
                    <a:pt x="6580" y="61810"/>
                  </a:lnTo>
                  <a:lnTo>
                    <a:pt x="6218" y="62354"/>
                  </a:lnTo>
                  <a:lnTo>
                    <a:pt x="5795" y="62957"/>
                  </a:lnTo>
                  <a:lnTo>
                    <a:pt x="4528" y="64587"/>
                  </a:lnTo>
                  <a:lnTo>
                    <a:pt x="20705" y="64587"/>
                  </a:lnTo>
                  <a:lnTo>
                    <a:pt x="24085" y="62595"/>
                  </a:lnTo>
                  <a:lnTo>
                    <a:pt x="21731" y="62354"/>
                  </a:lnTo>
                  <a:lnTo>
                    <a:pt x="19437" y="62112"/>
                  </a:lnTo>
                  <a:lnTo>
                    <a:pt x="18411" y="61991"/>
                  </a:lnTo>
                  <a:lnTo>
                    <a:pt x="17566" y="61810"/>
                  </a:lnTo>
                  <a:lnTo>
                    <a:pt x="17264" y="61690"/>
                  </a:lnTo>
                  <a:lnTo>
                    <a:pt x="16962" y="61569"/>
                  </a:lnTo>
                  <a:lnTo>
                    <a:pt x="16660" y="61388"/>
                  </a:lnTo>
                  <a:lnTo>
                    <a:pt x="16479" y="61146"/>
                  </a:lnTo>
                  <a:lnTo>
                    <a:pt x="16298" y="60905"/>
                  </a:lnTo>
                  <a:lnTo>
                    <a:pt x="16117" y="60603"/>
                  </a:lnTo>
                  <a:lnTo>
                    <a:pt x="15997" y="60301"/>
                  </a:lnTo>
                  <a:lnTo>
                    <a:pt x="15936" y="59879"/>
                  </a:lnTo>
                  <a:lnTo>
                    <a:pt x="15815" y="58973"/>
                  </a:lnTo>
                  <a:lnTo>
                    <a:pt x="15755" y="57766"/>
                  </a:lnTo>
                  <a:lnTo>
                    <a:pt x="15755" y="56740"/>
                  </a:lnTo>
                  <a:lnTo>
                    <a:pt x="15755" y="5976"/>
                  </a:lnTo>
                  <a:lnTo>
                    <a:pt x="15815" y="5433"/>
                  </a:lnTo>
                  <a:lnTo>
                    <a:pt x="15997" y="4347"/>
                  </a:lnTo>
                  <a:lnTo>
                    <a:pt x="16238" y="3441"/>
                  </a:lnTo>
                  <a:lnTo>
                    <a:pt x="16540" y="2717"/>
                  </a:lnTo>
                  <a:lnTo>
                    <a:pt x="16962" y="2113"/>
                  </a:lnTo>
                  <a:lnTo>
                    <a:pt x="17506" y="1630"/>
                  </a:lnTo>
                  <a:lnTo>
                    <a:pt x="18170" y="1087"/>
                  </a:lnTo>
                  <a:lnTo>
                    <a:pt x="18954" y="604"/>
                  </a:lnTo>
                  <a:lnTo>
                    <a:pt x="19920" y="1"/>
                  </a:lnTo>
                  <a:close/>
                </a:path>
              </a:pathLst>
            </a:custGeom>
            <a:solidFill>
              <a:srgbClr val="009925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45" name="Shape 94"/>
            <p:cNvSpPr/>
            <p:nvPr/>
          </p:nvSpPr>
          <p:spPr>
            <a:xfrm>
              <a:off x="5530275" y="1685724"/>
              <a:ext cx="602125" cy="1614700"/>
            </a:xfrm>
            <a:custGeom>
              <a:avLst/>
              <a:gdLst/>
              <a:ahLst/>
              <a:cxnLst/>
              <a:rect l="0" t="0" r="0" b="0"/>
              <a:pathLst>
                <a:path w="24085" h="64588" fill="none" extrusionOk="0">
                  <a:moveTo>
                    <a:pt x="19437" y="62112"/>
                  </a:moveTo>
                  <a:lnTo>
                    <a:pt x="19437" y="62112"/>
                  </a:lnTo>
                  <a:lnTo>
                    <a:pt x="18411" y="61991"/>
                  </a:lnTo>
                  <a:lnTo>
                    <a:pt x="17566" y="61810"/>
                  </a:lnTo>
                  <a:lnTo>
                    <a:pt x="17264" y="61690"/>
                  </a:lnTo>
                  <a:lnTo>
                    <a:pt x="16962" y="61569"/>
                  </a:lnTo>
                  <a:lnTo>
                    <a:pt x="16660" y="61388"/>
                  </a:lnTo>
                  <a:lnTo>
                    <a:pt x="16479" y="61146"/>
                  </a:lnTo>
                  <a:lnTo>
                    <a:pt x="16298" y="60905"/>
                  </a:lnTo>
                  <a:lnTo>
                    <a:pt x="16117" y="60603"/>
                  </a:lnTo>
                  <a:lnTo>
                    <a:pt x="15997" y="60301"/>
                  </a:lnTo>
                  <a:lnTo>
                    <a:pt x="15936" y="59879"/>
                  </a:lnTo>
                  <a:lnTo>
                    <a:pt x="15815" y="58973"/>
                  </a:lnTo>
                  <a:lnTo>
                    <a:pt x="15755" y="57766"/>
                  </a:lnTo>
                  <a:lnTo>
                    <a:pt x="15755" y="56740"/>
                  </a:lnTo>
                  <a:lnTo>
                    <a:pt x="15755" y="5976"/>
                  </a:lnTo>
                  <a:lnTo>
                    <a:pt x="15755" y="5976"/>
                  </a:lnTo>
                  <a:lnTo>
                    <a:pt x="15815" y="5433"/>
                  </a:lnTo>
                  <a:lnTo>
                    <a:pt x="15815" y="5433"/>
                  </a:lnTo>
                  <a:lnTo>
                    <a:pt x="15997" y="4347"/>
                  </a:lnTo>
                  <a:lnTo>
                    <a:pt x="16238" y="3441"/>
                  </a:lnTo>
                  <a:lnTo>
                    <a:pt x="16540" y="2717"/>
                  </a:lnTo>
                  <a:lnTo>
                    <a:pt x="16962" y="2113"/>
                  </a:lnTo>
                  <a:lnTo>
                    <a:pt x="17506" y="1630"/>
                  </a:lnTo>
                  <a:lnTo>
                    <a:pt x="18170" y="1087"/>
                  </a:lnTo>
                  <a:lnTo>
                    <a:pt x="18954" y="604"/>
                  </a:lnTo>
                  <a:lnTo>
                    <a:pt x="19920" y="1"/>
                  </a:lnTo>
                  <a:lnTo>
                    <a:pt x="6882" y="1"/>
                  </a:lnTo>
                  <a:lnTo>
                    <a:pt x="1" y="3320"/>
                  </a:lnTo>
                  <a:lnTo>
                    <a:pt x="7003" y="3320"/>
                  </a:lnTo>
                  <a:lnTo>
                    <a:pt x="7003" y="3320"/>
                  </a:lnTo>
                  <a:lnTo>
                    <a:pt x="7003" y="3320"/>
                  </a:lnTo>
                  <a:lnTo>
                    <a:pt x="7003" y="56740"/>
                  </a:lnTo>
                  <a:lnTo>
                    <a:pt x="7003" y="59758"/>
                  </a:lnTo>
                  <a:lnTo>
                    <a:pt x="7003" y="59758"/>
                  </a:lnTo>
                  <a:lnTo>
                    <a:pt x="7003" y="60362"/>
                  </a:lnTo>
                  <a:lnTo>
                    <a:pt x="6942" y="60905"/>
                  </a:lnTo>
                  <a:lnTo>
                    <a:pt x="6761" y="61388"/>
                  </a:lnTo>
                  <a:lnTo>
                    <a:pt x="6580" y="61810"/>
                  </a:lnTo>
                  <a:lnTo>
                    <a:pt x="6218" y="62354"/>
                  </a:lnTo>
                  <a:lnTo>
                    <a:pt x="5795" y="62957"/>
                  </a:lnTo>
                  <a:lnTo>
                    <a:pt x="4528" y="64587"/>
                  </a:lnTo>
                  <a:lnTo>
                    <a:pt x="20705" y="64587"/>
                  </a:lnTo>
                  <a:lnTo>
                    <a:pt x="24085" y="62595"/>
                  </a:lnTo>
                  <a:lnTo>
                    <a:pt x="24085" y="62595"/>
                  </a:lnTo>
                  <a:lnTo>
                    <a:pt x="21731" y="62354"/>
                  </a:lnTo>
                  <a:lnTo>
                    <a:pt x="19437" y="62112"/>
                  </a:lnTo>
                </a:path>
              </a:pathLst>
            </a:custGeom>
            <a:noFill/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46" name="Shape 95"/>
            <p:cNvSpPr/>
            <p:nvPr/>
          </p:nvSpPr>
          <p:spPr>
            <a:xfrm>
              <a:off x="6148976" y="2253125"/>
              <a:ext cx="947700" cy="1091050"/>
            </a:xfrm>
            <a:custGeom>
              <a:avLst/>
              <a:gdLst/>
              <a:ahLst/>
              <a:cxnLst/>
              <a:rect l="0" t="0" r="0" b="0"/>
              <a:pathLst>
                <a:path w="37908" h="43642" extrusionOk="0">
                  <a:moveTo>
                    <a:pt x="18230" y="3018"/>
                  </a:moveTo>
                  <a:lnTo>
                    <a:pt x="19135" y="3079"/>
                  </a:lnTo>
                  <a:lnTo>
                    <a:pt x="19980" y="3199"/>
                  </a:lnTo>
                  <a:lnTo>
                    <a:pt x="20886" y="3441"/>
                  </a:lnTo>
                  <a:lnTo>
                    <a:pt x="21671" y="3682"/>
                  </a:lnTo>
                  <a:lnTo>
                    <a:pt x="22455" y="4105"/>
                  </a:lnTo>
                  <a:lnTo>
                    <a:pt x="23180" y="4527"/>
                  </a:lnTo>
                  <a:lnTo>
                    <a:pt x="23904" y="5010"/>
                  </a:lnTo>
                  <a:lnTo>
                    <a:pt x="24568" y="5554"/>
                  </a:lnTo>
                  <a:lnTo>
                    <a:pt x="25111" y="6097"/>
                  </a:lnTo>
                  <a:lnTo>
                    <a:pt x="25654" y="6761"/>
                  </a:lnTo>
                  <a:lnTo>
                    <a:pt x="26077" y="7364"/>
                  </a:lnTo>
                  <a:lnTo>
                    <a:pt x="26499" y="8028"/>
                  </a:lnTo>
                  <a:lnTo>
                    <a:pt x="26801" y="8753"/>
                  </a:lnTo>
                  <a:lnTo>
                    <a:pt x="26982" y="9417"/>
                  </a:lnTo>
                  <a:lnTo>
                    <a:pt x="27163" y="10141"/>
                  </a:lnTo>
                  <a:lnTo>
                    <a:pt x="27224" y="10805"/>
                  </a:lnTo>
                  <a:lnTo>
                    <a:pt x="27163" y="11228"/>
                  </a:lnTo>
                  <a:lnTo>
                    <a:pt x="27043" y="11650"/>
                  </a:lnTo>
                  <a:lnTo>
                    <a:pt x="26801" y="11952"/>
                  </a:lnTo>
                  <a:lnTo>
                    <a:pt x="26499" y="12254"/>
                  </a:lnTo>
                  <a:lnTo>
                    <a:pt x="26137" y="12555"/>
                  </a:lnTo>
                  <a:lnTo>
                    <a:pt x="25715" y="12797"/>
                  </a:lnTo>
                  <a:lnTo>
                    <a:pt x="24568" y="13280"/>
                  </a:lnTo>
                  <a:lnTo>
                    <a:pt x="8089" y="20402"/>
                  </a:lnTo>
                  <a:lnTo>
                    <a:pt x="7908" y="17988"/>
                  </a:lnTo>
                  <a:lnTo>
                    <a:pt x="7787" y="16781"/>
                  </a:lnTo>
                  <a:lnTo>
                    <a:pt x="7787" y="15634"/>
                  </a:lnTo>
                  <a:lnTo>
                    <a:pt x="7787" y="14728"/>
                  </a:lnTo>
                  <a:lnTo>
                    <a:pt x="7848" y="13883"/>
                  </a:lnTo>
                  <a:lnTo>
                    <a:pt x="7969" y="13038"/>
                  </a:lnTo>
                  <a:lnTo>
                    <a:pt x="8089" y="12254"/>
                  </a:lnTo>
                  <a:lnTo>
                    <a:pt x="8270" y="11529"/>
                  </a:lnTo>
                  <a:lnTo>
                    <a:pt x="8451" y="10805"/>
                  </a:lnTo>
                  <a:lnTo>
                    <a:pt x="8633" y="10141"/>
                  </a:lnTo>
                  <a:lnTo>
                    <a:pt x="8934" y="9537"/>
                  </a:lnTo>
                  <a:lnTo>
                    <a:pt x="9176" y="8934"/>
                  </a:lnTo>
                  <a:lnTo>
                    <a:pt x="9478" y="8330"/>
                  </a:lnTo>
                  <a:lnTo>
                    <a:pt x="10142" y="7304"/>
                  </a:lnTo>
                  <a:lnTo>
                    <a:pt x="10866" y="6399"/>
                  </a:lnTo>
                  <a:lnTo>
                    <a:pt x="11651" y="5614"/>
                  </a:lnTo>
                  <a:lnTo>
                    <a:pt x="12435" y="4950"/>
                  </a:lnTo>
                  <a:lnTo>
                    <a:pt x="13341" y="4407"/>
                  </a:lnTo>
                  <a:lnTo>
                    <a:pt x="14186" y="3984"/>
                  </a:lnTo>
                  <a:lnTo>
                    <a:pt x="15031" y="3622"/>
                  </a:lnTo>
                  <a:lnTo>
                    <a:pt x="15876" y="3320"/>
                  </a:lnTo>
                  <a:lnTo>
                    <a:pt x="16721" y="3139"/>
                  </a:lnTo>
                  <a:lnTo>
                    <a:pt x="17506" y="3018"/>
                  </a:lnTo>
                  <a:close/>
                  <a:moveTo>
                    <a:pt x="20765" y="0"/>
                  </a:moveTo>
                  <a:lnTo>
                    <a:pt x="19860" y="61"/>
                  </a:lnTo>
                  <a:lnTo>
                    <a:pt x="18954" y="121"/>
                  </a:lnTo>
                  <a:lnTo>
                    <a:pt x="18109" y="181"/>
                  </a:lnTo>
                  <a:lnTo>
                    <a:pt x="17204" y="363"/>
                  </a:lnTo>
                  <a:lnTo>
                    <a:pt x="16298" y="544"/>
                  </a:lnTo>
                  <a:lnTo>
                    <a:pt x="15393" y="725"/>
                  </a:lnTo>
                  <a:lnTo>
                    <a:pt x="14488" y="1026"/>
                  </a:lnTo>
                  <a:lnTo>
                    <a:pt x="13582" y="1328"/>
                  </a:lnTo>
                  <a:lnTo>
                    <a:pt x="12677" y="1630"/>
                  </a:lnTo>
                  <a:lnTo>
                    <a:pt x="11771" y="2053"/>
                  </a:lnTo>
                  <a:lnTo>
                    <a:pt x="10926" y="2475"/>
                  </a:lnTo>
                  <a:lnTo>
                    <a:pt x="10081" y="2958"/>
                  </a:lnTo>
                  <a:lnTo>
                    <a:pt x="9236" y="3441"/>
                  </a:lnTo>
                  <a:lnTo>
                    <a:pt x="8451" y="3984"/>
                  </a:lnTo>
                  <a:lnTo>
                    <a:pt x="7667" y="4588"/>
                  </a:lnTo>
                  <a:lnTo>
                    <a:pt x="6882" y="5191"/>
                  </a:lnTo>
                  <a:lnTo>
                    <a:pt x="6158" y="5916"/>
                  </a:lnTo>
                  <a:lnTo>
                    <a:pt x="5433" y="6580"/>
                  </a:lnTo>
                  <a:lnTo>
                    <a:pt x="4769" y="7364"/>
                  </a:lnTo>
                  <a:lnTo>
                    <a:pt x="4105" y="8149"/>
                  </a:lnTo>
                  <a:lnTo>
                    <a:pt x="3502" y="8994"/>
                  </a:lnTo>
                  <a:lnTo>
                    <a:pt x="2898" y="9900"/>
                  </a:lnTo>
                  <a:lnTo>
                    <a:pt x="2415" y="10805"/>
                  </a:lnTo>
                  <a:lnTo>
                    <a:pt x="1932" y="11771"/>
                  </a:lnTo>
                  <a:lnTo>
                    <a:pt x="1510" y="12737"/>
                  </a:lnTo>
                  <a:lnTo>
                    <a:pt x="1087" y="13823"/>
                  </a:lnTo>
                  <a:lnTo>
                    <a:pt x="786" y="14910"/>
                  </a:lnTo>
                  <a:lnTo>
                    <a:pt x="484" y="15996"/>
                  </a:lnTo>
                  <a:lnTo>
                    <a:pt x="303" y="17203"/>
                  </a:lnTo>
                  <a:lnTo>
                    <a:pt x="122" y="18411"/>
                  </a:lnTo>
                  <a:lnTo>
                    <a:pt x="1" y="19678"/>
                  </a:lnTo>
                  <a:lnTo>
                    <a:pt x="1" y="20946"/>
                  </a:lnTo>
                  <a:lnTo>
                    <a:pt x="1" y="22274"/>
                  </a:lnTo>
                  <a:lnTo>
                    <a:pt x="122" y="23541"/>
                  </a:lnTo>
                  <a:lnTo>
                    <a:pt x="303" y="24869"/>
                  </a:lnTo>
                  <a:lnTo>
                    <a:pt x="544" y="26197"/>
                  </a:lnTo>
                  <a:lnTo>
                    <a:pt x="846" y="27525"/>
                  </a:lnTo>
                  <a:lnTo>
                    <a:pt x="1208" y="28793"/>
                  </a:lnTo>
                  <a:lnTo>
                    <a:pt x="1691" y="30121"/>
                  </a:lnTo>
                  <a:lnTo>
                    <a:pt x="2174" y="31388"/>
                  </a:lnTo>
                  <a:lnTo>
                    <a:pt x="2778" y="32656"/>
                  </a:lnTo>
                  <a:lnTo>
                    <a:pt x="3502" y="33863"/>
                  </a:lnTo>
                  <a:lnTo>
                    <a:pt x="4226" y="35010"/>
                  </a:lnTo>
                  <a:lnTo>
                    <a:pt x="5071" y="36157"/>
                  </a:lnTo>
                  <a:lnTo>
                    <a:pt x="5977" y="37243"/>
                  </a:lnTo>
                  <a:lnTo>
                    <a:pt x="7003" y="38269"/>
                  </a:lnTo>
                  <a:lnTo>
                    <a:pt x="8089" y="39235"/>
                  </a:lnTo>
                  <a:lnTo>
                    <a:pt x="9236" y="40080"/>
                  </a:lnTo>
                  <a:lnTo>
                    <a:pt x="10081" y="40684"/>
                  </a:lnTo>
                  <a:lnTo>
                    <a:pt x="10987" y="41227"/>
                  </a:lnTo>
                  <a:lnTo>
                    <a:pt x="11832" y="41650"/>
                  </a:lnTo>
                  <a:lnTo>
                    <a:pt x="12677" y="42072"/>
                  </a:lnTo>
                  <a:lnTo>
                    <a:pt x="13522" y="42374"/>
                  </a:lnTo>
                  <a:lnTo>
                    <a:pt x="14307" y="42676"/>
                  </a:lnTo>
                  <a:lnTo>
                    <a:pt x="15152" y="42917"/>
                  </a:lnTo>
                  <a:lnTo>
                    <a:pt x="15936" y="43098"/>
                  </a:lnTo>
                  <a:lnTo>
                    <a:pt x="17445" y="43400"/>
                  </a:lnTo>
                  <a:lnTo>
                    <a:pt x="18834" y="43581"/>
                  </a:lnTo>
                  <a:lnTo>
                    <a:pt x="20162" y="43641"/>
                  </a:lnTo>
                  <a:lnTo>
                    <a:pt x="22335" y="43641"/>
                  </a:lnTo>
                  <a:lnTo>
                    <a:pt x="23421" y="43581"/>
                  </a:lnTo>
                  <a:lnTo>
                    <a:pt x="24508" y="43460"/>
                  </a:lnTo>
                  <a:lnTo>
                    <a:pt x="25594" y="43279"/>
                  </a:lnTo>
                  <a:lnTo>
                    <a:pt x="26741" y="43038"/>
                  </a:lnTo>
                  <a:lnTo>
                    <a:pt x="27827" y="42736"/>
                  </a:lnTo>
                  <a:lnTo>
                    <a:pt x="28974" y="42374"/>
                  </a:lnTo>
                  <a:lnTo>
                    <a:pt x="30121" y="41891"/>
                  </a:lnTo>
                  <a:lnTo>
                    <a:pt x="30845" y="41529"/>
                  </a:lnTo>
                  <a:lnTo>
                    <a:pt x="31570" y="41106"/>
                  </a:lnTo>
                  <a:lnTo>
                    <a:pt x="33079" y="40261"/>
                  </a:lnTo>
                  <a:lnTo>
                    <a:pt x="37908" y="35734"/>
                  </a:lnTo>
                  <a:lnTo>
                    <a:pt x="35493" y="36881"/>
                  </a:lnTo>
                  <a:lnTo>
                    <a:pt x="34286" y="37424"/>
                  </a:lnTo>
                  <a:lnTo>
                    <a:pt x="32958" y="37907"/>
                  </a:lnTo>
                  <a:lnTo>
                    <a:pt x="31570" y="38330"/>
                  </a:lnTo>
                  <a:lnTo>
                    <a:pt x="30061" y="38632"/>
                  </a:lnTo>
                  <a:lnTo>
                    <a:pt x="28491" y="38813"/>
                  </a:lnTo>
                  <a:lnTo>
                    <a:pt x="27707" y="38873"/>
                  </a:lnTo>
                  <a:lnTo>
                    <a:pt x="26801" y="38933"/>
                  </a:lnTo>
                  <a:lnTo>
                    <a:pt x="26017" y="38873"/>
                  </a:lnTo>
                  <a:lnTo>
                    <a:pt x="25232" y="38813"/>
                  </a:lnTo>
                  <a:lnTo>
                    <a:pt x="24447" y="38752"/>
                  </a:lnTo>
                  <a:lnTo>
                    <a:pt x="23662" y="38632"/>
                  </a:lnTo>
                  <a:lnTo>
                    <a:pt x="22878" y="38450"/>
                  </a:lnTo>
                  <a:lnTo>
                    <a:pt x="22093" y="38209"/>
                  </a:lnTo>
                  <a:lnTo>
                    <a:pt x="21369" y="37968"/>
                  </a:lnTo>
                  <a:lnTo>
                    <a:pt x="20584" y="37666"/>
                  </a:lnTo>
                  <a:lnTo>
                    <a:pt x="19860" y="37364"/>
                  </a:lnTo>
                  <a:lnTo>
                    <a:pt x="19135" y="37002"/>
                  </a:lnTo>
                  <a:lnTo>
                    <a:pt x="18411" y="36640"/>
                  </a:lnTo>
                  <a:lnTo>
                    <a:pt x="17747" y="36157"/>
                  </a:lnTo>
                  <a:lnTo>
                    <a:pt x="17023" y="35734"/>
                  </a:lnTo>
                  <a:lnTo>
                    <a:pt x="16359" y="35251"/>
                  </a:lnTo>
                  <a:lnTo>
                    <a:pt x="15755" y="34708"/>
                  </a:lnTo>
                  <a:lnTo>
                    <a:pt x="15091" y="34104"/>
                  </a:lnTo>
                  <a:lnTo>
                    <a:pt x="14488" y="33501"/>
                  </a:lnTo>
                  <a:lnTo>
                    <a:pt x="13884" y="32897"/>
                  </a:lnTo>
                  <a:lnTo>
                    <a:pt x="13341" y="32233"/>
                  </a:lnTo>
                  <a:lnTo>
                    <a:pt x="12797" y="31509"/>
                  </a:lnTo>
                  <a:lnTo>
                    <a:pt x="12254" y="30785"/>
                  </a:lnTo>
                  <a:lnTo>
                    <a:pt x="11771" y="30000"/>
                  </a:lnTo>
                  <a:lnTo>
                    <a:pt x="11288" y="29215"/>
                  </a:lnTo>
                  <a:lnTo>
                    <a:pt x="10806" y="28370"/>
                  </a:lnTo>
                  <a:lnTo>
                    <a:pt x="10383" y="27525"/>
                  </a:lnTo>
                  <a:lnTo>
                    <a:pt x="9960" y="26620"/>
                  </a:lnTo>
                  <a:lnTo>
                    <a:pt x="9598" y="25714"/>
                  </a:lnTo>
                  <a:lnTo>
                    <a:pt x="9236" y="24748"/>
                  </a:lnTo>
                  <a:lnTo>
                    <a:pt x="8934" y="23783"/>
                  </a:lnTo>
                  <a:lnTo>
                    <a:pt x="8633" y="22817"/>
                  </a:lnTo>
                  <a:lnTo>
                    <a:pt x="8391" y="21730"/>
                  </a:lnTo>
                  <a:lnTo>
                    <a:pt x="8150" y="20704"/>
                  </a:lnTo>
                  <a:lnTo>
                    <a:pt x="15152" y="20161"/>
                  </a:lnTo>
                  <a:lnTo>
                    <a:pt x="36459" y="11529"/>
                  </a:lnTo>
                  <a:lnTo>
                    <a:pt x="36157" y="10684"/>
                  </a:lnTo>
                  <a:lnTo>
                    <a:pt x="35795" y="9658"/>
                  </a:lnTo>
                  <a:lnTo>
                    <a:pt x="35373" y="8572"/>
                  </a:lnTo>
                  <a:lnTo>
                    <a:pt x="34709" y="7364"/>
                  </a:lnTo>
                  <a:lnTo>
                    <a:pt x="34346" y="6761"/>
                  </a:lnTo>
                  <a:lnTo>
                    <a:pt x="33924" y="6157"/>
                  </a:lnTo>
                  <a:lnTo>
                    <a:pt x="33441" y="5554"/>
                  </a:lnTo>
                  <a:lnTo>
                    <a:pt x="32898" y="4950"/>
                  </a:lnTo>
                  <a:lnTo>
                    <a:pt x="32294" y="4286"/>
                  </a:lnTo>
                  <a:lnTo>
                    <a:pt x="31630" y="3682"/>
                  </a:lnTo>
                  <a:lnTo>
                    <a:pt x="30906" y="3139"/>
                  </a:lnTo>
                  <a:lnTo>
                    <a:pt x="30121" y="2536"/>
                  </a:lnTo>
                  <a:lnTo>
                    <a:pt x="29035" y="1932"/>
                  </a:lnTo>
                  <a:lnTo>
                    <a:pt x="27948" y="1449"/>
                  </a:lnTo>
                  <a:lnTo>
                    <a:pt x="26801" y="966"/>
                  </a:lnTo>
                  <a:lnTo>
                    <a:pt x="25654" y="664"/>
                  </a:lnTo>
                  <a:lnTo>
                    <a:pt x="24447" y="363"/>
                  </a:lnTo>
                  <a:lnTo>
                    <a:pt x="23240" y="181"/>
                  </a:lnTo>
                  <a:lnTo>
                    <a:pt x="21972" y="61"/>
                  </a:lnTo>
                  <a:lnTo>
                    <a:pt x="20765" y="0"/>
                  </a:lnTo>
                  <a:close/>
                </a:path>
              </a:pathLst>
            </a:custGeom>
            <a:solidFill>
              <a:srgbClr val="D50F25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47" name="Shape 96"/>
            <p:cNvSpPr/>
            <p:nvPr/>
          </p:nvSpPr>
          <p:spPr>
            <a:xfrm>
              <a:off x="6343648" y="2328573"/>
              <a:ext cx="485925" cy="434625"/>
            </a:xfrm>
            <a:custGeom>
              <a:avLst/>
              <a:gdLst/>
              <a:ahLst/>
              <a:cxnLst/>
              <a:rect l="0" t="0" r="0" b="0"/>
              <a:pathLst>
                <a:path w="19437" h="17385" fill="none" extrusionOk="0">
                  <a:moveTo>
                    <a:pt x="16781" y="10262"/>
                  </a:moveTo>
                  <a:lnTo>
                    <a:pt x="16781" y="10262"/>
                  </a:lnTo>
                  <a:lnTo>
                    <a:pt x="17928" y="9779"/>
                  </a:lnTo>
                  <a:lnTo>
                    <a:pt x="18350" y="9537"/>
                  </a:lnTo>
                  <a:lnTo>
                    <a:pt x="18712" y="9236"/>
                  </a:lnTo>
                  <a:lnTo>
                    <a:pt x="19014" y="8934"/>
                  </a:lnTo>
                  <a:lnTo>
                    <a:pt x="19256" y="8632"/>
                  </a:lnTo>
                  <a:lnTo>
                    <a:pt x="19376" y="8210"/>
                  </a:lnTo>
                  <a:lnTo>
                    <a:pt x="19437" y="7787"/>
                  </a:lnTo>
                  <a:lnTo>
                    <a:pt x="19437" y="7787"/>
                  </a:lnTo>
                  <a:lnTo>
                    <a:pt x="19376" y="7123"/>
                  </a:lnTo>
                  <a:lnTo>
                    <a:pt x="19195" y="6399"/>
                  </a:lnTo>
                  <a:lnTo>
                    <a:pt x="19014" y="5735"/>
                  </a:lnTo>
                  <a:lnTo>
                    <a:pt x="18712" y="5010"/>
                  </a:lnTo>
                  <a:lnTo>
                    <a:pt x="18290" y="4346"/>
                  </a:lnTo>
                  <a:lnTo>
                    <a:pt x="17867" y="3743"/>
                  </a:lnTo>
                  <a:lnTo>
                    <a:pt x="17324" y="3079"/>
                  </a:lnTo>
                  <a:lnTo>
                    <a:pt x="16781" y="2536"/>
                  </a:lnTo>
                  <a:lnTo>
                    <a:pt x="16117" y="1992"/>
                  </a:lnTo>
                  <a:lnTo>
                    <a:pt x="15393" y="1509"/>
                  </a:lnTo>
                  <a:lnTo>
                    <a:pt x="14668" y="1087"/>
                  </a:lnTo>
                  <a:lnTo>
                    <a:pt x="13884" y="664"/>
                  </a:lnTo>
                  <a:lnTo>
                    <a:pt x="13099" y="423"/>
                  </a:lnTo>
                  <a:lnTo>
                    <a:pt x="12193" y="181"/>
                  </a:lnTo>
                  <a:lnTo>
                    <a:pt x="11348" y="61"/>
                  </a:lnTo>
                  <a:lnTo>
                    <a:pt x="10443" y="0"/>
                  </a:lnTo>
                  <a:lnTo>
                    <a:pt x="10443" y="0"/>
                  </a:lnTo>
                  <a:lnTo>
                    <a:pt x="9719" y="0"/>
                  </a:lnTo>
                  <a:lnTo>
                    <a:pt x="8934" y="121"/>
                  </a:lnTo>
                  <a:lnTo>
                    <a:pt x="8089" y="302"/>
                  </a:lnTo>
                  <a:lnTo>
                    <a:pt x="7244" y="604"/>
                  </a:lnTo>
                  <a:lnTo>
                    <a:pt x="6399" y="966"/>
                  </a:lnTo>
                  <a:lnTo>
                    <a:pt x="5554" y="1389"/>
                  </a:lnTo>
                  <a:lnTo>
                    <a:pt x="4648" y="1932"/>
                  </a:lnTo>
                  <a:lnTo>
                    <a:pt x="3864" y="2596"/>
                  </a:lnTo>
                  <a:lnTo>
                    <a:pt x="3079" y="3381"/>
                  </a:lnTo>
                  <a:lnTo>
                    <a:pt x="2355" y="4286"/>
                  </a:lnTo>
                  <a:lnTo>
                    <a:pt x="1691" y="5312"/>
                  </a:lnTo>
                  <a:lnTo>
                    <a:pt x="1389" y="5916"/>
                  </a:lnTo>
                  <a:lnTo>
                    <a:pt x="1147" y="6519"/>
                  </a:lnTo>
                  <a:lnTo>
                    <a:pt x="846" y="7123"/>
                  </a:lnTo>
                  <a:lnTo>
                    <a:pt x="664" y="7787"/>
                  </a:lnTo>
                  <a:lnTo>
                    <a:pt x="483" y="8511"/>
                  </a:lnTo>
                  <a:lnTo>
                    <a:pt x="302" y="9236"/>
                  </a:lnTo>
                  <a:lnTo>
                    <a:pt x="182" y="10020"/>
                  </a:lnTo>
                  <a:lnTo>
                    <a:pt x="61" y="10865"/>
                  </a:lnTo>
                  <a:lnTo>
                    <a:pt x="0" y="11710"/>
                  </a:lnTo>
                  <a:lnTo>
                    <a:pt x="0" y="12616"/>
                  </a:lnTo>
                  <a:lnTo>
                    <a:pt x="0" y="12616"/>
                  </a:lnTo>
                  <a:lnTo>
                    <a:pt x="0" y="13763"/>
                  </a:lnTo>
                  <a:lnTo>
                    <a:pt x="121" y="14970"/>
                  </a:lnTo>
                  <a:lnTo>
                    <a:pt x="302" y="17384"/>
                  </a:lnTo>
                  <a:lnTo>
                    <a:pt x="16781" y="10262"/>
                  </a:lnTo>
                </a:path>
              </a:pathLst>
            </a:custGeom>
            <a:noFill/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48" name="Shape 97"/>
            <p:cNvSpPr/>
            <p:nvPr/>
          </p:nvSpPr>
          <p:spPr>
            <a:xfrm>
              <a:off x="6148976" y="2253125"/>
              <a:ext cx="947700" cy="1091050"/>
            </a:xfrm>
            <a:custGeom>
              <a:avLst/>
              <a:gdLst/>
              <a:ahLst/>
              <a:cxnLst/>
              <a:rect l="0" t="0" r="0" b="0"/>
              <a:pathLst>
                <a:path w="37908" h="43642" fill="none" extrusionOk="0">
                  <a:moveTo>
                    <a:pt x="33079" y="40261"/>
                  </a:moveTo>
                  <a:lnTo>
                    <a:pt x="33079" y="40261"/>
                  </a:lnTo>
                  <a:lnTo>
                    <a:pt x="31570" y="41106"/>
                  </a:lnTo>
                  <a:lnTo>
                    <a:pt x="30845" y="41529"/>
                  </a:lnTo>
                  <a:lnTo>
                    <a:pt x="30121" y="41891"/>
                  </a:lnTo>
                  <a:lnTo>
                    <a:pt x="30121" y="41891"/>
                  </a:lnTo>
                  <a:lnTo>
                    <a:pt x="28974" y="42374"/>
                  </a:lnTo>
                  <a:lnTo>
                    <a:pt x="27827" y="42736"/>
                  </a:lnTo>
                  <a:lnTo>
                    <a:pt x="26741" y="43038"/>
                  </a:lnTo>
                  <a:lnTo>
                    <a:pt x="25594" y="43279"/>
                  </a:lnTo>
                  <a:lnTo>
                    <a:pt x="24508" y="43460"/>
                  </a:lnTo>
                  <a:lnTo>
                    <a:pt x="23421" y="43581"/>
                  </a:lnTo>
                  <a:lnTo>
                    <a:pt x="22335" y="43641"/>
                  </a:lnTo>
                  <a:lnTo>
                    <a:pt x="21308" y="43641"/>
                  </a:lnTo>
                  <a:lnTo>
                    <a:pt x="21308" y="43641"/>
                  </a:lnTo>
                  <a:lnTo>
                    <a:pt x="20162" y="43641"/>
                  </a:lnTo>
                  <a:lnTo>
                    <a:pt x="18834" y="43581"/>
                  </a:lnTo>
                  <a:lnTo>
                    <a:pt x="17445" y="43400"/>
                  </a:lnTo>
                  <a:lnTo>
                    <a:pt x="15936" y="43098"/>
                  </a:lnTo>
                  <a:lnTo>
                    <a:pt x="15152" y="42917"/>
                  </a:lnTo>
                  <a:lnTo>
                    <a:pt x="14307" y="42676"/>
                  </a:lnTo>
                  <a:lnTo>
                    <a:pt x="13522" y="42374"/>
                  </a:lnTo>
                  <a:lnTo>
                    <a:pt x="12677" y="42072"/>
                  </a:lnTo>
                  <a:lnTo>
                    <a:pt x="11832" y="41650"/>
                  </a:lnTo>
                  <a:lnTo>
                    <a:pt x="10987" y="41227"/>
                  </a:lnTo>
                  <a:lnTo>
                    <a:pt x="10081" y="40684"/>
                  </a:lnTo>
                  <a:lnTo>
                    <a:pt x="9236" y="40080"/>
                  </a:lnTo>
                  <a:lnTo>
                    <a:pt x="9236" y="40080"/>
                  </a:lnTo>
                  <a:lnTo>
                    <a:pt x="8089" y="39235"/>
                  </a:lnTo>
                  <a:lnTo>
                    <a:pt x="7003" y="38269"/>
                  </a:lnTo>
                  <a:lnTo>
                    <a:pt x="5977" y="37243"/>
                  </a:lnTo>
                  <a:lnTo>
                    <a:pt x="5071" y="36157"/>
                  </a:lnTo>
                  <a:lnTo>
                    <a:pt x="4226" y="35010"/>
                  </a:lnTo>
                  <a:lnTo>
                    <a:pt x="3502" y="33863"/>
                  </a:lnTo>
                  <a:lnTo>
                    <a:pt x="2778" y="32656"/>
                  </a:lnTo>
                  <a:lnTo>
                    <a:pt x="2174" y="31388"/>
                  </a:lnTo>
                  <a:lnTo>
                    <a:pt x="1691" y="30121"/>
                  </a:lnTo>
                  <a:lnTo>
                    <a:pt x="1208" y="28793"/>
                  </a:lnTo>
                  <a:lnTo>
                    <a:pt x="846" y="27525"/>
                  </a:lnTo>
                  <a:lnTo>
                    <a:pt x="544" y="26197"/>
                  </a:lnTo>
                  <a:lnTo>
                    <a:pt x="303" y="24869"/>
                  </a:lnTo>
                  <a:lnTo>
                    <a:pt x="122" y="23541"/>
                  </a:lnTo>
                  <a:lnTo>
                    <a:pt x="1" y="22274"/>
                  </a:lnTo>
                  <a:lnTo>
                    <a:pt x="1" y="20946"/>
                  </a:lnTo>
                  <a:lnTo>
                    <a:pt x="1" y="20946"/>
                  </a:lnTo>
                  <a:lnTo>
                    <a:pt x="1" y="19678"/>
                  </a:lnTo>
                  <a:lnTo>
                    <a:pt x="122" y="18411"/>
                  </a:lnTo>
                  <a:lnTo>
                    <a:pt x="303" y="17203"/>
                  </a:lnTo>
                  <a:lnTo>
                    <a:pt x="484" y="15996"/>
                  </a:lnTo>
                  <a:lnTo>
                    <a:pt x="786" y="14910"/>
                  </a:lnTo>
                  <a:lnTo>
                    <a:pt x="1087" y="13823"/>
                  </a:lnTo>
                  <a:lnTo>
                    <a:pt x="1510" y="12737"/>
                  </a:lnTo>
                  <a:lnTo>
                    <a:pt x="1932" y="11771"/>
                  </a:lnTo>
                  <a:lnTo>
                    <a:pt x="2415" y="10805"/>
                  </a:lnTo>
                  <a:lnTo>
                    <a:pt x="2898" y="9900"/>
                  </a:lnTo>
                  <a:lnTo>
                    <a:pt x="3502" y="8994"/>
                  </a:lnTo>
                  <a:lnTo>
                    <a:pt x="4105" y="8149"/>
                  </a:lnTo>
                  <a:lnTo>
                    <a:pt x="4769" y="7364"/>
                  </a:lnTo>
                  <a:lnTo>
                    <a:pt x="5433" y="6580"/>
                  </a:lnTo>
                  <a:lnTo>
                    <a:pt x="6158" y="5916"/>
                  </a:lnTo>
                  <a:lnTo>
                    <a:pt x="6882" y="5191"/>
                  </a:lnTo>
                  <a:lnTo>
                    <a:pt x="7667" y="4588"/>
                  </a:lnTo>
                  <a:lnTo>
                    <a:pt x="8451" y="3984"/>
                  </a:lnTo>
                  <a:lnTo>
                    <a:pt x="9236" y="3441"/>
                  </a:lnTo>
                  <a:lnTo>
                    <a:pt x="10081" y="2958"/>
                  </a:lnTo>
                  <a:lnTo>
                    <a:pt x="10926" y="2475"/>
                  </a:lnTo>
                  <a:lnTo>
                    <a:pt x="11771" y="2053"/>
                  </a:lnTo>
                  <a:lnTo>
                    <a:pt x="12677" y="1630"/>
                  </a:lnTo>
                  <a:lnTo>
                    <a:pt x="13582" y="1328"/>
                  </a:lnTo>
                  <a:lnTo>
                    <a:pt x="14488" y="1026"/>
                  </a:lnTo>
                  <a:lnTo>
                    <a:pt x="15393" y="725"/>
                  </a:lnTo>
                  <a:lnTo>
                    <a:pt x="16298" y="544"/>
                  </a:lnTo>
                  <a:lnTo>
                    <a:pt x="17204" y="363"/>
                  </a:lnTo>
                  <a:lnTo>
                    <a:pt x="18109" y="181"/>
                  </a:lnTo>
                  <a:lnTo>
                    <a:pt x="18954" y="121"/>
                  </a:lnTo>
                  <a:lnTo>
                    <a:pt x="19860" y="61"/>
                  </a:lnTo>
                  <a:lnTo>
                    <a:pt x="20765" y="0"/>
                  </a:lnTo>
                  <a:lnTo>
                    <a:pt x="20765" y="0"/>
                  </a:lnTo>
                  <a:lnTo>
                    <a:pt x="21972" y="61"/>
                  </a:lnTo>
                  <a:lnTo>
                    <a:pt x="23240" y="181"/>
                  </a:lnTo>
                  <a:lnTo>
                    <a:pt x="24447" y="363"/>
                  </a:lnTo>
                  <a:lnTo>
                    <a:pt x="25654" y="664"/>
                  </a:lnTo>
                  <a:lnTo>
                    <a:pt x="26801" y="966"/>
                  </a:lnTo>
                  <a:lnTo>
                    <a:pt x="27948" y="1449"/>
                  </a:lnTo>
                  <a:lnTo>
                    <a:pt x="29035" y="1932"/>
                  </a:lnTo>
                  <a:lnTo>
                    <a:pt x="30121" y="2536"/>
                  </a:lnTo>
                  <a:lnTo>
                    <a:pt x="30121" y="2536"/>
                  </a:lnTo>
                  <a:lnTo>
                    <a:pt x="30906" y="3139"/>
                  </a:lnTo>
                  <a:lnTo>
                    <a:pt x="31630" y="3682"/>
                  </a:lnTo>
                  <a:lnTo>
                    <a:pt x="32294" y="4286"/>
                  </a:lnTo>
                  <a:lnTo>
                    <a:pt x="32898" y="4950"/>
                  </a:lnTo>
                  <a:lnTo>
                    <a:pt x="33441" y="5554"/>
                  </a:lnTo>
                  <a:lnTo>
                    <a:pt x="33924" y="6157"/>
                  </a:lnTo>
                  <a:lnTo>
                    <a:pt x="34346" y="6761"/>
                  </a:lnTo>
                  <a:lnTo>
                    <a:pt x="34709" y="7364"/>
                  </a:lnTo>
                  <a:lnTo>
                    <a:pt x="35373" y="8572"/>
                  </a:lnTo>
                  <a:lnTo>
                    <a:pt x="35795" y="9658"/>
                  </a:lnTo>
                  <a:lnTo>
                    <a:pt x="36157" y="10684"/>
                  </a:lnTo>
                  <a:lnTo>
                    <a:pt x="36459" y="11529"/>
                  </a:lnTo>
                  <a:lnTo>
                    <a:pt x="15152" y="20161"/>
                  </a:lnTo>
                  <a:lnTo>
                    <a:pt x="8150" y="20704"/>
                  </a:lnTo>
                  <a:lnTo>
                    <a:pt x="8150" y="20704"/>
                  </a:lnTo>
                  <a:lnTo>
                    <a:pt x="8391" y="21730"/>
                  </a:lnTo>
                  <a:lnTo>
                    <a:pt x="8633" y="22817"/>
                  </a:lnTo>
                  <a:lnTo>
                    <a:pt x="8934" y="23783"/>
                  </a:lnTo>
                  <a:lnTo>
                    <a:pt x="9236" y="24748"/>
                  </a:lnTo>
                  <a:lnTo>
                    <a:pt x="9598" y="25714"/>
                  </a:lnTo>
                  <a:lnTo>
                    <a:pt x="9960" y="26620"/>
                  </a:lnTo>
                  <a:lnTo>
                    <a:pt x="10383" y="27525"/>
                  </a:lnTo>
                  <a:lnTo>
                    <a:pt x="10806" y="28370"/>
                  </a:lnTo>
                  <a:lnTo>
                    <a:pt x="11288" y="29215"/>
                  </a:lnTo>
                  <a:lnTo>
                    <a:pt x="11771" y="30000"/>
                  </a:lnTo>
                  <a:lnTo>
                    <a:pt x="12254" y="30785"/>
                  </a:lnTo>
                  <a:lnTo>
                    <a:pt x="12797" y="31509"/>
                  </a:lnTo>
                  <a:lnTo>
                    <a:pt x="13341" y="32233"/>
                  </a:lnTo>
                  <a:lnTo>
                    <a:pt x="13884" y="32897"/>
                  </a:lnTo>
                  <a:lnTo>
                    <a:pt x="14488" y="33501"/>
                  </a:lnTo>
                  <a:lnTo>
                    <a:pt x="15091" y="34104"/>
                  </a:lnTo>
                  <a:lnTo>
                    <a:pt x="15755" y="34708"/>
                  </a:lnTo>
                  <a:lnTo>
                    <a:pt x="16359" y="35251"/>
                  </a:lnTo>
                  <a:lnTo>
                    <a:pt x="17023" y="35734"/>
                  </a:lnTo>
                  <a:lnTo>
                    <a:pt x="17747" y="36157"/>
                  </a:lnTo>
                  <a:lnTo>
                    <a:pt x="18411" y="36640"/>
                  </a:lnTo>
                  <a:lnTo>
                    <a:pt x="19135" y="37002"/>
                  </a:lnTo>
                  <a:lnTo>
                    <a:pt x="19860" y="37364"/>
                  </a:lnTo>
                  <a:lnTo>
                    <a:pt x="20584" y="37666"/>
                  </a:lnTo>
                  <a:lnTo>
                    <a:pt x="21369" y="37968"/>
                  </a:lnTo>
                  <a:lnTo>
                    <a:pt x="22093" y="38209"/>
                  </a:lnTo>
                  <a:lnTo>
                    <a:pt x="22878" y="38450"/>
                  </a:lnTo>
                  <a:lnTo>
                    <a:pt x="23662" y="38632"/>
                  </a:lnTo>
                  <a:lnTo>
                    <a:pt x="24447" y="38752"/>
                  </a:lnTo>
                  <a:lnTo>
                    <a:pt x="25232" y="38813"/>
                  </a:lnTo>
                  <a:lnTo>
                    <a:pt x="26017" y="38873"/>
                  </a:lnTo>
                  <a:lnTo>
                    <a:pt x="26801" y="38933"/>
                  </a:lnTo>
                  <a:lnTo>
                    <a:pt x="26801" y="38933"/>
                  </a:lnTo>
                  <a:lnTo>
                    <a:pt x="27707" y="38873"/>
                  </a:lnTo>
                  <a:lnTo>
                    <a:pt x="28491" y="38813"/>
                  </a:lnTo>
                  <a:lnTo>
                    <a:pt x="30061" y="38632"/>
                  </a:lnTo>
                  <a:lnTo>
                    <a:pt x="31570" y="38330"/>
                  </a:lnTo>
                  <a:lnTo>
                    <a:pt x="32958" y="37907"/>
                  </a:lnTo>
                  <a:lnTo>
                    <a:pt x="34286" y="37424"/>
                  </a:lnTo>
                  <a:lnTo>
                    <a:pt x="35493" y="36881"/>
                  </a:lnTo>
                  <a:lnTo>
                    <a:pt x="37908" y="35734"/>
                  </a:lnTo>
                  <a:lnTo>
                    <a:pt x="33079" y="40261"/>
                  </a:lnTo>
                </a:path>
              </a:pathLst>
            </a:custGeom>
            <a:noFill/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  <p:sp>
        <p:nvSpPr>
          <p:cNvPr id="9" name="Right Arrow 8"/>
          <p:cNvSpPr/>
          <p:nvPr/>
        </p:nvSpPr>
        <p:spPr>
          <a:xfrm>
            <a:off x="4431685" y="3145970"/>
            <a:ext cx="382153" cy="228600"/>
          </a:xfrm>
          <a:prstGeom prst="rightArrow">
            <a:avLst/>
          </a:prstGeom>
          <a:solidFill>
            <a:srgbClr val="9019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42517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Network variability and incast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Network-variability is significant </a:t>
            </a:r>
            <a:r>
              <a:rPr lang="en-US" i="1" dirty="0" smtClean="0"/>
              <a:t>even</a:t>
            </a:r>
            <a:r>
              <a:rPr lang="en-US" dirty="0" smtClean="0"/>
              <a:t> with root randomization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8BF32-2C11-4173-9832-E24DA40AA874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381000" y="5660646"/>
            <a:ext cx="8458200" cy="872071"/>
          </a:xfrm>
        </p:spPr>
        <p:txBody>
          <a:bodyPr/>
          <a:lstStyle/>
          <a:p>
            <a:r>
              <a:rPr lang="en-US" dirty="0"/>
              <a:t>Incast leads to long tails; network budgets based on tail latency are </a:t>
            </a:r>
            <a:r>
              <a:rPr lang="en-US" dirty="0" smtClean="0"/>
              <a:t>about 6-7X </a:t>
            </a:r>
            <a:r>
              <a:rPr lang="en-US" dirty="0"/>
              <a:t>of </a:t>
            </a:r>
            <a:r>
              <a:rPr lang="en-US" dirty="0" smtClean="0"/>
              <a:t>median </a:t>
            </a:r>
            <a:r>
              <a:rPr lang="en-US" dirty="0"/>
              <a:t>network delay</a:t>
            </a:r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12917967"/>
              </p:ext>
            </p:extLst>
          </p:nvPr>
        </p:nvGraphicFramePr>
        <p:xfrm>
          <a:off x="1219200" y="1981200"/>
          <a:ext cx="6324600" cy="381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1" name="Oval Callout 10"/>
          <p:cNvSpPr/>
          <p:nvPr/>
        </p:nvSpPr>
        <p:spPr>
          <a:xfrm>
            <a:off x="6458784" y="3580339"/>
            <a:ext cx="1553646" cy="612648"/>
          </a:xfrm>
          <a:prstGeom prst="wedgeEllipseCallou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TCP Timeouts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2" name="Oval Callout 11"/>
          <p:cNvSpPr/>
          <p:nvPr/>
        </p:nvSpPr>
        <p:spPr>
          <a:xfrm>
            <a:off x="3399354" y="3850496"/>
            <a:ext cx="2163246" cy="612648"/>
          </a:xfrm>
          <a:prstGeom prst="wedgeEllipseCallou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Queuing in the network</a:t>
            </a:r>
            <a:endParaRPr lang="en-US" b="1" dirty="0">
              <a:solidFill>
                <a:schemeClr val="tx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31807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uiExpand="1" build="p" animBg="1"/>
      <p:bldGraphic spid="5" grpId="0">
        <p:bldAsOne/>
      </p:bldGraphic>
      <p:bldP spid="11" grpId="0" animBg="1"/>
      <p:bldP spid="1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582568" y="5147184"/>
            <a:ext cx="7310280" cy="109728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82568" y="958642"/>
            <a:ext cx="7310280" cy="27432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82568" y="3397042"/>
            <a:ext cx="7310280" cy="1737360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399"/>
            <a:ext cx="8133740" cy="5613401"/>
          </a:xfrm>
          <a:noFill/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marL="461963" lvl="1" indent="-236538"/>
            <a:r>
              <a:rPr lang="en-US" dirty="0" smtClean="0">
                <a:solidFill>
                  <a:schemeClr val="tx1"/>
                </a:solidFill>
              </a:rPr>
              <a:t>Introduction</a:t>
            </a:r>
          </a:p>
          <a:p>
            <a:pPr marL="919163" lvl="2" indent="-236538"/>
            <a:r>
              <a:rPr lang="en-US" dirty="0" smtClean="0">
                <a:solidFill>
                  <a:schemeClr val="tx1"/>
                </a:solidFill>
              </a:rPr>
              <a:t>Motivation, previous work</a:t>
            </a:r>
          </a:p>
          <a:p>
            <a:pPr marL="919163" lvl="2" indent="-236538"/>
            <a:r>
              <a:rPr lang="en-US" dirty="0" smtClean="0">
                <a:solidFill>
                  <a:schemeClr val="tx1"/>
                </a:solidFill>
              </a:rPr>
              <a:t>Our contributions</a:t>
            </a:r>
          </a:p>
          <a:p>
            <a:pPr marL="461963" lvl="1" indent="-236538"/>
            <a:r>
              <a:rPr lang="en-US" dirty="0"/>
              <a:t>Background</a:t>
            </a:r>
          </a:p>
          <a:p>
            <a:pPr marL="919163" lvl="2" indent="-236538"/>
            <a:r>
              <a:rPr lang="en-US" dirty="0"/>
              <a:t>OLDI architecture </a:t>
            </a:r>
          </a:p>
          <a:p>
            <a:pPr marL="919163" lvl="2" indent="-236538"/>
            <a:r>
              <a:rPr lang="en-US" dirty="0"/>
              <a:t>Network variability</a:t>
            </a:r>
          </a:p>
          <a:p>
            <a:pPr marL="461963" lvl="1" indent="-236538"/>
            <a:r>
              <a:rPr lang="en-US" dirty="0"/>
              <a:t>TimeThief</a:t>
            </a:r>
          </a:p>
          <a:p>
            <a:pPr marL="919163" lvl="2" indent="-236538"/>
            <a:r>
              <a:rPr lang="en-US" dirty="0"/>
              <a:t>Key Ideas</a:t>
            </a:r>
          </a:p>
          <a:p>
            <a:pPr marL="919163" lvl="2" indent="-236538"/>
            <a:r>
              <a:rPr lang="en-US" dirty="0"/>
              <a:t>Slack </a:t>
            </a:r>
            <a:r>
              <a:rPr lang="en-US" dirty="0" smtClean="0"/>
              <a:t>calculation &amp; application</a:t>
            </a:r>
            <a:endParaRPr lang="en-US" dirty="0"/>
          </a:p>
          <a:p>
            <a:pPr marL="919163" lvl="2" indent="-236538"/>
            <a:r>
              <a:rPr lang="en-US" dirty="0" smtClean="0"/>
              <a:t>EDF</a:t>
            </a:r>
          </a:p>
          <a:p>
            <a:pPr marL="461963" lvl="1" indent="-236538"/>
            <a:r>
              <a:rPr lang="en-US" dirty="0"/>
              <a:t>Methodology</a:t>
            </a:r>
          </a:p>
          <a:p>
            <a:pPr marL="461963" lvl="1" indent="-236538"/>
            <a:r>
              <a:rPr lang="en-US" dirty="0" smtClean="0"/>
              <a:t>Results</a:t>
            </a:r>
            <a:endParaRPr lang="en-US" dirty="0">
              <a:solidFill>
                <a:schemeClr val="tx1"/>
              </a:solidFill>
            </a:endParaRPr>
          </a:p>
          <a:p>
            <a:pPr marL="919163" lvl="2" indent="-236538"/>
            <a:endParaRPr lang="en-US" sz="2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Talk Organization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8BF32-2C11-4173-9832-E24DA40AA874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7421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TimeThief: key ideas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881271"/>
            <a:ext cx="8458200" cy="4817541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US" dirty="0"/>
              <a:t>TimeThief exploits per-query per-leaf slack</a:t>
            </a:r>
          </a:p>
          <a:p>
            <a:pPr lvl="1">
              <a:spcBef>
                <a:spcPts val="600"/>
              </a:spcBef>
            </a:pPr>
            <a:r>
              <a:rPr lang="en-US" dirty="0"/>
              <a:t>e.g., 80% of requests take 1/5</a:t>
            </a:r>
            <a:r>
              <a:rPr lang="en-US" baseline="30000" dirty="0"/>
              <a:t>th</a:t>
            </a:r>
            <a:r>
              <a:rPr lang="en-US" dirty="0"/>
              <a:t> of budget</a:t>
            </a:r>
          </a:p>
          <a:p>
            <a:pPr lvl="1">
              <a:spcBef>
                <a:spcPts val="600"/>
              </a:spcBef>
            </a:pPr>
            <a:r>
              <a:rPr lang="en-US" u="sng" dirty="0"/>
              <a:t>Three kinds of slack</a:t>
            </a:r>
            <a:r>
              <a:rPr lang="en-US" dirty="0"/>
              <a:t>: </a:t>
            </a:r>
          </a:p>
          <a:p>
            <a:pPr lvl="2">
              <a:spcBef>
                <a:spcPts val="600"/>
              </a:spcBef>
              <a:buClr>
                <a:srgbClr val="00B050"/>
              </a:buClr>
              <a:buFont typeface="Wingdings" panose="05000000000000000000" pitchFamily="2" charset="2"/>
              <a:buChar char="ü"/>
            </a:pPr>
            <a:r>
              <a:rPr lang="en-US" dirty="0"/>
              <a:t>Request (before compute)</a:t>
            </a:r>
          </a:p>
          <a:p>
            <a:pPr lvl="2">
              <a:spcBef>
                <a:spcPts val="600"/>
              </a:spcBef>
              <a:buFont typeface="Wingdings" panose="05000000000000000000" pitchFamily="2" charset="2"/>
              <a:buChar char="q"/>
            </a:pPr>
            <a:r>
              <a:rPr lang="en-US" dirty="0">
                <a:solidFill>
                  <a:srgbClr val="0070C0"/>
                </a:solidFill>
              </a:rPr>
              <a:t>Compute </a:t>
            </a:r>
            <a:r>
              <a:rPr lang="en-US" dirty="0" smtClean="0">
                <a:solidFill>
                  <a:srgbClr val="0070C0"/>
                </a:solidFill>
              </a:rPr>
              <a:t>(future extension)</a:t>
            </a:r>
            <a:endParaRPr lang="en-US" dirty="0">
              <a:solidFill>
                <a:srgbClr val="0070C0"/>
              </a:solidFill>
            </a:endParaRPr>
          </a:p>
          <a:p>
            <a:pPr lvl="2">
              <a:spcBef>
                <a:spcPts val="600"/>
              </a:spcBef>
              <a:buClr>
                <a:srgbClr val="FF0000"/>
              </a:buClr>
              <a:buFont typeface="Wingdings" panose="05000000000000000000" pitchFamily="2" charset="2"/>
              <a:buChar char=""/>
            </a:pPr>
            <a:r>
              <a:rPr lang="en-US" dirty="0" smtClean="0"/>
              <a:t>Reply </a:t>
            </a:r>
            <a:r>
              <a:rPr lang="en-US" dirty="0"/>
              <a:t>(after compute)</a:t>
            </a:r>
          </a:p>
          <a:p>
            <a:pPr>
              <a:spcBef>
                <a:spcPts val="600"/>
              </a:spcBef>
            </a:pPr>
            <a:r>
              <a:rPr lang="en-US" dirty="0"/>
              <a:t>TimeThief exploits request slack</a:t>
            </a:r>
            <a:endParaRPr lang="en-US" i="1" dirty="0">
              <a:solidFill>
                <a:schemeClr val="bg2">
                  <a:lumMod val="50000"/>
                </a:schemeClr>
              </a:solidFill>
            </a:endParaRPr>
          </a:p>
          <a:p>
            <a:pPr lvl="1">
              <a:spcBef>
                <a:spcPts val="600"/>
              </a:spcBef>
            </a:pPr>
            <a:r>
              <a:rPr lang="en-US" dirty="0"/>
              <a:t>Mechanism to determine request slack</a:t>
            </a:r>
          </a:p>
          <a:p>
            <a:pPr lvl="1">
              <a:spcBef>
                <a:spcPts val="600"/>
              </a:spcBef>
            </a:pPr>
            <a:r>
              <a:rPr lang="en-US" dirty="0"/>
              <a:t>Machinery to effectively exploit slack</a:t>
            </a:r>
          </a:p>
          <a:p>
            <a:pPr lvl="1">
              <a:spcBef>
                <a:spcPts val="600"/>
              </a:spcBef>
            </a:pPr>
            <a:r>
              <a:rPr lang="en-US" dirty="0"/>
              <a:t>EDF scheduling to shield tail (critical) </a:t>
            </a:r>
            <a:r>
              <a:rPr lang="en-US" dirty="0" smtClean="0"/>
              <a:t>requests</a:t>
            </a:r>
          </a:p>
          <a:p>
            <a:pPr>
              <a:spcBef>
                <a:spcPts val="600"/>
              </a:spcBef>
            </a:pPr>
            <a:r>
              <a:rPr lang="en-US" dirty="0" smtClean="0"/>
              <a:t>Intel’s Running Avg. Power Limit (RAPL) to set power state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8BF32-2C11-4173-9832-E24DA40AA874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07504" y="5664423"/>
            <a:ext cx="8458200" cy="914400"/>
          </a:xfrm>
        </p:spPr>
        <p:txBody>
          <a:bodyPr/>
          <a:lstStyle/>
          <a:p>
            <a:r>
              <a:rPr lang="en-US" dirty="0" smtClean="0"/>
              <a:t>TimeThief </a:t>
            </a:r>
            <a:r>
              <a:rPr lang="en-US" i="1" dirty="0" smtClean="0"/>
              <a:t>reshapes</a:t>
            </a:r>
            <a:r>
              <a:rPr lang="en-US" dirty="0" smtClean="0"/>
              <a:t> response time distribution using per-query slack; EDF pulls the tail in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60214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Determining request Slack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066799"/>
            <a:ext cx="8458200" cy="5562601"/>
          </a:xfrm>
        </p:spPr>
        <p:txBody>
          <a:bodyPr/>
          <a:lstStyle/>
          <a:p>
            <a:r>
              <a:rPr lang="en-US" dirty="0" smtClean="0"/>
              <a:t>To determine slack, timestamps at parent and leaf?</a:t>
            </a: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"/>
            </a:pPr>
            <a:r>
              <a:rPr lang="en-US" dirty="0" smtClean="0"/>
              <a:t>Clock skew ≈ slack</a:t>
            </a:r>
          </a:p>
          <a:p>
            <a:pPr>
              <a:buClr>
                <a:srgbClr val="00B050"/>
              </a:buClr>
              <a:buFont typeface="Wingdings" panose="05000000000000000000" pitchFamily="2" charset="2"/>
              <a:buChar char="ü"/>
            </a:pPr>
            <a:r>
              <a:rPr lang="en-US" dirty="0" smtClean="0"/>
              <a:t>Estimate based on network signals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Explicit Congestion Notification (ECN)</a:t>
            </a:r>
          </a:p>
          <a:p>
            <a:pPr lvl="1"/>
            <a:r>
              <a:rPr lang="en-US" dirty="0" smtClean="0"/>
              <a:t>Switch marks if buffer occupancy &gt; Threshold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TCP Timeouts </a:t>
            </a:r>
          </a:p>
          <a:p>
            <a:pPr lvl="1"/>
            <a:r>
              <a:rPr lang="en-US" dirty="0" smtClean="0"/>
              <a:t>Sender marks retransmitted packets (lost earlier)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  If a leaf doesn’t see either ECN or Timeouts</a:t>
            </a:r>
          </a:p>
          <a:p>
            <a:pPr marL="228600" lvl="1" indent="0">
              <a:spcBef>
                <a:spcPts val="600"/>
              </a:spcBef>
              <a:buNone/>
            </a:pPr>
            <a:r>
              <a:rPr lang="en-US" sz="22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request_slack = network_budget - median_latency 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dirty="0" smtClean="0"/>
              <a:t>  else </a:t>
            </a:r>
            <a:r>
              <a:rPr lang="en-US" sz="22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request_slack = 0</a:t>
            </a:r>
          </a:p>
          <a:p>
            <a:r>
              <a:rPr lang="en-US" dirty="0" smtClean="0"/>
              <a:t>how much slack can be used to slowdown compute? </a:t>
            </a:r>
          </a:p>
          <a:p>
            <a:pPr lvl="1"/>
            <a:r>
              <a:rPr lang="en-US" dirty="0" smtClean="0"/>
              <a:t>depends on queuing (load)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8BF32-2C11-4173-9832-E24DA40AA874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609602" y="4757054"/>
            <a:ext cx="8131632" cy="457200"/>
          </a:xfrm>
          <a:prstGeom prst="rect">
            <a:avLst/>
          </a:prstGeom>
          <a:noFill/>
          <a:ln w="285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675090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Slowing down based on request slack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066798"/>
            <a:ext cx="8458200" cy="5562601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u="sng" dirty="0" smtClean="0"/>
              <a:t>Two questions</a:t>
            </a:r>
          </a:p>
          <a:p>
            <a:pPr marL="514350" indent="-514350">
              <a:spcBef>
                <a:spcPts val="600"/>
              </a:spcBef>
              <a:buFont typeface="+mj-lt"/>
              <a:buAutoNum type="arabicPeriod"/>
            </a:pPr>
            <a:r>
              <a:rPr lang="en-US" dirty="0" smtClean="0"/>
              <a:t>How much to slow down the current request?</a:t>
            </a:r>
          </a:p>
          <a:p>
            <a:pPr lvl="1">
              <a:spcBef>
                <a:spcPts val="0"/>
              </a:spcBef>
              <a:buClr>
                <a:srgbClr val="FF0000"/>
              </a:buClr>
              <a:buFont typeface="Wingdings" panose="05000000000000000000" pitchFamily="2" charset="2"/>
              <a:buChar char=""/>
            </a:pPr>
            <a:r>
              <a:rPr lang="en-US" dirty="0" smtClean="0"/>
              <a:t>We don’t know the current request’s needs ahead! </a:t>
            </a:r>
          </a:p>
          <a:p>
            <a:pPr lvl="1">
              <a:spcBef>
                <a:spcPts val="0"/>
              </a:spcBef>
              <a:buClr>
                <a:srgbClr val="00B050"/>
              </a:buClr>
              <a:buFont typeface="Wingdings" panose="05000000000000000000" pitchFamily="2" charset="2"/>
              <a:buChar char="ü"/>
            </a:pPr>
            <a:r>
              <a:rPr lang="en-US" dirty="0" smtClean="0"/>
              <a:t>But compute budget accounts for tail!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How to account for queueing (load)?</a:t>
            </a:r>
          </a:p>
          <a:p>
            <a:pPr lvl="1">
              <a:spcBef>
                <a:spcPts val="0"/>
              </a:spcBef>
              <a:buClr>
                <a:srgbClr val="00B050"/>
              </a:buClr>
              <a:buFont typeface="Wingdings" panose="05000000000000000000" pitchFamily="2" charset="2"/>
              <a:buChar char="ü"/>
            </a:pPr>
            <a:r>
              <a:rPr lang="en-US" dirty="0" smtClean="0"/>
              <a:t>Attenuate </a:t>
            </a:r>
            <a:r>
              <a:rPr lang="en-US" dirty="0"/>
              <a:t>the </a:t>
            </a:r>
            <a:r>
              <a:rPr lang="en-US" dirty="0" smtClean="0"/>
              <a:t>slack</a:t>
            </a:r>
            <a:endParaRPr lang="en-US" dirty="0"/>
          </a:p>
          <a:p>
            <a:pPr marL="0" indent="0">
              <a:spcBef>
                <a:spcPts val="600"/>
              </a:spcBef>
              <a:buNone/>
            </a:pPr>
            <a:r>
              <a:rPr lang="en-US" sz="22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slowdown = request_slack * scale </a:t>
            </a:r>
            <a:r>
              <a:rPr lang="en-US" sz="22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 </a:t>
            </a:r>
            <a:r>
              <a:rPr lang="en-US" sz="22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compute_budget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24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2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scale</a:t>
            </a:r>
            <a:r>
              <a:rPr lang="en-US" dirty="0" smtClean="0"/>
              <a:t> </a:t>
            </a:r>
            <a:r>
              <a:rPr lang="en-US" dirty="0" smtClean="0">
                <a:sym typeface="Wingdings" panose="05000000000000000000" pitchFamily="2" charset="2"/>
              </a:rPr>
              <a:t>depends on load</a:t>
            </a:r>
            <a:endParaRPr lang="en-US" dirty="0"/>
          </a:p>
          <a:p>
            <a:pPr marL="0" lvl="1" indent="0">
              <a:spcBef>
                <a:spcPts val="1200"/>
              </a:spcBef>
              <a:buNone/>
            </a:pPr>
            <a:r>
              <a:rPr lang="en-US" u="sng" dirty="0" smtClean="0"/>
              <a:t>Feedback controller to dynamically determine scale</a:t>
            </a:r>
          </a:p>
          <a:p>
            <a:pPr marL="228600" lvl="1">
              <a:spcBef>
                <a:spcPts val="1200"/>
              </a:spcBef>
            </a:pPr>
            <a:r>
              <a:rPr lang="en-US" dirty="0" smtClean="0"/>
              <a:t>Controller </a:t>
            </a:r>
            <a:r>
              <a:rPr lang="en-US" dirty="0"/>
              <a:t>monitors response </a:t>
            </a:r>
            <a:r>
              <a:rPr lang="en-US" dirty="0" smtClean="0"/>
              <a:t>times </a:t>
            </a:r>
            <a:r>
              <a:rPr lang="en-US" dirty="0"/>
              <a:t>of completed </a:t>
            </a:r>
            <a:r>
              <a:rPr lang="en-US" dirty="0" smtClean="0"/>
              <a:t>queries every 5 seconds </a:t>
            </a:r>
            <a:r>
              <a:rPr lang="en-US" dirty="0" smtClean="0">
                <a:solidFill>
                  <a:srgbClr val="00B050"/>
                </a:solidFill>
              </a:rPr>
              <a:t>(more details in the paper)</a:t>
            </a:r>
          </a:p>
          <a:p>
            <a:pPr marL="457200" lvl="2" indent="0">
              <a:spcBef>
                <a:spcPts val="600"/>
              </a:spcBef>
              <a:buNone/>
            </a:pPr>
            <a:r>
              <a:rPr lang="en-US" sz="22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scale += 0.05</a:t>
            </a:r>
            <a:r>
              <a:rPr lang="en-US" sz="2200" dirty="0" smtClean="0"/>
              <a:t> </a:t>
            </a:r>
            <a:r>
              <a:rPr lang="en-US" dirty="0" smtClean="0"/>
              <a:t>if there is </a:t>
            </a:r>
            <a:r>
              <a:rPr lang="en-US" sz="22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  <a:r>
              <a:rPr lang="en-US" sz="22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</a:t>
            </a:r>
            <a:r>
              <a:rPr lang="en-US" dirty="0" smtClean="0"/>
              <a:t> room</a:t>
            </a:r>
            <a:endParaRPr lang="en-US" sz="2400" b="1" dirty="0" smtClean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2" indent="0">
              <a:spcBef>
                <a:spcPts val="0"/>
              </a:spcBef>
              <a:buNone/>
            </a:pPr>
            <a:r>
              <a:rPr lang="en-US" sz="22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scale -= 0.05</a:t>
            </a:r>
            <a:r>
              <a:rPr lang="en-US" sz="2200" dirty="0" smtClean="0"/>
              <a:t> </a:t>
            </a:r>
            <a:r>
              <a:rPr lang="en-US" dirty="0" smtClean="0"/>
              <a:t>otherwise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8BF32-2C11-4173-9832-E24DA40AA874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81000" y="3494314"/>
            <a:ext cx="8458200" cy="457200"/>
          </a:xfrm>
          <a:prstGeom prst="rect">
            <a:avLst/>
          </a:prstGeom>
          <a:noFill/>
          <a:ln w="285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941321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Earliest-deadline first scheduling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066799"/>
            <a:ext cx="8458200" cy="5181601"/>
          </a:xfrm>
        </p:spPr>
        <p:txBody>
          <a:bodyPr/>
          <a:lstStyle/>
          <a:p>
            <a:r>
              <a:rPr lang="en-US" dirty="0" smtClean="0"/>
              <a:t>A sub-critical </a:t>
            </a:r>
            <a:r>
              <a:rPr lang="en-US" dirty="0"/>
              <a:t>request </a:t>
            </a:r>
            <a:r>
              <a:rPr lang="en-US" dirty="0" smtClean="0"/>
              <a:t>(</a:t>
            </a:r>
            <a:r>
              <a:rPr lang="en-US" sz="2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request_slack</a:t>
            </a:r>
            <a:r>
              <a:rPr lang="en-US" sz="2400" dirty="0" smtClean="0"/>
              <a:t> </a:t>
            </a:r>
            <a:r>
              <a:rPr lang="en-US" sz="24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≠0</a:t>
            </a:r>
            <a:r>
              <a:rPr lang="en-US" dirty="0" smtClean="0"/>
              <a:t>) could </a:t>
            </a:r>
            <a:r>
              <a:rPr lang="en-US" dirty="0"/>
              <a:t>hurt another critical request </a:t>
            </a:r>
            <a:r>
              <a:rPr lang="en-US" dirty="0" smtClean="0"/>
              <a:t>(</a:t>
            </a:r>
            <a:r>
              <a:rPr lang="en-US" sz="2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request_slack</a:t>
            </a:r>
            <a:r>
              <a:rPr lang="en-US" sz="2400" dirty="0"/>
              <a:t> </a:t>
            </a:r>
            <a:r>
              <a:rPr lang="en-US" sz="24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=0</a:t>
            </a:r>
            <a:r>
              <a:rPr lang="en-US" dirty="0" smtClean="0"/>
              <a:t>) </a:t>
            </a:r>
          </a:p>
          <a:p>
            <a:pPr lvl="1"/>
            <a:r>
              <a:rPr lang="en-US" dirty="0" smtClean="0"/>
              <a:t>If the critical request is </a:t>
            </a:r>
            <a:r>
              <a:rPr lang="en-US" dirty="0"/>
              <a:t>queued behind the sub-critical </a:t>
            </a:r>
            <a:r>
              <a:rPr lang="en-US" dirty="0" smtClean="0"/>
              <a:t>request</a:t>
            </a:r>
          </a:p>
          <a:p>
            <a:pPr>
              <a:spcBef>
                <a:spcPts val="600"/>
              </a:spcBef>
            </a:pPr>
            <a:r>
              <a:rPr lang="en-US" dirty="0" smtClean="0"/>
              <a:t>EDF decouples critical and sub-critical</a:t>
            </a:r>
          </a:p>
          <a:p>
            <a:pPr>
              <a:spcBef>
                <a:spcPts val="600"/>
              </a:spcBef>
            </a:pPr>
            <a:endParaRPr lang="en-US" dirty="0"/>
          </a:p>
          <a:p>
            <a:pPr>
              <a:spcBef>
                <a:spcPts val="600"/>
              </a:spcBef>
            </a:pPr>
            <a:r>
              <a:rPr lang="en-US" dirty="0" smtClean="0"/>
              <a:t>We compute the deadline at the leaf node as follows: 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deadline </a:t>
            </a:r>
            <a:r>
              <a:rPr lang="en-US" sz="2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sz="24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compute_budget </a:t>
            </a:r>
            <a:r>
              <a:rPr lang="en-US" sz="2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+ </a:t>
            </a:r>
            <a:r>
              <a:rPr lang="en-US" sz="24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request_slack</a:t>
            </a:r>
            <a:r>
              <a:rPr lang="en-US" sz="3200" dirty="0" smtClean="0"/>
              <a:t>           </a:t>
            </a:r>
          </a:p>
          <a:p>
            <a:pPr marL="457200" lvl="1" indent="0">
              <a:spcBef>
                <a:spcPts val="1200"/>
              </a:spcBef>
              <a:buNone/>
            </a:pPr>
            <a:r>
              <a:rPr lang="en-US" dirty="0" smtClean="0"/>
              <a:t>   </a:t>
            </a:r>
            <a:r>
              <a:rPr lang="en-US" u="sng" dirty="0" smtClean="0"/>
              <a:t>Note</a:t>
            </a:r>
            <a:r>
              <a:rPr lang="en-US" dirty="0"/>
              <a:t>: </a:t>
            </a:r>
            <a:r>
              <a:rPr lang="en-US" dirty="0" smtClean="0"/>
              <a:t>Determining slack enables EDF!</a:t>
            </a:r>
            <a:endParaRPr lang="en-US" dirty="0"/>
          </a:p>
          <a:p>
            <a:pPr marL="0" indent="0">
              <a:buNone/>
            </a:pPr>
            <a:r>
              <a:rPr lang="en-US" sz="3600" dirty="0" smtClean="0"/>
              <a:t>              </a:t>
            </a:r>
            <a:r>
              <a:rPr lang="en-US" sz="3600" dirty="0" smtClean="0">
                <a:solidFill>
                  <a:srgbClr val="00B050"/>
                </a:solidFill>
              </a:rPr>
              <a:t>More details in the paper </a:t>
            </a:r>
            <a:endParaRPr lang="en-US" sz="3600" dirty="0">
              <a:solidFill>
                <a:srgbClr val="00B05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8BF32-2C11-4173-9832-E24DA40AA874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718456" y="4005942"/>
            <a:ext cx="7772400" cy="457200"/>
          </a:xfrm>
          <a:prstGeom prst="rect">
            <a:avLst/>
          </a:prstGeom>
          <a:noFill/>
          <a:ln w="285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570737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82568" y="929145"/>
            <a:ext cx="7310280" cy="45720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582568" y="5110806"/>
            <a:ext cx="7310280" cy="822960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>
              <a:defRPr>
                <a:solidFill>
                  <a:schemeClr val="dk1"/>
                </a:solidFill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399"/>
            <a:ext cx="8133740" cy="5613401"/>
          </a:xfrm>
          <a:noFill/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marL="461963" lvl="1" indent="-236538"/>
            <a:r>
              <a:rPr lang="en-US" dirty="0" smtClean="0">
                <a:solidFill>
                  <a:schemeClr val="tx1"/>
                </a:solidFill>
              </a:rPr>
              <a:t>Introduction</a:t>
            </a:r>
          </a:p>
          <a:p>
            <a:pPr marL="919163" lvl="2" indent="-236538"/>
            <a:r>
              <a:rPr lang="en-US" dirty="0" smtClean="0">
                <a:solidFill>
                  <a:schemeClr val="tx1"/>
                </a:solidFill>
              </a:rPr>
              <a:t>Motivation, previous work</a:t>
            </a:r>
          </a:p>
          <a:p>
            <a:pPr marL="919163" lvl="2" indent="-236538"/>
            <a:r>
              <a:rPr lang="en-US" dirty="0" smtClean="0">
                <a:solidFill>
                  <a:schemeClr val="tx1"/>
                </a:solidFill>
              </a:rPr>
              <a:t>Our contributions</a:t>
            </a:r>
          </a:p>
          <a:p>
            <a:pPr marL="461963" lvl="1" indent="-236538"/>
            <a:r>
              <a:rPr lang="en-US" dirty="0"/>
              <a:t>Background</a:t>
            </a:r>
          </a:p>
          <a:p>
            <a:pPr marL="919163" lvl="2" indent="-236538"/>
            <a:r>
              <a:rPr lang="en-US" dirty="0"/>
              <a:t>OLDI architecture </a:t>
            </a:r>
          </a:p>
          <a:p>
            <a:pPr marL="919163" lvl="2" indent="-236538"/>
            <a:r>
              <a:rPr lang="en-US" dirty="0"/>
              <a:t>Network variability</a:t>
            </a:r>
          </a:p>
          <a:p>
            <a:pPr marL="461963" lvl="1" indent="-236538"/>
            <a:r>
              <a:rPr lang="en-US" dirty="0"/>
              <a:t>TimeThief</a:t>
            </a:r>
          </a:p>
          <a:p>
            <a:pPr marL="919163" lvl="2" indent="-236538"/>
            <a:r>
              <a:rPr lang="en-US" dirty="0"/>
              <a:t>Key Ideas</a:t>
            </a:r>
          </a:p>
          <a:p>
            <a:pPr marL="919163" lvl="2" indent="-236538"/>
            <a:r>
              <a:rPr lang="en-US" dirty="0"/>
              <a:t>Slack </a:t>
            </a:r>
            <a:r>
              <a:rPr lang="en-US" dirty="0" smtClean="0"/>
              <a:t>calculation &amp; application</a:t>
            </a:r>
            <a:endParaRPr lang="en-US" dirty="0"/>
          </a:p>
          <a:p>
            <a:pPr marL="919163" lvl="2" indent="-236538"/>
            <a:r>
              <a:rPr lang="en-US" dirty="0" smtClean="0"/>
              <a:t>EDF</a:t>
            </a:r>
          </a:p>
          <a:p>
            <a:pPr marL="461963" lvl="1" indent="-236538"/>
            <a:r>
              <a:rPr lang="en-US" dirty="0"/>
              <a:t>Methodology</a:t>
            </a:r>
          </a:p>
          <a:p>
            <a:pPr marL="461963" lvl="1" indent="-236538"/>
            <a:r>
              <a:rPr lang="en-US" dirty="0" smtClean="0"/>
              <a:t>Results</a:t>
            </a:r>
            <a:endParaRPr lang="en-US" dirty="0">
              <a:solidFill>
                <a:schemeClr val="tx1"/>
              </a:solidFill>
            </a:endParaRPr>
          </a:p>
          <a:p>
            <a:pPr marL="919163" lvl="2" indent="-236538"/>
            <a:endParaRPr lang="en-US" sz="2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Talk Organization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8BF32-2C11-4173-9832-E24DA40AA874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51765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066798"/>
            <a:ext cx="8458200" cy="5562601"/>
          </a:xfrm>
        </p:spPr>
        <p:txBody>
          <a:bodyPr/>
          <a:lstStyle/>
          <a:p>
            <a:pPr marL="514350" indent="-514350">
              <a:spcBef>
                <a:spcPts val="600"/>
              </a:spcBef>
              <a:buFont typeface="+mj-lt"/>
              <a:buAutoNum type="arabicPeriod"/>
            </a:pPr>
            <a:r>
              <a:rPr lang="en-US" u="sng" dirty="0" smtClean="0"/>
              <a:t>C</a:t>
            </a:r>
            <a:r>
              <a:rPr lang="en-US" u="sng" dirty="0" smtClean="0">
                <a:sym typeface="Wingdings" panose="05000000000000000000" pitchFamily="2" charset="2"/>
              </a:rPr>
              <a:t>ompute</a:t>
            </a:r>
            <a:r>
              <a:rPr lang="en-US" dirty="0" smtClean="0">
                <a:sym typeface="Wingdings" panose="05000000000000000000" pitchFamily="2" charset="2"/>
              </a:rPr>
              <a:t> (service time, power)</a:t>
            </a:r>
          </a:p>
          <a:p>
            <a:pPr lvl="1">
              <a:spcBef>
                <a:spcPts val="600"/>
              </a:spcBef>
            </a:pPr>
            <a:r>
              <a:rPr lang="en-US" dirty="0" smtClean="0">
                <a:sym typeface="Wingdings" panose="05000000000000000000" pitchFamily="2" charset="2"/>
              </a:rPr>
              <a:t>Real measurements  feasible at a small scale </a:t>
            </a:r>
            <a:endParaRPr lang="en-US" dirty="0" smtClean="0"/>
          </a:p>
          <a:p>
            <a:pPr marL="514350" indent="-514350">
              <a:spcBef>
                <a:spcPts val="600"/>
              </a:spcBef>
              <a:buFont typeface="+mj-lt"/>
              <a:buAutoNum type="arabicPeriod"/>
            </a:pPr>
            <a:r>
              <a:rPr lang="en-US" u="sng" dirty="0" smtClean="0">
                <a:sym typeface="Wingdings" panose="05000000000000000000" pitchFamily="2" charset="2"/>
              </a:rPr>
              <a:t>Network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</a:p>
          <a:p>
            <a:pPr lvl="1">
              <a:spcBef>
                <a:spcPts val="600"/>
              </a:spcBef>
            </a:pPr>
            <a:r>
              <a:rPr lang="en-US" dirty="0" smtClean="0">
                <a:sym typeface="Wingdings" panose="05000000000000000000" pitchFamily="2" charset="2"/>
              </a:rPr>
              <a:t>Tails effects only in large clusters  ns-3</a:t>
            </a:r>
            <a:endParaRPr lang="en-US" dirty="0">
              <a:sym typeface="Wingdings" panose="05000000000000000000" pitchFamily="2" charset="2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en-US" u="sng" dirty="0" smtClean="0"/>
              <a:t>Workload</a:t>
            </a:r>
            <a:r>
              <a:rPr lang="en-US" dirty="0"/>
              <a:t>: Web Search (Search) from CloudSuite 2.0 </a:t>
            </a:r>
          </a:p>
          <a:p>
            <a:pPr>
              <a:spcBef>
                <a:spcPts val="600"/>
              </a:spcBef>
            </a:pPr>
            <a:r>
              <a:rPr lang="en-US" dirty="0"/>
              <a:t>Search index from Wikipedia</a:t>
            </a:r>
          </a:p>
          <a:p>
            <a:pPr>
              <a:spcBef>
                <a:spcPts val="600"/>
              </a:spcBef>
            </a:pPr>
            <a:r>
              <a:rPr lang="en-US" dirty="0"/>
              <a:t>3000 queries/s at peak load </a:t>
            </a:r>
            <a:r>
              <a:rPr lang="en-US" dirty="0">
                <a:sym typeface="Wingdings" panose="05000000000000000000" pitchFamily="2" charset="2"/>
              </a:rPr>
              <a:t> </a:t>
            </a:r>
            <a:r>
              <a:rPr lang="en-US" dirty="0"/>
              <a:t>90% load with 100 threads per leaf </a:t>
            </a:r>
            <a:r>
              <a:rPr lang="en-US" dirty="0" smtClean="0"/>
              <a:t>(4 sockets * 12 cores * 2 way SMT ≈ 100)</a:t>
            </a:r>
            <a:endParaRPr lang="en-US" dirty="0"/>
          </a:p>
          <a:p>
            <a:pPr>
              <a:spcBef>
                <a:spcPts val="600"/>
              </a:spcBef>
            </a:pPr>
            <a:r>
              <a:rPr lang="en-US" dirty="0"/>
              <a:t>Deadline budget: Overall 125 ms </a:t>
            </a:r>
          </a:p>
          <a:p>
            <a:pPr lvl="1">
              <a:spcBef>
                <a:spcPts val="600"/>
              </a:spcBef>
            </a:pPr>
            <a:r>
              <a:rPr lang="en-US" dirty="0"/>
              <a:t>Network (request/reply): 25 ms </a:t>
            </a:r>
          </a:p>
          <a:p>
            <a:pPr lvl="1">
              <a:spcBef>
                <a:spcPts val="600"/>
              </a:spcBef>
            </a:pPr>
            <a:r>
              <a:rPr lang="en-US" dirty="0"/>
              <a:t>Compute: 75 </a:t>
            </a:r>
            <a:r>
              <a:rPr lang="en-US" dirty="0" smtClean="0"/>
              <a:t>ms</a:t>
            </a:r>
          </a:p>
          <a:p>
            <a:pPr lvl="1">
              <a:spcBef>
                <a:spcPts val="600"/>
              </a:spcBef>
            </a:pPr>
            <a:r>
              <a:rPr lang="en-US" dirty="0" smtClean="0"/>
              <a:t>The budgets are in line with other papers </a:t>
            </a:r>
          </a:p>
          <a:p>
            <a:pPr>
              <a:spcBef>
                <a:spcPts val="600"/>
              </a:spcBef>
            </a:pPr>
            <a:r>
              <a:rPr lang="en-US" dirty="0" smtClean="0"/>
              <a:t>SLA of 1</a:t>
            </a:r>
            <a:r>
              <a:rPr lang="en-US" dirty="0"/>
              <a:t>% missed </a:t>
            </a:r>
            <a:r>
              <a:rPr lang="en-US" dirty="0" smtClean="0"/>
              <a:t>deadlines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8BF32-2C11-4173-9832-E24DA40AA874}" type="slidenum">
              <a:rPr lang="en-US" smtClean="0"/>
              <a:pPr/>
              <a:t>17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980766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Methodology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066798"/>
            <a:ext cx="8458200" cy="5562601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US" dirty="0" smtClean="0">
                <a:sym typeface="Wingdings" panose="05000000000000000000" pitchFamily="2" charset="2"/>
              </a:rPr>
              <a:t>Service </a:t>
            </a:r>
            <a:r>
              <a:rPr lang="en-US" dirty="0">
                <a:sym typeface="Wingdings" panose="05000000000000000000" pitchFamily="2" charset="2"/>
              </a:rPr>
              <a:t>time and power measurements</a:t>
            </a:r>
          </a:p>
          <a:p>
            <a:pPr lvl="1">
              <a:spcBef>
                <a:spcPts val="600"/>
              </a:spcBef>
            </a:pPr>
            <a:r>
              <a:rPr lang="en-US" dirty="0">
                <a:sym typeface="Wingdings" panose="05000000000000000000" pitchFamily="2" charset="2"/>
              </a:rPr>
              <a:t>Service time measured at low load (no queueing) at the leaf server (matches other papers</a:t>
            </a:r>
            <a:r>
              <a:rPr lang="en-US" dirty="0" smtClean="0">
                <a:sym typeface="Wingdings" panose="05000000000000000000" pitchFamily="2" charset="2"/>
              </a:rPr>
              <a:t>)</a:t>
            </a:r>
          </a:p>
          <a:p>
            <a:pPr lvl="1">
              <a:spcBef>
                <a:spcPts val="600"/>
              </a:spcBef>
            </a:pPr>
            <a:r>
              <a:rPr lang="en-US" dirty="0" smtClean="0">
                <a:sym typeface="Wingdings" panose="05000000000000000000" pitchFamily="2" charset="2"/>
              </a:rPr>
              <a:t>Power measurement with RAPL</a:t>
            </a:r>
          </a:p>
          <a:p>
            <a:pPr lvl="1">
              <a:spcBef>
                <a:spcPts val="600"/>
              </a:spcBef>
            </a:pPr>
            <a:r>
              <a:rPr lang="en-US" dirty="0" smtClean="0">
                <a:sym typeface="Wingdings" panose="05000000000000000000" pitchFamily="2" charset="2"/>
              </a:rPr>
              <a:t>Measurements at one leaf server </a:t>
            </a:r>
          </a:p>
          <a:p>
            <a:pPr lvl="2">
              <a:spcBef>
                <a:spcPts val="600"/>
              </a:spcBef>
            </a:pPr>
            <a:r>
              <a:rPr lang="en-US" dirty="0" smtClean="0">
                <a:sym typeface="Wingdings" panose="05000000000000000000" pitchFamily="2" charset="2"/>
              </a:rPr>
              <a:t>Leaf servers are </a:t>
            </a:r>
            <a:r>
              <a:rPr lang="en-US" dirty="0" err="1" smtClean="0">
                <a:sym typeface="Wingdings" panose="05000000000000000000" pitchFamily="2" charset="2"/>
              </a:rPr>
              <a:t>i.i.d</a:t>
            </a:r>
            <a:endParaRPr lang="en-US" dirty="0" smtClean="0">
              <a:sym typeface="Wingdings" panose="05000000000000000000" pitchFamily="2" charset="2"/>
            </a:endParaRPr>
          </a:p>
          <a:p>
            <a:pPr>
              <a:spcBef>
                <a:spcPts val="600"/>
              </a:spcBef>
            </a:pPr>
            <a:r>
              <a:rPr lang="en-US" dirty="0" smtClean="0">
                <a:sym typeface="Wingdings" panose="05000000000000000000" pitchFamily="2" charset="2"/>
              </a:rPr>
              <a:t>Network </a:t>
            </a:r>
          </a:p>
          <a:p>
            <a:pPr lvl="1">
              <a:spcBef>
                <a:spcPts val="600"/>
              </a:spcBef>
            </a:pPr>
            <a:r>
              <a:rPr lang="en-US" dirty="0" smtClean="0">
                <a:sym typeface="Wingdings" panose="05000000000000000000" pitchFamily="2" charset="2"/>
              </a:rPr>
              <a:t>Fat-tree topology</a:t>
            </a:r>
          </a:p>
          <a:p>
            <a:pPr lvl="2">
              <a:spcBef>
                <a:spcPts val="600"/>
              </a:spcBef>
            </a:pPr>
            <a:r>
              <a:rPr lang="en-US" dirty="0" smtClean="0">
                <a:sym typeface="Wingdings" panose="05000000000000000000" pitchFamily="2" charset="2"/>
              </a:rPr>
              <a:t>64 racks, 16 servers/rack </a:t>
            </a:r>
          </a:p>
          <a:p>
            <a:pPr lvl="2">
              <a:spcBef>
                <a:spcPts val="600"/>
              </a:spcBef>
            </a:pPr>
            <a:r>
              <a:rPr lang="en-US" dirty="0" smtClean="0">
                <a:sym typeface="Wingdings" panose="05000000000000000000" pitchFamily="2" charset="2"/>
              </a:rPr>
              <a:t>10 Gbps links </a:t>
            </a:r>
          </a:p>
          <a:p>
            <a:pPr lvl="2">
              <a:spcBef>
                <a:spcPts val="600"/>
              </a:spcBef>
            </a:pPr>
            <a:r>
              <a:rPr lang="en-US" dirty="0" smtClean="0"/>
              <a:t>4 MB shared packet buffers</a:t>
            </a:r>
          </a:p>
          <a:p>
            <a:pPr lvl="2">
              <a:spcBef>
                <a:spcPts val="600"/>
              </a:spcBef>
            </a:pPr>
            <a:r>
              <a:rPr lang="en-US" dirty="0" smtClean="0"/>
              <a:t>200 </a:t>
            </a:r>
            <a:r>
              <a:rPr lang="el-GR" dirty="0" smtClean="0"/>
              <a:t>μ</a:t>
            </a:r>
            <a:r>
              <a:rPr lang="en-US" dirty="0" smtClean="0"/>
              <a:t>s round-trip time (unloaded)</a:t>
            </a:r>
            <a:endParaRPr lang="en-US" dirty="0"/>
          </a:p>
          <a:p>
            <a:pPr marL="0" indent="0">
              <a:buNone/>
            </a:pPr>
            <a:endParaRPr lang="en-US" u="sng" dirty="0" smtClean="0"/>
          </a:p>
          <a:p>
            <a:pPr marL="0" indent="0">
              <a:buNone/>
            </a:pPr>
            <a:endParaRPr lang="en-US" u="sng" dirty="0"/>
          </a:p>
          <a:p>
            <a:pPr marL="0" indent="0">
              <a:buNone/>
            </a:pPr>
            <a:endParaRPr lang="en-US" u="sn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8BF32-2C11-4173-9832-E24DA40AA874}" type="slidenum">
              <a:rPr lang="en-US" smtClean="0"/>
              <a:pPr/>
              <a:t>18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642379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Service time and Power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8BF32-2C11-4173-9832-E24DA40AA874}" type="slidenum">
              <a:rPr lang="en-US" smtClean="0"/>
              <a:pPr/>
              <a:t>19</a:t>
            </a:fld>
            <a:endParaRPr lang="en-US" dirty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98256611"/>
              </p:ext>
            </p:extLst>
          </p:nvPr>
        </p:nvGraphicFramePr>
        <p:xfrm>
          <a:off x="365761" y="990599"/>
          <a:ext cx="4206239" cy="55372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3965207"/>
              </p:ext>
            </p:extLst>
          </p:nvPr>
        </p:nvGraphicFramePr>
        <p:xfrm>
          <a:off x="4572000" y="1066799"/>
          <a:ext cx="4267200" cy="54610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14829158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  <p:bldGraphic spid="6" grpId="0">
        <p:bldAsOne/>
      </p:bldGraphic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idx="1"/>
          </p:nvPr>
        </p:nvSpPr>
        <p:spPr>
          <a:xfrm>
            <a:off x="485272" y="980507"/>
            <a:ext cx="8229600" cy="2091952"/>
          </a:xfr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600" b="1" u="sng" dirty="0" smtClean="0"/>
              <a:t>Massive growth of big-data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600" i="1" dirty="0" smtClean="0"/>
              <a:t>Unstructured</a:t>
            </a:r>
            <a:r>
              <a:rPr lang="en-US" sz="2600" dirty="0" smtClean="0"/>
              <a:t> data doubles every two years</a:t>
            </a:r>
          </a:p>
          <a:p>
            <a:pPr marL="577850" lvl="1"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Mostly Internet data</a:t>
            </a:r>
          </a:p>
          <a:p>
            <a:pPr marL="577850" lvl="1"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Consumed by </a:t>
            </a:r>
            <a:r>
              <a:rPr lang="en-US" b="1" dirty="0" smtClean="0">
                <a:solidFill>
                  <a:srgbClr val="FF0000"/>
                </a:solidFill>
              </a:rPr>
              <a:t>O</a:t>
            </a:r>
            <a:r>
              <a:rPr lang="en-US" dirty="0" smtClean="0"/>
              <a:t>n</a:t>
            </a:r>
            <a:r>
              <a:rPr lang="en-US" b="1" dirty="0" smtClean="0">
                <a:solidFill>
                  <a:srgbClr val="FF0000"/>
                </a:solidFill>
              </a:rPr>
              <a:t>l</a:t>
            </a:r>
            <a:r>
              <a:rPr lang="en-US" dirty="0" smtClean="0"/>
              <a:t>ine, </a:t>
            </a:r>
            <a:r>
              <a:rPr lang="en-US" b="1" dirty="0" smtClean="0">
                <a:solidFill>
                  <a:srgbClr val="FF0000"/>
                </a:solidFill>
              </a:rPr>
              <a:t>d</a:t>
            </a:r>
            <a:r>
              <a:rPr lang="en-US" dirty="0" smtClean="0"/>
              <a:t>ata-</a:t>
            </a:r>
            <a:r>
              <a:rPr lang="en-US" b="1" dirty="0" smtClean="0">
                <a:solidFill>
                  <a:srgbClr val="FF0000"/>
                </a:solidFill>
              </a:rPr>
              <a:t>i</a:t>
            </a:r>
            <a:r>
              <a:rPr lang="en-US" dirty="0" smtClean="0"/>
              <a:t>ntensive (OLDI) applications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Datacenters are critical computing platforms for OLDIs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Big data and OLDI applications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8BF32-2C11-4173-9832-E24DA40AA874}" type="slidenum">
              <a:rPr lang="en-US" smtClean="0"/>
              <a:pPr/>
              <a:t>2</a:t>
            </a:fld>
            <a:endParaRPr lang="en-US" dirty="0"/>
          </a:p>
        </p:txBody>
      </p:sp>
      <p:pic>
        <p:nvPicPr>
          <p:cNvPr id="13" name="Picture 12" descr="facebook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371163" y="5894565"/>
            <a:ext cx="1883456" cy="619112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73" t="20588" r="9030" b="14706"/>
          <a:stretch/>
        </p:blipFill>
        <p:spPr>
          <a:xfrm>
            <a:off x="6022257" y="5933385"/>
            <a:ext cx="2057400" cy="580292"/>
          </a:xfrm>
          <a:prstGeom prst="rect">
            <a:avLst/>
          </a:prstGeom>
        </p:spPr>
      </p:pic>
      <p:pic>
        <p:nvPicPr>
          <p:cNvPr id="18" name="Picture 17" descr="google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990600" y="5910482"/>
            <a:ext cx="1827402" cy="587277"/>
          </a:xfrm>
          <a:prstGeom prst="rect">
            <a:avLst/>
          </a:prstGeom>
        </p:spPr>
      </p:pic>
      <p:sp>
        <p:nvSpPr>
          <p:cNvPr id="21" name="Text Placeholder 4"/>
          <p:cNvSpPr txBox="1">
            <a:spLocks/>
          </p:cNvSpPr>
          <p:nvPr/>
        </p:nvSpPr>
        <p:spPr>
          <a:xfrm>
            <a:off x="485272" y="3256937"/>
            <a:ext cx="8229600" cy="245315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Tx/>
              <a:buFont typeface="Wingdings" panose="05000000000000000000" pitchFamily="2" charset="2"/>
              <a:buChar char="§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Tx/>
              <a:buFont typeface="Wingdings" panose="05000000000000000000" pitchFamily="2" charset="2"/>
              <a:buChar char="§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Tx/>
              <a:buFont typeface="Wingdings" panose="05000000000000000000" pitchFamily="2" charset="2"/>
              <a:buChar char="§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Tx/>
              <a:buFont typeface="Wingdings" panose="05000000000000000000" pitchFamily="2" charset="2"/>
              <a:buChar char="§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Tx/>
              <a:buFont typeface="Wingdings" panose="05000000000000000000" pitchFamily="2" charset="2"/>
              <a:buChar char="§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600" b="1" u="sng" dirty="0" smtClean="0"/>
              <a:t>OLDIs are important</a:t>
            </a:r>
          </a:p>
          <a:p>
            <a:r>
              <a:rPr lang="en-US" sz="2600" dirty="0" smtClean="0"/>
              <a:t>Many popular Internet applications are OLDIs</a:t>
            </a:r>
            <a:endParaRPr lang="en-US" sz="2600" dirty="0"/>
          </a:p>
          <a:p>
            <a:pPr marL="577850" lvl="1">
              <a:lnSpc>
                <a:spcPct val="100000"/>
              </a:lnSpc>
              <a:spcBef>
                <a:spcPts val="0"/>
              </a:spcBef>
            </a:pPr>
            <a:r>
              <a:rPr lang="en-US" sz="2600" dirty="0"/>
              <a:t>e.g., </a:t>
            </a:r>
            <a:r>
              <a:rPr lang="en-US" sz="2600" dirty="0" smtClean="0"/>
              <a:t>Google Search</a:t>
            </a:r>
            <a:r>
              <a:rPr lang="en-US" sz="2600" dirty="0"/>
              <a:t>, </a:t>
            </a:r>
            <a:r>
              <a:rPr lang="en-US" sz="2600" dirty="0" smtClean="0"/>
              <a:t>Facebook, Twitter</a:t>
            </a:r>
            <a:endParaRPr lang="en-US" sz="2600" dirty="0"/>
          </a:p>
          <a:p>
            <a:r>
              <a:rPr lang="en-US" sz="2600" dirty="0" smtClean="0"/>
              <a:t>Organize and provide access to Internet data</a:t>
            </a:r>
          </a:p>
          <a:p>
            <a:r>
              <a:rPr lang="en-US" sz="2600" dirty="0" smtClean="0"/>
              <a:t>Vital to many big companies</a:t>
            </a:r>
            <a:endParaRPr lang="en-US" sz="26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476026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Response time distribution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8BF32-2C11-4173-9832-E24DA40AA874}" type="slidenum">
              <a:rPr lang="en-US" smtClean="0"/>
              <a:pPr/>
              <a:t>20</a:t>
            </a:fld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762000" y="5848263"/>
            <a:ext cx="7772398" cy="821338"/>
          </a:xfrm>
        </p:spPr>
        <p:txBody>
          <a:bodyPr/>
          <a:lstStyle/>
          <a:p>
            <a:r>
              <a:rPr lang="en-US" dirty="0" smtClean="0"/>
              <a:t>TimeThief reshapes distribution at all loads; saves 12% energy at the peak load</a:t>
            </a:r>
            <a:endParaRPr lang="en-US" dirty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75484070"/>
              </p:ext>
            </p:extLst>
          </p:nvPr>
        </p:nvGraphicFramePr>
        <p:xfrm>
          <a:off x="533400" y="1295400"/>
          <a:ext cx="80772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804452" y="2898908"/>
            <a:ext cx="1005840" cy="246221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TimeThief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791200" y="3335179"/>
            <a:ext cx="1005840" cy="246221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TimeThief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Oval 2"/>
          <p:cNvSpPr/>
          <p:nvPr/>
        </p:nvSpPr>
        <p:spPr>
          <a:xfrm>
            <a:off x="7053943" y="1143000"/>
            <a:ext cx="1117796" cy="838200"/>
          </a:xfrm>
          <a:prstGeom prst="ellipse">
            <a:avLst/>
          </a:prstGeom>
          <a:solidFill>
            <a:schemeClr val="accent2">
              <a:lumMod val="40000"/>
              <a:lumOff val="60000"/>
              <a:alpha val="50000"/>
            </a:schemeClr>
          </a:solidFill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922891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4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 animBg="1"/>
      <p:bldGraphic spid="5" grpId="0" uiExpand="1">
        <p:bldSub>
          <a:bldChart bld="series"/>
        </p:bldSub>
      </p:bldGraphic>
      <p:bldP spid="3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Power state distribution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8BF32-2C11-4173-9832-E24DA40AA874}" type="slidenum">
              <a:rPr lang="en-US" smtClean="0"/>
              <a:pPr/>
              <a:t>21</a:t>
            </a:fld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811695" y="5901270"/>
            <a:ext cx="7696200" cy="804329"/>
          </a:xfrm>
        </p:spPr>
        <p:txBody>
          <a:bodyPr/>
          <a:lstStyle/>
          <a:p>
            <a:r>
              <a:rPr lang="en-US" dirty="0" smtClean="0"/>
              <a:t>Even at the peak load, TimeThief slows down about 80% of the time using per-query slack</a:t>
            </a:r>
            <a:endParaRPr lang="en-US" dirty="0"/>
          </a:p>
        </p:txBody>
      </p:sp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05722980"/>
              </p:ext>
            </p:extLst>
          </p:nvPr>
        </p:nvGraphicFramePr>
        <p:xfrm>
          <a:off x="609600" y="990601"/>
          <a:ext cx="8077199" cy="4705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" name="Left Arrow 2"/>
          <p:cNvSpPr/>
          <p:nvPr/>
        </p:nvSpPr>
        <p:spPr>
          <a:xfrm rot="19126840">
            <a:off x="3572477" y="3347523"/>
            <a:ext cx="1016425" cy="562222"/>
          </a:xfrm>
          <a:prstGeom prst="left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Left Arrow 6"/>
          <p:cNvSpPr/>
          <p:nvPr/>
        </p:nvSpPr>
        <p:spPr>
          <a:xfrm rot="19126840">
            <a:off x="7779288" y="3779206"/>
            <a:ext cx="1024514" cy="512839"/>
          </a:xfrm>
          <a:prstGeom prst="left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Left Brace 7"/>
          <p:cNvSpPr/>
          <p:nvPr/>
        </p:nvSpPr>
        <p:spPr>
          <a:xfrm>
            <a:off x="5181601" y="1763486"/>
            <a:ext cx="765048" cy="3124200"/>
          </a:xfrm>
          <a:prstGeom prst="lef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579094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chart seriesIdx="-4" categoryIdx="4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animBg="1"/>
      <p:bldGraphic spid="9" grpId="0" uiExpand="1">
        <p:bldSub>
          <a:bldChart bld="category"/>
        </p:bldSub>
      </p:bldGraphic>
      <p:bldP spid="3" grpId="0" animBg="1"/>
      <p:bldP spid="7" grpId="0" animBg="1"/>
      <p:bldP spid="8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TimeThief exploits per-query slack</a:t>
            </a:r>
          </a:p>
          <a:p>
            <a:pPr lvl="1">
              <a:buClr>
                <a:srgbClr val="00B050"/>
              </a:buClr>
              <a:buFont typeface="Wingdings" panose="05000000000000000000" pitchFamily="2" charset="2"/>
              <a:buChar char="ü"/>
            </a:pPr>
            <a:r>
              <a:rPr lang="en-US" dirty="0" smtClean="0"/>
              <a:t>Request slack </a:t>
            </a:r>
          </a:p>
          <a:p>
            <a:pPr lvl="1">
              <a:buClr>
                <a:srgbClr val="0070C0"/>
              </a:buClr>
              <a:buFont typeface="Wingdings" panose="05000000000000000000" pitchFamily="2" charset="2"/>
              <a:buChar char="q"/>
            </a:pPr>
            <a:r>
              <a:rPr lang="en-US" dirty="0">
                <a:solidFill>
                  <a:srgbClr val="0070C0"/>
                </a:solidFill>
              </a:rPr>
              <a:t>Compute slack (future work)</a:t>
            </a: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"/>
            </a:pPr>
            <a:r>
              <a:rPr lang="en-US" dirty="0" smtClean="0"/>
              <a:t>Reply slack </a:t>
            </a:r>
            <a:r>
              <a:rPr lang="en-US" dirty="0" smtClean="0">
                <a:sym typeface="Wingdings" panose="05000000000000000000" pitchFamily="2" charset="2"/>
              </a:rPr>
              <a:t> not easily predictable </a:t>
            </a:r>
            <a:endParaRPr lang="en-US" dirty="0" smtClean="0"/>
          </a:p>
          <a:p>
            <a:r>
              <a:rPr lang="en-US" dirty="0" smtClean="0"/>
              <a:t>Reshapes response time distribution at </a:t>
            </a:r>
            <a:r>
              <a:rPr lang="en-US" i="1" dirty="0" smtClean="0"/>
              <a:t>all</a:t>
            </a:r>
            <a:r>
              <a:rPr lang="en-US" dirty="0" smtClean="0"/>
              <a:t> loads</a:t>
            </a:r>
          </a:p>
          <a:p>
            <a:pPr lvl="1"/>
            <a:r>
              <a:rPr lang="en-US" dirty="0" smtClean="0"/>
              <a:t>Saves 12% energy at peak load</a:t>
            </a:r>
          </a:p>
          <a:p>
            <a:r>
              <a:rPr lang="en-US" dirty="0" smtClean="0"/>
              <a:t>Leverages network signals to estimate slack </a:t>
            </a:r>
          </a:p>
          <a:p>
            <a:pPr lvl="1"/>
            <a:r>
              <a:rPr lang="en-US" dirty="0" smtClean="0"/>
              <a:t>Does not require fine-grain clock synchronization</a:t>
            </a:r>
          </a:p>
          <a:p>
            <a:r>
              <a:rPr lang="en-US" dirty="0" smtClean="0"/>
              <a:t>Employs EDF to decouple critical requests from sub-critical requests 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8BF32-2C11-4173-9832-E24DA40AA874}" type="slidenum">
              <a:rPr lang="en-US" smtClean="0"/>
              <a:pPr/>
              <a:t>22</a:t>
            </a:fld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381000" y="5638800"/>
            <a:ext cx="8458200" cy="872071"/>
          </a:xfrm>
        </p:spPr>
        <p:txBody>
          <a:bodyPr/>
          <a:lstStyle/>
          <a:p>
            <a:r>
              <a:rPr lang="en-US" dirty="0" smtClean="0"/>
              <a:t>TimeThief </a:t>
            </a:r>
            <a:r>
              <a:rPr lang="en-US" dirty="0"/>
              <a:t>converts OLDIs’ performance disadvantage of latency tail into an energy </a:t>
            </a:r>
            <a:r>
              <a:rPr lang="en-US" dirty="0" smtClean="0"/>
              <a:t>advantage!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817204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48727"/>
            <a:ext cx="7772400" cy="1913473"/>
          </a:xfrm>
        </p:spPr>
        <p:txBody>
          <a:bodyPr>
            <a:normAutofit/>
          </a:bodyPr>
          <a:lstStyle/>
          <a:p>
            <a:pPr algn="ctr"/>
            <a:r>
              <a:rPr lang="en-US" sz="9600" b="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Thank you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1086130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760" y="73151"/>
            <a:ext cx="8473440" cy="1069847"/>
          </a:xfrm>
        </p:spPr>
        <p:txBody>
          <a:bodyPr>
            <a:normAutofit/>
          </a:bodyPr>
          <a:lstStyle/>
          <a:p>
            <a:r>
              <a:rPr lang="en-US" dirty="0" smtClean="0"/>
              <a:t>Challenges to energy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50559"/>
            <a:ext cx="8458200" cy="4129825"/>
          </a:xfrm>
        </p:spPr>
        <p:txBody>
          <a:bodyPr/>
          <a:lstStyle/>
          <a:p>
            <a:pPr marL="0" indent="0">
              <a:buNone/>
            </a:pPr>
            <a:r>
              <a:rPr lang="en-US" sz="2600" b="1" dirty="0"/>
              <a:t>Traditional energy management does not work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600" dirty="0"/>
              <a:t>OLDIs are interactive </a:t>
            </a:r>
            <a:r>
              <a:rPr lang="en-US" sz="2600" dirty="0">
                <a:sym typeface="Wingdings" panose="05000000000000000000" pitchFamily="2" charset="2"/>
              </a:rPr>
              <a:t> strict service-level agreements (SLAs)</a:t>
            </a:r>
          </a:p>
          <a:p>
            <a:pPr lvl="1"/>
            <a:r>
              <a:rPr lang="en-US" sz="2600" dirty="0">
                <a:solidFill>
                  <a:srgbClr val="FF0000"/>
                </a:solidFill>
              </a:rPr>
              <a:t>cannot batch</a:t>
            </a:r>
            <a:endParaRPr lang="en-US" sz="2600" dirty="0">
              <a:sym typeface="Wingdings" panose="05000000000000000000" pitchFamily="2" charset="2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600" dirty="0">
                <a:sym typeface="Wingdings" panose="05000000000000000000" pitchFamily="2" charset="2"/>
              </a:rPr>
              <a:t>Shorter response times and inter-arrival times (e.g., </a:t>
            </a:r>
            <a:br>
              <a:rPr lang="en-US" sz="2600" dirty="0">
                <a:sym typeface="Wingdings" panose="05000000000000000000" pitchFamily="2" charset="2"/>
              </a:rPr>
            </a:br>
            <a:r>
              <a:rPr lang="en-US" sz="2600" dirty="0">
                <a:sym typeface="Wingdings" panose="05000000000000000000" pitchFamily="2" charset="2"/>
              </a:rPr>
              <a:t>200 ms and </a:t>
            </a:r>
            <a:r>
              <a:rPr lang="en-US" dirty="0"/>
              <a:t>≈</a:t>
            </a:r>
            <a:r>
              <a:rPr lang="en-US" sz="2600" dirty="0" smtClean="0">
                <a:sym typeface="Wingdings" panose="05000000000000000000" pitchFamily="2" charset="2"/>
              </a:rPr>
              <a:t> </a:t>
            </a:r>
            <a:r>
              <a:rPr lang="en-US" sz="2600" dirty="0">
                <a:sym typeface="Wingdings" panose="05000000000000000000" pitchFamily="2" charset="2"/>
              </a:rPr>
              <a:t>1 ms for Web </a:t>
            </a:r>
            <a:r>
              <a:rPr lang="en-US" sz="2600" dirty="0" smtClean="0">
                <a:sym typeface="Wingdings" panose="05000000000000000000" pitchFamily="2" charset="2"/>
              </a:rPr>
              <a:t>Search)</a:t>
            </a:r>
            <a:endParaRPr lang="en-US" sz="2600" dirty="0"/>
          </a:p>
          <a:p>
            <a:pPr lvl="1"/>
            <a:r>
              <a:rPr lang="en-US" sz="2600" dirty="0">
                <a:solidFill>
                  <a:srgbClr val="FF0000"/>
                </a:solidFill>
              </a:rPr>
              <a:t>Low-power </a:t>
            </a:r>
            <a:r>
              <a:rPr lang="en-US" sz="2600" dirty="0" smtClean="0">
                <a:solidFill>
                  <a:srgbClr val="FF0000"/>
                </a:solidFill>
              </a:rPr>
              <a:t>modes (e.g., p-states) </a:t>
            </a:r>
            <a:r>
              <a:rPr lang="en-US" sz="2600" dirty="0">
                <a:solidFill>
                  <a:srgbClr val="FF0000"/>
                </a:solidFill>
              </a:rPr>
              <a:t>not </a:t>
            </a:r>
            <a:r>
              <a:rPr lang="en-US" sz="2600" dirty="0" smtClean="0">
                <a:solidFill>
                  <a:srgbClr val="FF0000"/>
                </a:solidFill>
              </a:rPr>
              <a:t>applicable</a:t>
            </a:r>
            <a:endParaRPr lang="en-US" sz="2600" dirty="0">
              <a:solidFill>
                <a:srgbClr val="FF000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600" dirty="0"/>
              <a:t>OLDIs distribute data over 1000s of servers </a:t>
            </a:r>
            <a:r>
              <a:rPr lang="en-US" sz="2600" dirty="0">
                <a:sym typeface="Wingdings" panose="05000000000000000000" pitchFamily="2" charset="2"/>
              </a:rPr>
              <a:t> each user query searches </a:t>
            </a:r>
            <a:r>
              <a:rPr lang="en-US" sz="2600" i="1" dirty="0">
                <a:sym typeface="Wingdings" panose="05000000000000000000" pitchFamily="2" charset="2"/>
              </a:rPr>
              <a:t>all</a:t>
            </a:r>
            <a:r>
              <a:rPr lang="en-US" sz="2600" dirty="0">
                <a:sym typeface="Wingdings" panose="05000000000000000000" pitchFamily="2" charset="2"/>
              </a:rPr>
              <a:t> servers</a:t>
            </a:r>
          </a:p>
          <a:p>
            <a:pPr lvl="1"/>
            <a:r>
              <a:rPr lang="en-US" sz="2600" dirty="0">
                <a:solidFill>
                  <a:srgbClr val="FF0000"/>
                </a:solidFill>
              </a:rPr>
              <a:t>Cannot consolidate workload to fewer servers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8BF32-2C11-4173-9832-E24DA40AA874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381000" y="5633880"/>
            <a:ext cx="8458200" cy="788498"/>
          </a:xfrm>
        </p:spPr>
        <p:txBody>
          <a:bodyPr/>
          <a:lstStyle/>
          <a:p>
            <a:r>
              <a:rPr lang="en-US" i="0" dirty="0" smtClean="0"/>
              <a:t>Energy management for OLDIs can </a:t>
            </a:r>
            <a:r>
              <a:rPr lang="en-US" i="1" dirty="0" smtClean="0"/>
              <a:t>only</a:t>
            </a:r>
            <a:r>
              <a:rPr lang="en-US" i="0" dirty="0" smtClean="0"/>
              <a:t> slowdown servers without violating SLAs</a:t>
            </a:r>
            <a:endParaRPr lang="en-US" i="0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457200" y="1123333"/>
            <a:ext cx="8229600" cy="0"/>
          </a:xfrm>
          <a:prstGeom prst="line">
            <a:avLst/>
          </a:prstGeom>
          <a:ln w="38100">
            <a:solidFill>
              <a:srgbClr val="63252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17755346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Previous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066799"/>
            <a:ext cx="8458200" cy="4572001"/>
          </a:xfrm>
        </p:spPr>
        <p:txBody>
          <a:bodyPr/>
          <a:lstStyle/>
          <a:p>
            <a:r>
              <a:rPr lang="en-US" sz="2600" b="1" i="1" dirty="0"/>
              <a:t>Pegasus </a:t>
            </a:r>
            <a:r>
              <a:rPr lang="en-US" sz="2600" i="1" dirty="0"/>
              <a:t>[ISCA’14] </a:t>
            </a:r>
            <a:r>
              <a:rPr lang="en-US" dirty="0"/>
              <a:t>slows down responses at </a:t>
            </a:r>
            <a:r>
              <a:rPr lang="en-US" dirty="0" smtClean="0"/>
              <a:t>low loads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Response time more accurate than CPU utilization</a:t>
            </a:r>
            <a:endParaRPr lang="en-US" dirty="0"/>
          </a:p>
          <a:p>
            <a:pPr lvl="1">
              <a:spcBef>
                <a:spcPts val="0"/>
              </a:spcBef>
            </a:pPr>
            <a:r>
              <a:rPr lang="en-US" u="sng" dirty="0" smtClean="0"/>
              <a:t>Shifts</a:t>
            </a:r>
            <a:r>
              <a:rPr lang="en-US" sz="2600" dirty="0" smtClean="0"/>
              <a:t> </a:t>
            </a:r>
            <a:r>
              <a:rPr lang="en-US" sz="2600" dirty="0"/>
              <a:t>latency distribution at </a:t>
            </a:r>
            <a:r>
              <a:rPr lang="en-US" sz="2600" dirty="0" smtClean="0"/>
              <a:t>lower loads (uses datacenter-wide metrics) </a:t>
            </a:r>
            <a:endParaRPr lang="en-US" sz="2600" dirty="0"/>
          </a:p>
          <a:p>
            <a:pPr>
              <a:buClr>
                <a:srgbClr val="00B050"/>
              </a:buClr>
              <a:buFont typeface="Wingdings" panose="05000000000000000000" pitchFamily="2" charset="2"/>
              <a:buChar char="ü"/>
            </a:pPr>
            <a:r>
              <a:rPr lang="en-US" sz="2600" dirty="0"/>
              <a:t>Achieves load-proportional energy</a:t>
            </a:r>
          </a:p>
          <a:p>
            <a:pPr lvl="1">
              <a:spcBef>
                <a:spcPts val="1200"/>
              </a:spcBef>
            </a:pPr>
            <a:r>
              <a:rPr lang="en-US" sz="2600" dirty="0"/>
              <a:t>Saves energy at lower loads 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"/>
            </a:pPr>
            <a:r>
              <a:rPr lang="en-US" dirty="0" smtClean="0"/>
              <a:t>Does </a:t>
            </a:r>
            <a:r>
              <a:rPr lang="en-US" dirty="0"/>
              <a:t>not save </a:t>
            </a:r>
            <a:r>
              <a:rPr lang="en-US" dirty="0" smtClean="0"/>
              <a:t>much </a:t>
            </a:r>
            <a:r>
              <a:rPr lang="en-US" dirty="0"/>
              <a:t>at higher loads </a:t>
            </a:r>
          </a:p>
          <a:p>
            <a:pPr lvl="1">
              <a:spcBef>
                <a:spcPts val="1200"/>
              </a:spcBef>
            </a:pPr>
            <a:r>
              <a:rPr lang="en-US" dirty="0"/>
              <a:t>Saves 0% at peak</a:t>
            </a:r>
          </a:p>
          <a:p>
            <a:pPr lvl="1">
              <a:spcBef>
                <a:spcPts val="1200"/>
              </a:spcBef>
            </a:pPr>
            <a:r>
              <a:rPr lang="en-US" dirty="0"/>
              <a:t>Datacenters operate at moderate-peak during the day (diurnal pattern</a:t>
            </a:r>
            <a:r>
              <a:rPr lang="en-US" dirty="0" smtClean="0"/>
              <a:t>) </a:t>
            </a:r>
            <a:r>
              <a:rPr lang="en-US" dirty="0" smtClean="0">
                <a:sym typeface="Wingdings" panose="05000000000000000000" pitchFamily="2" charset="2"/>
              </a:rPr>
              <a:t> savings desired at high loads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8BF32-2C11-4173-9832-E24DA40AA874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381000" y="5614219"/>
            <a:ext cx="8458200" cy="872071"/>
          </a:xfrm>
        </p:spPr>
        <p:txBody>
          <a:bodyPr/>
          <a:lstStyle/>
          <a:p>
            <a:r>
              <a:rPr lang="en-US" i="0" dirty="0" smtClean="0"/>
              <a:t>Pegasus saves </a:t>
            </a:r>
            <a:r>
              <a:rPr lang="en-US" i="1" dirty="0" smtClean="0"/>
              <a:t>substantial</a:t>
            </a:r>
            <a:r>
              <a:rPr lang="en-US" i="0" dirty="0" smtClean="0"/>
              <a:t> energy at low loads but the savings are </a:t>
            </a:r>
            <a:r>
              <a:rPr lang="en-US" dirty="0" smtClean="0"/>
              <a:t>limited</a:t>
            </a:r>
            <a:r>
              <a:rPr lang="en-US" i="0" dirty="0" smtClean="0"/>
              <a:t> at </a:t>
            </a:r>
            <a:r>
              <a:rPr lang="en-US" i="1" dirty="0" smtClean="0"/>
              <a:t>high</a:t>
            </a:r>
            <a:r>
              <a:rPr lang="en-US" i="0" dirty="0" smtClean="0"/>
              <a:t> loads</a:t>
            </a:r>
            <a:endParaRPr lang="en-US" i="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775861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TimeThief: contributions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066799"/>
            <a:ext cx="8557260" cy="4419601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Exploits slack from the </a:t>
            </a:r>
            <a:r>
              <a:rPr lang="en-US" u="sng" dirty="0" smtClean="0"/>
              <a:t>network</a:t>
            </a:r>
            <a:r>
              <a:rPr lang="en-US" dirty="0" smtClean="0"/>
              <a:t> to slowdown compute</a:t>
            </a:r>
          </a:p>
          <a:p>
            <a:pPr lvl="1"/>
            <a:r>
              <a:rPr lang="en-US" dirty="0" smtClean="0"/>
              <a:t>i.e., </a:t>
            </a:r>
            <a:r>
              <a:rPr lang="en-US" dirty="0"/>
              <a:t>80% </a:t>
            </a:r>
            <a:r>
              <a:rPr lang="en-US" dirty="0" smtClean="0"/>
              <a:t>flows take </a:t>
            </a:r>
            <a:r>
              <a:rPr lang="en-US" dirty="0"/>
              <a:t>1/5</a:t>
            </a:r>
            <a:r>
              <a:rPr lang="en-US" baseline="30000" dirty="0"/>
              <a:t>th</a:t>
            </a:r>
            <a:r>
              <a:rPr lang="en-US" dirty="0"/>
              <a:t> of </a:t>
            </a:r>
            <a:r>
              <a:rPr lang="en-US" dirty="0" smtClean="0"/>
              <a:t>budget even at peak load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u="sng" dirty="0" smtClean="0"/>
              <a:t>Reshapes</a:t>
            </a:r>
            <a:r>
              <a:rPr lang="en-US" dirty="0" smtClean="0"/>
              <a:t> response time distribution (at </a:t>
            </a:r>
            <a:r>
              <a:rPr lang="en-US" i="1" dirty="0" smtClean="0"/>
              <a:t>all</a:t>
            </a:r>
            <a:r>
              <a:rPr lang="en-US" dirty="0" smtClean="0"/>
              <a:t> loads)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Slows sub-critical leaf servers for </a:t>
            </a:r>
            <a:r>
              <a:rPr lang="en-US" i="1" dirty="0" smtClean="0"/>
              <a:t>each</a:t>
            </a:r>
            <a:r>
              <a:rPr lang="en-US" dirty="0" smtClean="0"/>
              <a:t> query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Leverages </a:t>
            </a:r>
            <a:r>
              <a:rPr lang="en-US" u="sng" dirty="0" smtClean="0"/>
              <a:t>network signals</a:t>
            </a:r>
            <a:r>
              <a:rPr lang="en-US" dirty="0" smtClean="0"/>
              <a:t> to determine slack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Does </a:t>
            </a:r>
            <a:r>
              <a:rPr lang="en-US" dirty="0"/>
              <a:t>not need fine-grained clock </a:t>
            </a:r>
            <a:r>
              <a:rPr lang="en-US" dirty="0" smtClean="0"/>
              <a:t>synchronization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Employs Earliest Deadline First (</a:t>
            </a:r>
            <a:r>
              <a:rPr lang="en-US" u="sng" dirty="0" smtClean="0"/>
              <a:t>EDF)</a:t>
            </a:r>
            <a:r>
              <a:rPr lang="en-US" dirty="0" smtClean="0"/>
              <a:t> scheduling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Decouples critical queries from slowed-down, previously-queued sub-critical queries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8BF32-2C11-4173-9832-E24DA40AA874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381000" y="5334000"/>
            <a:ext cx="8458200" cy="1140273"/>
          </a:xfrm>
        </p:spPr>
        <p:txBody>
          <a:bodyPr/>
          <a:lstStyle/>
          <a:p>
            <a:r>
              <a:rPr lang="en-US" i="0" dirty="0" smtClean="0"/>
              <a:t>TimeThief identifies sub-critical queries and exploits their slack to save 12% energy </a:t>
            </a:r>
            <a:r>
              <a:rPr lang="en-US" dirty="0" smtClean="0"/>
              <a:t>even</a:t>
            </a:r>
            <a:r>
              <a:rPr lang="en-US" i="0" dirty="0" smtClean="0"/>
              <a:t> at the peak load</a:t>
            </a:r>
            <a:endParaRPr lang="en-US" i="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87933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582568" y="3453090"/>
            <a:ext cx="7310280" cy="301752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82568" y="929146"/>
            <a:ext cx="7310280" cy="135685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82568" y="2168015"/>
            <a:ext cx="7310280" cy="1280160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399"/>
            <a:ext cx="8133740" cy="5613401"/>
          </a:xfrm>
          <a:noFill/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marL="461963" lvl="1" indent="-236538"/>
            <a:r>
              <a:rPr lang="en-US" dirty="0" smtClean="0">
                <a:solidFill>
                  <a:schemeClr val="tx1"/>
                </a:solidFill>
              </a:rPr>
              <a:t>Introduction</a:t>
            </a:r>
          </a:p>
          <a:p>
            <a:pPr marL="919163" lvl="2" indent="-236538"/>
            <a:r>
              <a:rPr lang="en-US" dirty="0" smtClean="0">
                <a:solidFill>
                  <a:schemeClr val="tx1"/>
                </a:solidFill>
              </a:rPr>
              <a:t>Motivation, previous work</a:t>
            </a:r>
          </a:p>
          <a:p>
            <a:pPr marL="919163" lvl="2" indent="-236538"/>
            <a:r>
              <a:rPr lang="en-US" dirty="0" smtClean="0">
                <a:solidFill>
                  <a:schemeClr val="tx1"/>
                </a:solidFill>
              </a:rPr>
              <a:t>Our contributions</a:t>
            </a:r>
          </a:p>
          <a:p>
            <a:pPr marL="461963" lvl="1" indent="-236538"/>
            <a:r>
              <a:rPr lang="en-US" dirty="0"/>
              <a:t>Background</a:t>
            </a:r>
          </a:p>
          <a:p>
            <a:pPr marL="919163" lvl="2" indent="-236538"/>
            <a:r>
              <a:rPr lang="en-US" dirty="0"/>
              <a:t>OLDI architecture </a:t>
            </a:r>
          </a:p>
          <a:p>
            <a:pPr marL="919163" lvl="2" indent="-236538"/>
            <a:r>
              <a:rPr lang="en-US" dirty="0"/>
              <a:t>Network variability</a:t>
            </a:r>
          </a:p>
          <a:p>
            <a:pPr marL="461963" lvl="1" indent="-236538"/>
            <a:r>
              <a:rPr lang="en-US" dirty="0"/>
              <a:t>TimeThief</a:t>
            </a:r>
          </a:p>
          <a:p>
            <a:pPr marL="919163" lvl="2" indent="-236538"/>
            <a:r>
              <a:rPr lang="en-US" dirty="0"/>
              <a:t>Key Ideas</a:t>
            </a:r>
          </a:p>
          <a:p>
            <a:pPr marL="919163" lvl="2" indent="-236538"/>
            <a:r>
              <a:rPr lang="en-US" dirty="0"/>
              <a:t>Slack </a:t>
            </a:r>
            <a:r>
              <a:rPr lang="en-US" dirty="0" smtClean="0"/>
              <a:t>calculation &amp; application</a:t>
            </a:r>
            <a:endParaRPr lang="en-US" dirty="0"/>
          </a:p>
          <a:p>
            <a:pPr marL="919163" lvl="2" indent="-236538"/>
            <a:r>
              <a:rPr lang="en-US" dirty="0" smtClean="0"/>
              <a:t>EDF</a:t>
            </a:r>
          </a:p>
          <a:p>
            <a:pPr marL="461963" lvl="1" indent="-236538"/>
            <a:r>
              <a:rPr lang="en-US" dirty="0"/>
              <a:t>Methodology</a:t>
            </a:r>
          </a:p>
          <a:p>
            <a:pPr marL="461963" lvl="1" indent="-236538"/>
            <a:r>
              <a:rPr lang="en-US" dirty="0" smtClean="0"/>
              <a:t>Results</a:t>
            </a:r>
            <a:endParaRPr lang="en-US" dirty="0">
              <a:solidFill>
                <a:schemeClr val="tx1"/>
              </a:solidFill>
            </a:endParaRPr>
          </a:p>
          <a:p>
            <a:pPr marL="919163" lvl="2" indent="-236538"/>
            <a:endParaRPr lang="en-US" sz="2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Talk Organization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8BF32-2C11-4173-9832-E24DA40AA874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76179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Background: OLDI </a:t>
            </a:r>
            <a:r>
              <a:rPr lang="en-US" smtClean="0"/>
              <a:t>architecture 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81000" y="1066799"/>
            <a:ext cx="4989748" cy="5562601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sz="2600" dirty="0"/>
              <a:t>OLDI = </a:t>
            </a:r>
            <a:r>
              <a:rPr lang="en-US" sz="2600" b="1" dirty="0">
                <a:solidFill>
                  <a:srgbClr val="FF0000"/>
                </a:solidFill>
              </a:rPr>
              <a:t>O</a:t>
            </a:r>
            <a:r>
              <a:rPr lang="en-US" sz="2600" dirty="0"/>
              <a:t>n</a:t>
            </a:r>
            <a:r>
              <a:rPr lang="en-US" sz="2600" b="1" dirty="0">
                <a:solidFill>
                  <a:srgbClr val="FF0000"/>
                </a:solidFill>
              </a:rPr>
              <a:t>L</a:t>
            </a:r>
            <a:r>
              <a:rPr lang="en-US" sz="2600" dirty="0"/>
              <a:t>ine </a:t>
            </a:r>
            <a:r>
              <a:rPr lang="en-US" sz="2600" b="1" dirty="0">
                <a:solidFill>
                  <a:srgbClr val="FF0000"/>
                </a:solidFill>
              </a:rPr>
              <a:t>D</a:t>
            </a:r>
            <a:r>
              <a:rPr lang="en-US" sz="2600" dirty="0"/>
              <a:t>ata </a:t>
            </a:r>
            <a:r>
              <a:rPr lang="en-US" sz="2600" b="1" dirty="0">
                <a:solidFill>
                  <a:srgbClr val="FF0000"/>
                </a:solidFill>
              </a:rPr>
              <a:t>I</a:t>
            </a:r>
            <a:r>
              <a:rPr lang="en-US" sz="2600" dirty="0"/>
              <a:t>ntensive applications  e.g. Web Search</a:t>
            </a:r>
          </a:p>
          <a:p>
            <a:pPr marL="514350" indent="-514350">
              <a:buClr>
                <a:schemeClr val="tx1"/>
              </a:buClr>
              <a:buFont typeface="+mj-lt"/>
              <a:buAutoNum type="arabicPeriod"/>
            </a:pPr>
            <a:r>
              <a:rPr lang="en-US" sz="2600" dirty="0" smtClean="0"/>
              <a:t>Online: deadline-bound</a:t>
            </a:r>
            <a:endParaRPr lang="en-US" sz="2600" dirty="0"/>
          </a:p>
          <a:p>
            <a:pPr marL="514350" indent="-514350">
              <a:spcBef>
                <a:spcPts val="0"/>
              </a:spcBef>
              <a:buClr>
                <a:schemeClr val="tx1"/>
              </a:buClr>
              <a:buFont typeface="+mj-lt"/>
              <a:buAutoNum type="arabicPeriod"/>
            </a:pPr>
            <a:r>
              <a:rPr lang="en-US" sz="2600" dirty="0"/>
              <a:t>Data </a:t>
            </a:r>
            <a:r>
              <a:rPr lang="en-US" sz="2600" dirty="0" smtClean="0"/>
              <a:t>Intensive: large datasets</a:t>
            </a:r>
          </a:p>
          <a:p>
            <a:pPr lvl="1">
              <a:spcBef>
                <a:spcPts val="0"/>
              </a:spcBef>
              <a:buClr>
                <a:schemeClr val="tx1"/>
              </a:buClr>
            </a:pPr>
            <a:r>
              <a:rPr lang="en-US" sz="2600" dirty="0" smtClean="0"/>
              <a:t>highly distributed</a:t>
            </a:r>
            <a:endParaRPr lang="en-US" sz="2600" dirty="0"/>
          </a:p>
          <a:p>
            <a:pPr>
              <a:spcBef>
                <a:spcPts val="600"/>
              </a:spcBef>
            </a:pPr>
            <a:r>
              <a:rPr lang="en-US" sz="2600" dirty="0"/>
              <a:t>P</a:t>
            </a:r>
            <a:r>
              <a:rPr lang="en-US" sz="2600" dirty="0">
                <a:sym typeface="Wingdings" pitchFamily="2" charset="2"/>
              </a:rPr>
              <a:t>artition-aggregate (tree)</a:t>
            </a:r>
            <a:r>
              <a:rPr lang="en-US" sz="2600" dirty="0"/>
              <a:t> </a:t>
            </a:r>
          </a:p>
          <a:p>
            <a:pPr>
              <a:spcBef>
                <a:spcPts val="600"/>
              </a:spcBef>
            </a:pPr>
            <a:r>
              <a:rPr lang="en-US" sz="2600" u="sng" dirty="0" smtClean="0"/>
              <a:t>Request-compute-reply</a:t>
            </a:r>
            <a:endParaRPr lang="en-US" sz="2600" u="sng" dirty="0"/>
          </a:p>
          <a:p>
            <a:pPr marL="569913" lvl="1" indent="-225425">
              <a:spcBef>
                <a:spcPts val="600"/>
              </a:spcBef>
            </a:pPr>
            <a:r>
              <a:rPr lang="en-US" dirty="0" smtClean="0"/>
              <a:t>Request: </a:t>
            </a:r>
            <a:r>
              <a:rPr lang="en-US" dirty="0"/>
              <a:t>root </a:t>
            </a:r>
            <a:r>
              <a:rPr lang="en-US" dirty="0">
                <a:sym typeface="Wingdings" panose="05000000000000000000" pitchFamily="2" charset="2"/>
              </a:rPr>
              <a:t></a:t>
            </a:r>
            <a:r>
              <a:rPr lang="en-US" dirty="0"/>
              <a:t> </a:t>
            </a:r>
            <a:r>
              <a:rPr lang="en-US" dirty="0" smtClean="0"/>
              <a:t>leaf</a:t>
            </a:r>
          </a:p>
          <a:p>
            <a:pPr marL="569913" lvl="1" indent="-225425">
              <a:spcBef>
                <a:spcPts val="600"/>
              </a:spcBef>
            </a:pPr>
            <a:r>
              <a:rPr lang="en-US" dirty="0" smtClean="0"/>
              <a:t>Compute: leaf node</a:t>
            </a:r>
            <a:endParaRPr lang="en-US" dirty="0"/>
          </a:p>
          <a:p>
            <a:pPr marL="569913" lvl="1" indent="-225425">
              <a:spcBef>
                <a:spcPts val="600"/>
              </a:spcBef>
            </a:pPr>
            <a:r>
              <a:rPr lang="en-US" dirty="0" smtClean="0"/>
              <a:t>Reply: leaf </a:t>
            </a:r>
            <a:r>
              <a:rPr lang="en-US" dirty="0">
                <a:sym typeface="Wingdings" panose="05000000000000000000" pitchFamily="2" charset="2"/>
              </a:rPr>
              <a:t></a:t>
            </a:r>
            <a:r>
              <a:rPr lang="en-US" dirty="0"/>
              <a:t> </a:t>
            </a:r>
            <a:r>
              <a:rPr lang="en-US" dirty="0" smtClean="0"/>
              <a:t>data</a:t>
            </a:r>
          </a:p>
          <a:p>
            <a:pPr marL="112713" indent="-225425">
              <a:spcBef>
                <a:spcPts val="600"/>
              </a:spcBef>
            </a:pPr>
            <a:r>
              <a:rPr lang="en-US" sz="2600" dirty="0" smtClean="0"/>
              <a:t>Wait until deadline</a:t>
            </a:r>
          </a:p>
          <a:p>
            <a:pPr marL="569913" lvl="1" indent="-225425">
              <a:spcBef>
                <a:spcPts val="600"/>
              </a:spcBef>
            </a:pPr>
            <a:r>
              <a:rPr lang="en-US" sz="2600" dirty="0" smtClean="0"/>
              <a:t>Dropped replies affect quality</a:t>
            </a:r>
          </a:p>
          <a:p>
            <a:pPr marL="1027113" lvl="2" indent="-225425">
              <a:spcBef>
                <a:spcPts val="600"/>
              </a:spcBef>
            </a:pPr>
            <a:r>
              <a:rPr lang="en-US" sz="2600" dirty="0" smtClean="0"/>
              <a:t>e.g., SLA of 1% misses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8BF32-2C11-4173-9832-E24DA40AA874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52" name="Oval 51"/>
          <p:cNvSpPr/>
          <p:nvPr/>
        </p:nvSpPr>
        <p:spPr>
          <a:xfrm>
            <a:off x="6797672" y="2182247"/>
            <a:ext cx="429184" cy="411709"/>
          </a:xfrm>
          <a:prstGeom prst="ellipse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3" name="Oval 52"/>
          <p:cNvSpPr/>
          <p:nvPr/>
        </p:nvSpPr>
        <p:spPr>
          <a:xfrm>
            <a:off x="6038268" y="2994830"/>
            <a:ext cx="429184" cy="411709"/>
          </a:xfrm>
          <a:prstGeom prst="ellipse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4" name="Oval 53"/>
          <p:cNvSpPr/>
          <p:nvPr/>
        </p:nvSpPr>
        <p:spPr>
          <a:xfrm>
            <a:off x="5578277" y="3793990"/>
            <a:ext cx="429184" cy="411709"/>
          </a:xfrm>
          <a:prstGeom prst="ellipse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55" name="Straight Connector 54"/>
          <p:cNvCxnSpPr>
            <a:stCxn id="53" idx="3"/>
            <a:endCxn id="54" idx="0"/>
          </p:cNvCxnSpPr>
          <p:nvPr/>
        </p:nvCxnSpPr>
        <p:spPr>
          <a:xfrm flipH="1">
            <a:off x="5792869" y="3346246"/>
            <a:ext cx="308252" cy="44774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>
            <a:stCxn id="53" idx="5"/>
            <a:endCxn id="57" idx="0"/>
          </p:cNvCxnSpPr>
          <p:nvPr/>
        </p:nvCxnSpPr>
        <p:spPr>
          <a:xfrm>
            <a:off x="6404599" y="3346246"/>
            <a:ext cx="400007" cy="44774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Oval 56"/>
          <p:cNvSpPr/>
          <p:nvPr/>
        </p:nvSpPr>
        <p:spPr>
          <a:xfrm>
            <a:off x="6590014" y="3793990"/>
            <a:ext cx="429184" cy="411709"/>
          </a:xfrm>
          <a:prstGeom prst="ellipse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58" name="Straight Connector 57"/>
          <p:cNvCxnSpPr>
            <a:stCxn id="52" idx="3"/>
            <a:endCxn id="53" idx="0"/>
          </p:cNvCxnSpPr>
          <p:nvPr/>
        </p:nvCxnSpPr>
        <p:spPr>
          <a:xfrm flipH="1">
            <a:off x="6252860" y="2533663"/>
            <a:ext cx="607665" cy="46116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Oval 58"/>
          <p:cNvSpPr/>
          <p:nvPr/>
        </p:nvSpPr>
        <p:spPr>
          <a:xfrm>
            <a:off x="7643895" y="2994830"/>
            <a:ext cx="429184" cy="411709"/>
          </a:xfrm>
          <a:prstGeom prst="ellipse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0" name="Straight Connector 59"/>
          <p:cNvCxnSpPr>
            <a:stCxn id="52" idx="5"/>
            <a:endCxn id="59" idx="0"/>
          </p:cNvCxnSpPr>
          <p:nvPr/>
        </p:nvCxnSpPr>
        <p:spPr>
          <a:xfrm>
            <a:off x="7164003" y="2533663"/>
            <a:ext cx="694484" cy="46116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Oval 60"/>
          <p:cNvSpPr/>
          <p:nvPr/>
        </p:nvSpPr>
        <p:spPr>
          <a:xfrm>
            <a:off x="7195513" y="3793989"/>
            <a:ext cx="429184" cy="411709"/>
          </a:xfrm>
          <a:prstGeom prst="ellipse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2" name="Oval 61"/>
          <p:cNvSpPr/>
          <p:nvPr/>
        </p:nvSpPr>
        <p:spPr>
          <a:xfrm>
            <a:off x="8171399" y="3793989"/>
            <a:ext cx="429184" cy="411709"/>
          </a:xfrm>
          <a:prstGeom prst="ellipse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3" name="Straight Connector 62"/>
          <p:cNvCxnSpPr>
            <a:stCxn id="59" idx="3"/>
            <a:endCxn id="61" idx="0"/>
          </p:cNvCxnSpPr>
          <p:nvPr/>
        </p:nvCxnSpPr>
        <p:spPr>
          <a:xfrm flipH="1">
            <a:off x="7410105" y="3346246"/>
            <a:ext cx="296643" cy="44774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>
            <a:stCxn id="59" idx="5"/>
            <a:endCxn id="62" idx="0"/>
          </p:cNvCxnSpPr>
          <p:nvPr/>
        </p:nvCxnSpPr>
        <p:spPr>
          <a:xfrm>
            <a:off x="8010226" y="3346246"/>
            <a:ext cx="375765" cy="44774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/>
          <p:nvPr/>
        </p:nvCxnSpPr>
        <p:spPr>
          <a:xfrm flipH="1">
            <a:off x="6252860" y="2533663"/>
            <a:ext cx="364932" cy="305688"/>
          </a:xfrm>
          <a:prstGeom prst="straightConnector1">
            <a:avLst/>
          </a:prstGeom>
          <a:ln w="127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/>
          <p:nvPr/>
        </p:nvCxnSpPr>
        <p:spPr>
          <a:xfrm flipH="1">
            <a:off x="5688763" y="3346246"/>
            <a:ext cx="250446" cy="331305"/>
          </a:xfrm>
          <a:prstGeom prst="straightConnector1">
            <a:avLst/>
          </a:prstGeom>
          <a:ln w="127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/>
          <p:nvPr/>
        </p:nvCxnSpPr>
        <p:spPr>
          <a:xfrm>
            <a:off x="6522917" y="3335786"/>
            <a:ext cx="308274" cy="352224"/>
          </a:xfrm>
          <a:prstGeom prst="straightConnector1">
            <a:avLst/>
          </a:prstGeom>
          <a:ln w="127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/>
          <p:nvPr/>
        </p:nvCxnSpPr>
        <p:spPr>
          <a:xfrm flipV="1">
            <a:off x="5962491" y="3421529"/>
            <a:ext cx="245399" cy="387450"/>
          </a:xfrm>
          <a:prstGeom prst="straightConnector1">
            <a:avLst/>
          </a:prstGeom>
          <a:ln w="127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/>
          <p:nvPr/>
        </p:nvCxnSpPr>
        <p:spPr>
          <a:xfrm flipH="1" flipV="1">
            <a:off x="6332001" y="3431361"/>
            <a:ext cx="300911" cy="341289"/>
          </a:xfrm>
          <a:prstGeom prst="straightConnector1">
            <a:avLst/>
          </a:prstGeom>
          <a:ln w="127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/>
          <p:nvPr/>
        </p:nvCxnSpPr>
        <p:spPr>
          <a:xfrm>
            <a:off x="7274169" y="2458351"/>
            <a:ext cx="584318" cy="381000"/>
          </a:xfrm>
          <a:prstGeom prst="straightConnector1">
            <a:avLst/>
          </a:prstGeom>
          <a:ln w="127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/>
          <p:nvPr/>
        </p:nvCxnSpPr>
        <p:spPr>
          <a:xfrm flipH="1">
            <a:off x="7362982" y="3347450"/>
            <a:ext cx="249806" cy="366662"/>
          </a:xfrm>
          <a:prstGeom prst="straightConnector1">
            <a:avLst/>
          </a:prstGeom>
          <a:ln w="127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/>
          <p:nvPr/>
        </p:nvCxnSpPr>
        <p:spPr>
          <a:xfrm>
            <a:off x="8140901" y="3324344"/>
            <a:ext cx="289521" cy="336759"/>
          </a:xfrm>
          <a:prstGeom prst="straightConnector1">
            <a:avLst/>
          </a:prstGeom>
          <a:ln w="127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/>
          <p:nvPr/>
        </p:nvCxnSpPr>
        <p:spPr>
          <a:xfrm flipV="1">
            <a:off x="7583596" y="3408329"/>
            <a:ext cx="180484" cy="334613"/>
          </a:xfrm>
          <a:prstGeom prst="straightConnector1">
            <a:avLst/>
          </a:prstGeom>
          <a:ln w="127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/>
          <p:cNvCxnSpPr/>
          <p:nvPr/>
        </p:nvCxnSpPr>
        <p:spPr>
          <a:xfrm flipH="1" flipV="1">
            <a:off x="7948191" y="3428721"/>
            <a:ext cx="229542" cy="293763"/>
          </a:xfrm>
          <a:prstGeom prst="straightConnector1">
            <a:avLst/>
          </a:prstGeom>
          <a:ln w="127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/>
          <p:cNvCxnSpPr/>
          <p:nvPr/>
        </p:nvCxnSpPr>
        <p:spPr>
          <a:xfrm flipV="1">
            <a:off x="6467451" y="2669239"/>
            <a:ext cx="426449" cy="325592"/>
          </a:xfrm>
          <a:prstGeom prst="straightConnector1">
            <a:avLst/>
          </a:prstGeom>
          <a:ln w="127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Arrow Connector 75"/>
          <p:cNvCxnSpPr/>
          <p:nvPr/>
        </p:nvCxnSpPr>
        <p:spPr>
          <a:xfrm flipH="1" flipV="1">
            <a:off x="7075113" y="2621008"/>
            <a:ext cx="535407" cy="373822"/>
          </a:xfrm>
          <a:prstGeom prst="straightConnector1">
            <a:avLst/>
          </a:prstGeom>
          <a:ln w="127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TextBox 83"/>
          <p:cNvSpPr txBox="1"/>
          <p:nvPr/>
        </p:nvSpPr>
        <p:spPr>
          <a:xfrm>
            <a:off x="5434730" y="4160101"/>
            <a:ext cx="7475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Leaf 1</a:t>
            </a:r>
            <a:endParaRPr lang="en-US" dirty="0"/>
          </a:p>
        </p:txBody>
      </p:sp>
      <p:sp>
        <p:nvSpPr>
          <p:cNvPr id="85" name="TextBox 84"/>
          <p:cNvSpPr txBox="1"/>
          <p:nvPr/>
        </p:nvSpPr>
        <p:spPr>
          <a:xfrm>
            <a:off x="6476676" y="4160101"/>
            <a:ext cx="7475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Leaf n</a:t>
            </a:r>
            <a:endParaRPr lang="en-US" dirty="0"/>
          </a:p>
        </p:txBody>
      </p:sp>
      <p:sp>
        <p:nvSpPr>
          <p:cNvPr id="86" name="TextBox 85"/>
          <p:cNvSpPr txBox="1"/>
          <p:nvPr/>
        </p:nvSpPr>
        <p:spPr>
          <a:xfrm>
            <a:off x="7101352" y="4160101"/>
            <a:ext cx="7475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Leaf 1</a:t>
            </a:r>
            <a:endParaRPr lang="en-US" dirty="0"/>
          </a:p>
        </p:txBody>
      </p:sp>
      <p:sp>
        <p:nvSpPr>
          <p:cNvPr id="87" name="TextBox 86"/>
          <p:cNvSpPr txBox="1"/>
          <p:nvPr/>
        </p:nvSpPr>
        <p:spPr>
          <a:xfrm>
            <a:off x="8071959" y="4160101"/>
            <a:ext cx="7475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Leaf n</a:t>
            </a:r>
            <a:endParaRPr lang="en-US" dirty="0"/>
          </a:p>
        </p:txBody>
      </p:sp>
      <p:grpSp>
        <p:nvGrpSpPr>
          <p:cNvPr id="93" name="Group 92"/>
          <p:cNvGrpSpPr/>
          <p:nvPr/>
        </p:nvGrpSpPr>
        <p:grpSpPr>
          <a:xfrm>
            <a:off x="6838336" y="3126658"/>
            <a:ext cx="417446" cy="109728"/>
            <a:chOff x="6524810" y="4648199"/>
            <a:chExt cx="417446" cy="109728"/>
          </a:xfrm>
        </p:grpSpPr>
        <p:sp>
          <p:nvSpPr>
            <p:cNvPr id="90" name="Oval 89"/>
            <p:cNvSpPr/>
            <p:nvPr/>
          </p:nvSpPr>
          <p:spPr>
            <a:xfrm>
              <a:off x="6524810" y="4648199"/>
              <a:ext cx="112646" cy="109728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Oval 90"/>
            <p:cNvSpPr/>
            <p:nvPr/>
          </p:nvSpPr>
          <p:spPr>
            <a:xfrm>
              <a:off x="6677210" y="4648199"/>
              <a:ext cx="112646" cy="109728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Oval 91"/>
            <p:cNvSpPr/>
            <p:nvPr/>
          </p:nvSpPr>
          <p:spPr>
            <a:xfrm>
              <a:off x="6829610" y="4648199"/>
              <a:ext cx="112646" cy="109728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7" name="Group 96"/>
          <p:cNvGrpSpPr/>
          <p:nvPr/>
        </p:nvGrpSpPr>
        <p:grpSpPr>
          <a:xfrm>
            <a:off x="6076336" y="3964858"/>
            <a:ext cx="417446" cy="109728"/>
            <a:chOff x="6524810" y="4648199"/>
            <a:chExt cx="417446" cy="109728"/>
          </a:xfrm>
        </p:grpSpPr>
        <p:sp>
          <p:nvSpPr>
            <p:cNvPr id="98" name="Oval 97"/>
            <p:cNvSpPr/>
            <p:nvPr/>
          </p:nvSpPr>
          <p:spPr>
            <a:xfrm>
              <a:off x="6524810" y="4648199"/>
              <a:ext cx="112646" cy="109728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Oval 98"/>
            <p:cNvSpPr/>
            <p:nvPr/>
          </p:nvSpPr>
          <p:spPr>
            <a:xfrm>
              <a:off x="6677210" y="4648199"/>
              <a:ext cx="112646" cy="109728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Oval 99"/>
            <p:cNvSpPr/>
            <p:nvPr/>
          </p:nvSpPr>
          <p:spPr>
            <a:xfrm>
              <a:off x="6829610" y="4648199"/>
              <a:ext cx="112646" cy="109728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7" name="Group 106"/>
          <p:cNvGrpSpPr/>
          <p:nvPr/>
        </p:nvGrpSpPr>
        <p:grpSpPr>
          <a:xfrm>
            <a:off x="7696626" y="3967314"/>
            <a:ext cx="417446" cy="109728"/>
            <a:chOff x="6524810" y="4648199"/>
            <a:chExt cx="417446" cy="109728"/>
          </a:xfrm>
        </p:grpSpPr>
        <p:sp>
          <p:nvSpPr>
            <p:cNvPr id="108" name="Oval 107"/>
            <p:cNvSpPr/>
            <p:nvPr/>
          </p:nvSpPr>
          <p:spPr>
            <a:xfrm>
              <a:off x="6524810" y="4648199"/>
              <a:ext cx="112646" cy="109728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Oval 108"/>
            <p:cNvSpPr/>
            <p:nvPr/>
          </p:nvSpPr>
          <p:spPr>
            <a:xfrm>
              <a:off x="6677210" y="4648199"/>
              <a:ext cx="112646" cy="109728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Oval 109"/>
            <p:cNvSpPr/>
            <p:nvPr/>
          </p:nvSpPr>
          <p:spPr>
            <a:xfrm>
              <a:off x="6829610" y="4648199"/>
              <a:ext cx="112646" cy="109728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1" name="TextBox 110"/>
          <p:cNvSpPr txBox="1"/>
          <p:nvPr/>
        </p:nvSpPr>
        <p:spPr>
          <a:xfrm>
            <a:off x="5380911" y="3004014"/>
            <a:ext cx="7077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Agg</a:t>
            </a:r>
            <a:r>
              <a:rPr lang="en-US" dirty="0" smtClean="0"/>
              <a:t> 1</a:t>
            </a:r>
            <a:endParaRPr lang="en-US" dirty="0"/>
          </a:p>
        </p:txBody>
      </p:sp>
      <p:sp>
        <p:nvSpPr>
          <p:cNvPr id="112" name="TextBox 111"/>
          <p:cNvSpPr txBox="1"/>
          <p:nvPr/>
        </p:nvSpPr>
        <p:spPr>
          <a:xfrm>
            <a:off x="8032112" y="2993040"/>
            <a:ext cx="7750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Agg</a:t>
            </a:r>
            <a:r>
              <a:rPr lang="en-US" dirty="0" smtClean="0"/>
              <a:t> m</a:t>
            </a:r>
            <a:endParaRPr lang="en-US" dirty="0"/>
          </a:p>
        </p:txBody>
      </p:sp>
      <p:sp>
        <p:nvSpPr>
          <p:cNvPr id="113" name="TextBox 112"/>
          <p:cNvSpPr txBox="1"/>
          <p:nvPr/>
        </p:nvSpPr>
        <p:spPr>
          <a:xfrm>
            <a:off x="6699486" y="1816295"/>
            <a:ext cx="6255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Root</a:t>
            </a:r>
            <a:endParaRPr lang="en-US" dirty="0"/>
          </a:p>
        </p:txBody>
      </p:sp>
      <p:sp>
        <p:nvSpPr>
          <p:cNvPr id="114" name="TextBox 113"/>
          <p:cNvSpPr txBox="1"/>
          <p:nvPr/>
        </p:nvSpPr>
        <p:spPr>
          <a:xfrm>
            <a:off x="6840434" y="1056969"/>
            <a:ext cx="10954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Request</a:t>
            </a:r>
          </a:p>
          <a:p>
            <a:r>
              <a:rPr lang="en-US" dirty="0" smtClean="0"/>
              <a:t>Response</a:t>
            </a:r>
          </a:p>
        </p:txBody>
      </p:sp>
      <p:cxnSp>
        <p:nvCxnSpPr>
          <p:cNvPr id="115" name="Straight Arrow Connector 114"/>
          <p:cNvCxnSpPr/>
          <p:nvPr/>
        </p:nvCxnSpPr>
        <p:spPr>
          <a:xfrm>
            <a:off x="7907592" y="1260985"/>
            <a:ext cx="548640" cy="0"/>
          </a:xfrm>
          <a:prstGeom prst="straightConnector1">
            <a:avLst/>
          </a:prstGeom>
          <a:ln w="127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Arrow Connector 116"/>
          <p:cNvCxnSpPr/>
          <p:nvPr/>
        </p:nvCxnSpPr>
        <p:spPr>
          <a:xfrm>
            <a:off x="7907592" y="1533832"/>
            <a:ext cx="548640" cy="0"/>
          </a:xfrm>
          <a:prstGeom prst="straightConnector1">
            <a:avLst/>
          </a:prstGeom>
          <a:ln w="127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0" name="Arc 119"/>
          <p:cNvSpPr/>
          <p:nvPr/>
        </p:nvSpPr>
        <p:spPr>
          <a:xfrm>
            <a:off x="8289342" y="3914766"/>
            <a:ext cx="186130" cy="170154"/>
          </a:xfrm>
          <a:prstGeom prst="arc">
            <a:avLst>
              <a:gd name="adj1" fmla="val 16200000"/>
              <a:gd name="adj2" fmla="val 11499979"/>
            </a:avLst>
          </a:prstGeom>
          <a:ln w="190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Arc 120"/>
          <p:cNvSpPr/>
          <p:nvPr/>
        </p:nvSpPr>
        <p:spPr>
          <a:xfrm>
            <a:off x="7303669" y="3934645"/>
            <a:ext cx="186130" cy="170154"/>
          </a:xfrm>
          <a:prstGeom prst="arc">
            <a:avLst>
              <a:gd name="adj1" fmla="val 16200000"/>
              <a:gd name="adj2" fmla="val 11499979"/>
            </a:avLst>
          </a:prstGeom>
          <a:ln w="190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Arc 122"/>
          <p:cNvSpPr/>
          <p:nvPr/>
        </p:nvSpPr>
        <p:spPr>
          <a:xfrm>
            <a:off x="5698086" y="3943596"/>
            <a:ext cx="186130" cy="170154"/>
          </a:xfrm>
          <a:prstGeom prst="arc">
            <a:avLst>
              <a:gd name="adj1" fmla="val 16200000"/>
              <a:gd name="adj2" fmla="val 11499979"/>
            </a:avLst>
          </a:prstGeom>
          <a:ln w="190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Arc 123"/>
          <p:cNvSpPr/>
          <p:nvPr/>
        </p:nvSpPr>
        <p:spPr>
          <a:xfrm>
            <a:off x="6704607" y="3929615"/>
            <a:ext cx="186130" cy="170154"/>
          </a:xfrm>
          <a:prstGeom prst="arc">
            <a:avLst>
              <a:gd name="adj1" fmla="val 16200000"/>
              <a:gd name="adj2" fmla="val 11499979"/>
            </a:avLst>
          </a:prstGeom>
          <a:ln w="190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Explosion 1 125"/>
          <p:cNvSpPr/>
          <p:nvPr/>
        </p:nvSpPr>
        <p:spPr>
          <a:xfrm>
            <a:off x="5103993" y="4934417"/>
            <a:ext cx="3467335" cy="1530000"/>
          </a:xfrm>
          <a:prstGeom prst="irregularSeal1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Tail latency problem</a:t>
            </a:r>
            <a:endParaRPr lang="en-US" sz="24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608437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 animBg="1"/>
      <p:bldP spid="53" grpId="0" animBg="1"/>
      <p:bldP spid="54" grpId="0" animBg="1"/>
      <p:bldP spid="57" grpId="0" animBg="1"/>
      <p:bldP spid="59" grpId="0" animBg="1"/>
      <p:bldP spid="61" grpId="0" animBg="1"/>
      <p:bldP spid="62" grpId="0" animBg="1"/>
      <p:bldP spid="84" grpId="0"/>
      <p:bldP spid="85" grpId="0"/>
      <p:bldP spid="86" grpId="0"/>
      <p:bldP spid="87" grpId="0"/>
      <p:bldP spid="111" grpId="0"/>
      <p:bldP spid="112" grpId="0"/>
      <p:bldP spid="113" grpId="0"/>
      <p:bldP spid="114" grpId="0"/>
      <p:bldP spid="120" grpId="0" animBg="1"/>
      <p:bldP spid="121" grpId="0" animBg="1"/>
      <p:bldP spid="123" grpId="0" animBg="1"/>
      <p:bldP spid="124" grpId="0" animBg="1"/>
      <p:bldP spid="12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OLDI</a:t>
            </a:r>
            <a:r>
              <a:rPr lang="en-US" dirty="0" smtClean="0">
                <a:latin typeface="Amaranth" pitchFamily="2" charset="0"/>
                <a:cs typeface="Aharoni" pitchFamily="2" charset="-79"/>
              </a:rPr>
              <a:t> </a:t>
            </a:r>
            <a:r>
              <a:rPr lang="en-US" dirty="0" smtClean="0"/>
              <a:t>tail latencies and SLA budgets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idx="1"/>
          </p:nvPr>
        </p:nvSpPr>
        <p:spPr>
          <a:xfrm>
            <a:off x="468190" y="1024603"/>
            <a:ext cx="8218610" cy="5503197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</a:pPr>
            <a:r>
              <a:rPr lang="en-US" sz="2600" u="sng" dirty="0" smtClean="0">
                <a:sym typeface="Wingdings" pitchFamily="2" charset="2"/>
              </a:rPr>
              <a:t>Tail latency problem</a:t>
            </a:r>
            <a:r>
              <a:rPr lang="en-US" sz="2600" dirty="0" smtClean="0">
                <a:sym typeface="Wingdings" pitchFamily="2" charset="2"/>
              </a:rPr>
              <a:t>: Overall response time affected by slower leaves</a:t>
            </a:r>
          </a:p>
          <a:p>
            <a:pPr lvl="1">
              <a:spcBef>
                <a:spcPts val="600"/>
              </a:spcBef>
            </a:pPr>
            <a:r>
              <a:rPr lang="en-US" sz="2600" dirty="0" smtClean="0">
                <a:sym typeface="Wingdings" pitchFamily="2" charset="2"/>
              </a:rPr>
              <a:t>Deadline budgets </a:t>
            </a:r>
            <a:r>
              <a:rPr lang="en-US" sz="2600" u="sng" dirty="0" smtClean="0">
                <a:sym typeface="Wingdings" pitchFamily="2" charset="2"/>
              </a:rPr>
              <a:t>based</a:t>
            </a:r>
            <a:r>
              <a:rPr lang="en-US" sz="2600" dirty="0" smtClean="0">
                <a:sym typeface="Wingdings" pitchFamily="2" charset="2"/>
              </a:rPr>
              <a:t> on 99</a:t>
            </a:r>
            <a:r>
              <a:rPr lang="en-US" sz="2600" baseline="30000" dirty="0" smtClean="0">
                <a:sym typeface="Wingdings" pitchFamily="2" charset="2"/>
              </a:rPr>
              <a:t>th</a:t>
            </a:r>
            <a:r>
              <a:rPr lang="en-US" sz="2600" dirty="0" smtClean="0">
                <a:sym typeface="Wingdings" pitchFamily="2" charset="2"/>
              </a:rPr>
              <a:t> -99.9</a:t>
            </a:r>
            <a:r>
              <a:rPr lang="en-US" sz="2600" baseline="30000" dirty="0" smtClean="0">
                <a:sym typeface="Wingdings" pitchFamily="2" charset="2"/>
              </a:rPr>
              <a:t>th</a:t>
            </a:r>
            <a:r>
              <a:rPr lang="en-US" sz="2600" dirty="0" smtClean="0">
                <a:sym typeface="Wingdings" pitchFamily="2" charset="2"/>
              </a:rPr>
              <a:t> percentiles of individual leaves’ replies for one query</a:t>
            </a:r>
            <a:endParaRPr lang="en-US" sz="2600" u="sng" dirty="0" smtClean="0">
              <a:sym typeface="Wingdings" pitchFamily="2" charset="2"/>
            </a:endParaRPr>
          </a:p>
          <a:p>
            <a:pPr>
              <a:spcBef>
                <a:spcPts val="600"/>
              </a:spcBef>
            </a:pPr>
            <a:endParaRPr lang="en-US" sz="2600" u="sng" dirty="0" smtClean="0">
              <a:sym typeface="Wingdings" pitchFamily="2" charset="2"/>
            </a:endParaRPr>
          </a:p>
          <a:p>
            <a:pPr>
              <a:spcBef>
                <a:spcPts val="600"/>
              </a:spcBef>
            </a:pPr>
            <a:r>
              <a:rPr lang="en-US" sz="2600" u="sng" dirty="0" smtClean="0">
                <a:sym typeface="Wingdings" pitchFamily="2" charset="2"/>
              </a:rPr>
              <a:t>Component budgets</a:t>
            </a:r>
            <a:r>
              <a:rPr lang="en-US" sz="2600" dirty="0" smtClean="0">
                <a:sym typeface="Wingdings" pitchFamily="2" charset="2"/>
              </a:rPr>
              <a:t>: </a:t>
            </a:r>
            <a:endParaRPr lang="en-US" sz="2600" dirty="0">
              <a:sym typeface="Wingdings" pitchFamily="2" charset="2"/>
            </a:endParaRPr>
          </a:p>
          <a:p>
            <a:pPr lvl="1">
              <a:spcBef>
                <a:spcPts val="600"/>
              </a:spcBef>
            </a:pPr>
            <a:r>
              <a:rPr lang="en-US" sz="2600" dirty="0" smtClean="0">
                <a:sym typeface="Wingdings" pitchFamily="2" charset="2"/>
              </a:rPr>
              <a:t>To optimize network and </a:t>
            </a:r>
            <a:br>
              <a:rPr lang="en-US" sz="2600" dirty="0" smtClean="0">
                <a:sym typeface="Wingdings" pitchFamily="2" charset="2"/>
              </a:rPr>
            </a:br>
            <a:r>
              <a:rPr lang="en-US" sz="2600" dirty="0" smtClean="0">
                <a:sym typeface="Wingdings" pitchFamily="2" charset="2"/>
              </a:rPr>
              <a:t>compute separately</a:t>
            </a:r>
          </a:p>
          <a:p>
            <a:pPr lvl="2">
              <a:spcBef>
                <a:spcPts val="600"/>
              </a:spcBef>
            </a:pPr>
            <a:r>
              <a:rPr lang="en-US" sz="2600" dirty="0" smtClean="0">
                <a:sym typeface="Wingdings" pitchFamily="2" charset="2"/>
              </a:rPr>
              <a:t>deadline budget split </a:t>
            </a:r>
            <a:br>
              <a:rPr lang="en-US" sz="2600" dirty="0" smtClean="0">
                <a:sym typeface="Wingdings" pitchFamily="2" charset="2"/>
              </a:rPr>
            </a:br>
            <a:r>
              <a:rPr lang="en-US" sz="2600" dirty="0" smtClean="0">
                <a:sym typeface="Wingdings" pitchFamily="2" charset="2"/>
              </a:rPr>
              <a:t>among nodes (compute) </a:t>
            </a:r>
            <a:br>
              <a:rPr lang="en-US" sz="2600" dirty="0" smtClean="0">
                <a:sym typeface="Wingdings" pitchFamily="2" charset="2"/>
              </a:rPr>
            </a:br>
            <a:r>
              <a:rPr lang="en-US" sz="2600" dirty="0" smtClean="0">
                <a:sym typeface="Wingdings" pitchFamily="2" charset="2"/>
              </a:rPr>
              <a:t>and network</a:t>
            </a:r>
          </a:p>
          <a:p>
            <a:pPr marL="569913" lvl="1" indent="-225425">
              <a:spcBef>
                <a:spcPts val="600"/>
              </a:spcBef>
            </a:pPr>
            <a:r>
              <a:rPr lang="en-US" sz="2600" dirty="0" smtClean="0">
                <a:sym typeface="Wingdings" pitchFamily="2" charset="2"/>
              </a:rPr>
              <a:t>e.g</a:t>
            </a:r>
            <a:r>
              <a:rPr lang="en-US" sz="2600" dirty="0">
                <a:sym typeface="Wingdings" pitchFamily="2" charset="2"/>
              </a:rPr>
              <a:t>., total = </a:t>
            </a:r>
            <a:r>
              <a:rPr lang="en-US" sz="2600" dirty="0" smtClean="0">
                <a:sym typeface="Wingdings" pitchFamily="2" charset="2"/>
              </a:rPr>
              <a:t>200ms </a:t>
            </a:r>
            <a:r>
              <a:rPr lang="en-US" sz="2600" dirty="0">
                <a:sym typeface="Wingdings" panose="05000000000000000000" pitchFamily="2" charset="2"/>
              </a:rPr>
              <a:t></a:t>
            </a:r>
            <a:r>
              <a:rPr lang="en-US" sz="2600" dirty="0" smtClean="0">
                <a:sym typeface="Wingdings" pitchFamily="2" charset="2"/>
              </a:rPr>
              <a:t> flow deadlines 10-20ms</a:t>
            </a:r>
          </a:p>
        </p:txBody>
      </p:sp>
      <p:sp>
        <p:nvSpPr>
          <p:cNvPr id="30" name="Slide Number Placeholder 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8BF32-2C11-4173-9832-E24DA40AA874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18" name="Oval 17"/>
          <p:cNvSpPr/>
          <p:nvPr/>
        </p:nvSpPr>
        <p:spPr>
          <a:xfrm>
            <a:off x="6415927" y="3292009"/>
            <a:ext cx="429184" cy="411709"/>
          </a:xfrm>
          <a:prstGeom prst="ellipse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9" name="Oval 38"/>
          <p:cNvSpPr/>
          <p:nvPr/>
        </p:nvSpPr>
        <p:spPr>
          <a:xfrm>
            <a:off x="5656523" y="4104592"/>
            <a:ext cx="429184" cy="411709"/>
          </a:xfrm>
          <a:prstGeom prst="ellipse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3" name="Oval 52"/>
          <p:cNvSpPr/>
          <p:nvPr/>
        </p:nvSpPr>
        <p:spPr>
          <a:xfrm>
            <a:off x="5196532" y="4903752"/>
            <a:ext cx="429184" cy="411709"/>
          </a:xfrm>
          <a:prstGeom prst="ellipse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59" name="Straight Connector 58"/>
          <p:cNvCxnSpPr>
            <a:stCxn id="39" idx="3"/>
            <a:endCxn id="53" idx="0"/>
          </p:cNvCxnSpPr>
          <p:nvPr/>
        </p:nvCxnSpPr>
        <p:spPr>
          <a:xfrm flipH="1">
            <a:off x="5411124" y="4456008"/>
            <a:ext cx="308252" cy="44774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>
            <a:stCxn id="39" idx="5"/>
            <a:endCxn id="67" idx="0"/>
          </p:cNvCxnSpPr>
          <p:nvPr/>
        </p:nvCxnSpPr>
        <p:spPr>
          <a:xfrm>
            <a:off x="6022854" y="4456008"/>
            <a:ext cx="213193" cy="44774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Oval 66"/>
          <p:cNvSpPr/>
          <p:nvPr/>
        </p:nvSpPr>
        <p:spPr>
          <a:xfrm>
            <a:off x="6021455" y="4903752"/>
            <a:ext cx="429184" cy="411709"/>
          </a:xfrm>
          <a:prstGeom prst="ellipse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49" name="Straight Connector 48"/>
          <p:cNvCxnSpPr>
            <a:stCxn id="18" idx="3"/>
            <a:endCxn id="39" idx="0"/>
          </p:cNvCxnSpPr>
          <p:nvPr/>
        </p:nvCxnSpPr>
        <p:spPr>
          <a:xfrm flipH="1">
            <a:off x="5871115" y="3643425"/>
            <a:ext cx="607665" cy="46116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Oval 79"/>
          <p:cNvSpPr/>
          <p:nvPr/>
        </p:nvSpPr>
        <p:spPr>
          <a:xfrm>
            <a:off x="7262150" y="4104592"/>
            <a:ext cx="429184" cy="411709"/>
          </a:xfrm>
          <a:prstGeom prst="ellipse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78" name="Straight Connector 77"/>
          <p:cNvCxnSpPr>
            <a:stCxn id="18" idx="5"/>
            <a:endCxn id="80" idx="0"/>
          </p:cNvCxnSpPr>
          <p:nvPr/>
        </p:nvCxnSpPr>
        <p:spPr>
          <a:xfrm>
            <a:off x="6782258" y="3643425"/>
            <a:ext cx="694484" cy="46116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Oval 81"/>
          <p:cNvSpPr/>
          <p:nvPr/>
        </p:nvSpPr>
        <p:spPr>
          <a:xfrm>
            <a:off x="6892424" y="4903751"/>
            <a:ext cx="429184" cy="411709"/>
          </a:xfrm>
          <a:prstGeom prst="ellipse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3" name="Oval 82"/>
          <p:cNvSpPr/>
          <p:nvPr/>
        </p:nvSpPr>
        <p:spPr>
          <a:xfrm>
            <a:off x="7691334" y="4903751"/>
            <a:ext cx="429184" cy="411709"/>
          </a:xfrm>
          <a:prstGeom prst="ellipse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85" name="Straight Connector 84"/>
          <p:cNvCxnSpPr>
            <a:stCxn id="80" idx="3"/>
            <a:endCxn id="82" idx="0"/>
          </p:cNvCxnSpPr>
          <p:nvPr/>
        </p:nvCxnSpPr>
        <p:spPr>
          <a:xfrm flipH="1">
            <a:off x="7107016" y="4456008"/>
            <a:ext cx="217987" cy="44774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>
            <a:stCxn id="80" idx="5"/>
            <a:endCxn id="83" idx="0"/>
          </p:cNvCxnSpPr>
          <p:nvPr/>
        </p:nvCxnSpPr>
        <p:spPr>
          <a:xfrm>
            <a:off x="7628481" y="4456008"/>
            <a:ext cx="277445" cy="44774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Arrow Connector 96"/>
          <p:cNvCxnSpPr/>
          <p:nvPr/>
        </p:nvCxnSpPr>
        <p:spPr>
          <a:xfrm flipH="1">
            <a:off x="5871115" y="3643425"/>
            <a:ext cx="364932" cy="305688"/>
          </a:xfrm>
          <a:prstGeom prst="straightConnector1">
            <a:avLst/>
          </a:prstGeom>
          <a:ln w="127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Arrow Connector 98"/>
          <p:cNvCxnSpPr/>
          <p:nvPr/>
        </p:nvCxnSpPr>
        <p:spPr>
          <a:xfrm flipH="1">
            <a:off x="5307018" y="4456008"/>
            <a:ext cx="250446" cy="331305"/>
          </a:xfrm>
          <a:prstGeom prst="straightConnector1">
            <a:avLst/>
          </a:prstGeom>
          <a:ln w="127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Arrow Connector 105"/>
          <p:cNvCxnSpPr/>
          <p:nvPr/>
        </p:nvCxnSpPr>
        <p:spPr>
          <a:xfrm>
            <a:off x="6161097" y="4396048"/>
            <a:ext cx="214592" cy="447743"/>
          </a:xfrm>
          <a:prstGeom prst="straightConnector1">
            <a:avLst/>
          </a:prstGeom>
          <a:ln w="127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Arrow Connector 107"/>
          <p:cNvCxnSpPr/>
          <p:nvPr/>
        </p:nvCxnSpPr>
        <p:spPr>
          <a:xfrm flipV="1">
            <a:off x="5580746" y="4531291"/>
            <a:ext cx="245399" cy="387450"/>
          </a:xfrm>
          <a:prstGeom prst="straightConnector1">
            <a:avLst/>
          </a:prstGeom>
          <a:ln w="127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Arrow Connector 111"/>
          <p:cNvCxnSpPr/>
          <p:nvPr/>
        </p:nvCxnSpPr>
        <p:spPr>
          <a:xfrm flipH="1" flipV="1">
            <a:off x="5901095" y="4531291"/>
            <a:ext cx="184612" cy="387450"/>
          </a:xfrm>
          <a:prstGeom prst="straightConnector1">
            <a:avLst/>
          </a:prstGeom>
          <a:ln w="127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Arrow Connector 114"/>
          <p:cNvCxnSpPr/>
          <p:nvPr/>
        </p:nvCxnSpPr>
        <p:spPr>
          <a:xfrm>
            <a:off x="6892424" y="3568113"/>
            <a:ext cx="584318" cy="381000"/>
          </a:xfrm>
          <a:prstGeom prst="straightConnector1">
            <a:avLst/>
          </a:prstGeom>
          <a:ln w="127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Arrow Connector 118"/>
          <p:cNvCxnSpPr/>
          <p:nvPr/>
        </p:nvCxnSpPr>
        <p:spPr>
          <a:xfrm flipH="1">
            <a:off x="6952384" y="4415377"/>
            <a:ext cx="249806" cy="443404"/>
          </a:xfrm>
          <a:prstGeom prst="straightConnector1">
            <a:avLst/>
          </a:prstGeom>
          <a:ln w="127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Arrow Connector 121"/>
          <p:cNvCxnSpPr/>
          <p:nvPr/>
        </p:nvCxnSpPr>
        <p:spPr>
          <a:xfrm>
            <a:off x="7759925" y="4381058"/>
            <a:ext cx="315623" cy="447743"/>
          </a:xfrm>
          <a:prstGeom prst="straightConnector1">
            <a:avLst/>
          </a:prstGeom>
          <a:ln w="127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Arrow Connector 123"/>
          <p:cNvCxnSpPr/>
          <p:nvPr/>
        </p:nvCxnSpPr>
        <p:spPr>
          <a:xfrm flipV="1">
            <a:off x="7228775" y="4569471"/>
            <a:ext cx="180484" cy="334613"/>
          </a:xfrm>
          <a:prstGeom prst="straightConnector1">
            <a:avLst/>
          </a:prstGeom>
          <a:ln w="127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Arrow Connector 124"/>
          <p:cNvCxnSpPr/>
          <p:nvPr/>
        </p:nvCxnSpPr>
        <p:spPr>
          <a:xfrm flipH="1" flipV="1">
            <a:off x="7538299" y="4558714"/>
            <a:ext cx="213538" cy="330047"/>
          </a:xfrm>
          <a:prstGeom prst="straightConnector1">
            <a:avLst/>
          </a:prstGeom>
          <a:ln w="127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Straight Arrow Connector 133"/>
          <p:cNvCxnSpPr/>
          <p:nvPr/>
        </p:nvCxnSpPr>
        <p:spPr>
          <a:xfrm flipV="1">
            <a:off x="6085706" y="3779001"/>
            <a:ext cx="426449" cy="325592"/>
          </a:xfrm>
          <a:prstGeom prst="straightConnector1">
            <a:avLst/>
          </a:prstGeom>
          <a:ln w="127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Straight Arrow Connector 135"/>
          <p:cNvCxnSpPr/>
          <p:nvPr/>
        </p:nvCxnSpPr>
        <p:spPr>
          <a:xfrm flipH="1" flipV="1">
            <a:off x="6693368" y="3730770"/>
            <a:ext cx="535407" cy="373822"/>
          </a:xfrm>
          <a:prstGeom prst="straightConnector1">
            <a:avLst/>
          </a:prstGeom>
          <a:ln w="127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" name="Rectangle 142"/>
          <p:cNvSpPr/>
          <p:nvPr/>
        </p:nvSpPr>
        <p:spPr>
          <a:xfrm rot="3127344">
            <a:off x="5987221" y="3662341"/>
            <a:ext cx="2814096" cy="1034401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Oval Callout 143"/>
          <p:cNvSpPr/>
          <p:nvPr/>
        </p:nvSpPr>
        <p:spPr>
          <a:xfrm>
            <a:off x="7018915" y="3171394"/>
            <a:ext cx="675979" cy="597835"/>
          </a:xfrm>
          <a:prstGeom prst="wedgeEllipseCallou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10</a:t>
            </a:r>
            <a:r>
              <a:rPr lang="en-US" dirty="0" smtClean="0">
                <a:solidFill>
                  <a:schemeClr val="tx1"/>
                </a:solidFill>
              </a:rPr>
              <a:t/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rgbClr val="00B050"/>
                </a:solidFill>
              </a:rPr>
              <a:t>20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145" name="Oval Callout 144"/>
          <p:cNvSpPr/>
          <p:nvPr/>
        </p:nvSpPr>
        <p:spPr>
          <a:xfrm>
            <a:off x="7876379" y="4103801"/>
            <a:ext cx="644840" cy="557698"/>
          </a:xfrm>
          <a:prstGeom prst="wedgeEllipseCallou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10</a:t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00B050"/>
                </a:solidFill>
              </a:rPr>
              <a:t>20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146" name="Oval Callout 145"/>
          <p:cNvSpPr/>
          <p:nvPr/>
        </p:nvSpPr>
        <p:spPr>
          <a:xfrm>
            <a:off x="6570837" y="2859130"/>
            <a:ext cx="612648" cy="381000"/>
          </a:xfrm>
          <a:prstGeom prst="wedgeEllipseCallou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30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7" name="Oval Callout 146"/>
          <p:cNvSpPr/>
          <p:nvPr/>
        </p:nvSpPr>
        <p:spPr>
          <a:xfrm>
            <a:off x="7524055" y="3743189"/>
            <a:ext cx="612648" cy="353050"/>
          </a:xfrm>
          <a:prstGeom prst="wedgeEllipseCallou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30</a:t>
            </a:r>
          </a:p>
        </p:txBody>
      </p:sp>
      <p:sp>
        <p:nvSpPr>
          <p:cNvPr id="148" name="Oval Callout 147"/>
          <p:cNvSpPr/>
          <p:nvPr/>
        </p:nvSpPr>
        <p:spPr>
          <a:xfrm>
            <a:off x="8143937" y="4719989"/>
            <a:ext cx="612648" cy="353050"/>
          </a:xfrm>
          <a:prstGeom prst="wedgeEllipseCallou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80</a:t>
            </a:r>
          </a:p>
        </p:txBody>
      </p:sp>
      <p:sp>
        <p:nvSpPr>
          <p:cNvPr id="150" name="TextBox 149"/>
          <p:cNvSpPr txBox="1"/>
          <p:nvPr/>
        </p:nvSpPr>
        <p:spPr>
          <a:xfrm rot="19590797">
            <a:off x="6089044" y="2707378"/>
            <a:ext cx="6741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200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648399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" grpId="0" animBg="1"/>
      <p:bldP spid="144" grpId="0" animBg="1"/>
      <p:bldP spid="145" grpId="0" animBg="1"/>
      <p:bldP spid="146" grpId="0" animBg="1"/>
      <p:bldP spid="147" grpId="0" animBg="1"/>
      <p:bldP spid="148" grpId="0" animBg="1"/>
      <p:bldP spid="15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OLDI traffic characteristics: Incast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idx="1"/>
          </p:nvPr>
        </p:nvSpPr>
        <p:spPr>
          <a:xfrm>
            <a:off x="381000" y="1066799"/>
            <a:ext cx="8458200" cy="5461002"/>
          </a:xfrm>
        </p:spPr>
        <p:txBody>
          <a:bodyPr/>
          <a:lstStyle/>
          <a:p>
            <a:r>
              <a:rPr lang="en-US" dirty="0" smtClean="0"/>
              <a:t>Many children </a:t>
            </a:r>
            <a:r>
              <a:rPr lang="en-US" dirty="0"/>
              <a:t>respond around same time </a:t>
            </a:r>
            <a:r>
              <a:rPr lang="en-US" dirty="0" smtClean="0">
                <a:sym typeface="Wingdings" panose="05000000000000000000" pitchFamily="2" charset="2"/>
              </a:rPr>
              <a:t>causing </a:t>
            </a:r>
            <a:r>
              <a:rPr lang="en-US" i="1" dirty="0" smtClean="0"/>
              <a:t>incast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Causes packet drops and long tails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OLDI trees have large degree</a:t>
            </a:r>
          </a:p>
          <a:p>
            <a:endParaRPr lang="en-US" dirty="0" smtClean="0">
              <a:sym typeface="Wingdings" pitchFamily="2" charset="2"/>
            </a:endParaRPr>
          </a:p>
          <a:p>
            <a:endParaRPr lang="en-US" dirty="0" smtClean="0">
              <a:sym typeface="Wingdings" pitchFamily="2" charset="2"/>
            </a:endParaRPr>
          </a:p>
          <a:p>
            <a:r>
              <a:rPr lang="en-US" dirty="0" smtClean="0">
                <a:sym typeface="Wingdings" pitchFamily="2" charset="2"/>
              </a:rPr>
              <a:t>Hard to absorb in buffers </a:t>
            </a:r>
          </a:p>
          <a:p>
            <a:pPr marL="622300" lvl="1" indent="-277813">
              <a:buFont typeface="+mj-lt"/>
              <a:buAutoNum type="arabicPeriod"/>
            </a:pPr>
            <a:r>
              <a:rPr lang="en-US" dirty="0" smtClean="0">
                <a:sym typeface="Wingdings" pitchFamily="2" charset="2"/>
              </a:rPr>
              <a:t>Datacenter switches use </a:t>
            </a:r>
            <a:r>
              <a:rPr lang="en-US" u="sng" dirty="0" smtClean="0">
                <a:sym typeface="Wingdings" pitchFamily="2" charset="2"/>
              </a:rPr>
              <a:t>shallow buffers</a:t>
            </a:r>
            <a:r>
              <a:rPr lang="en-US" dirty="0" smtClean="0">
                <a:sym typeface="Wingdings" pitchFamily="2" charset="2"/>
              </a:rPr>
              <a:t> for cost</a:t>
            </a:r>
          </a:p>
          <a:p>
            <a:pPr marL="622300" lvl="1" indent="-277813">
              <a:buFont typeface="+mj-lt"/>
              <a:buAutoNum type="arabicPeriod"/>
            </a:pPr>
            <a:r>
              <a:rPr lang="en-US" u="sng" dirty="0" smtClean="0">
                <a:sym typeface="Wingdings" pitchFamily="2" charset="2"/>
              </a:rPr>
              <a:t>Query multiplexing</a:t>
            </a:r>
            <a:r>
              <a:rPr lang="en-US" dirty="0" smtClean="0">
                <a:sym typeface="Wingdings" pitchFamily="2" charset="2"/>
              </a:rPr>
              <a:t>: many in-flight queries’ incast collide</a:t>
            </a:r>
          </a:p>
          <a:p>
            <a:pPr marL="622300" lvl="1" indent="-277813">
              <a:buFont typeface="+mj-lt"/>
              <a:buAutoNum type="arabicPeriod"/>
            </a:pPr>
            <a:r>
              <a:rPr lang="en-US" dirty="0" smtClean="0">
                <a:sym typeface="Wingdings" pitchFamily="2" charset="2"/>
              </a:rPr>
              <a:t>Inevitable </a:t>
            </a:r>
            <a:r>
              <a:rPr lang="en-US" u="sng" dirty="0" smtClean="0">
                <a:sym typeface="Wingdings" pitchFamily="2" charset="2"/>
              </a:rPr>
              <a:t>background traffic </a:t>
            </a:r>
            <a:r>
              <a:rPr lang="en-US" dirty="0" smtClean="0">
                <a:sym typeface="Wingdings" pitchFamily="2" charset="2"/>
              </a:rPr>
              <a:t>worsens incast </a:t>
            </a:r>
          </a:p>
          <a:p>
            <a:pPr lvl="0">
              <a:spcBef>
                <a:spcPts val="600"/>
              </a:spcBef>
            </a:pPr>
            <a:r>
              <a:rPr lang="en-US" dirty="0" smtClean="0">
                <a:solidFill>
                  <a:prstClr val="black"/>
                </a:solidFill>
                <a:sym typeface="Wingdings" pitchFamily="2" charset="2"/>
              </a:rPr>
              <a:t>Requests (parent  child) also affected by reply incast (child  parent) due to </a:t>
            </a:r>
            <a:r>
              <a:rPr lang="en-US" i="1" dirty="0" smtClean="0">
                <a:solidFill>
                  <a:prstClr val="black"/>
                </a:solidFill>
                <a:sym typeface="Wingdings" pitchFamily="2" charset="2"/>
              </a:rPr>
              <a:t>root randomization</a:t>
            </a:r>
            <a:r>
              <a:rPr lang="en-US" dirty="0" smtClean="0">
                <a:solidFill>
                  <a:prstClr val="black"/>
                </a:solidFill>
                <a:sym typeface="Wingdings" pitchFamily="2" charset="2"/>
              </a:rPr>
              <a:t> </a:t>
            </a:r>
          </a:p>
          <a:p>
            <a:pPr lvl="1"/>
            <a:r>
              <a:rPr lang="en-US" b="1" i="1" dirty="0" smtClean="0">
                <a:solidFill>
                  <a:srgbClr val="00B050"/>
                </a:solidFill>
                <a:sym typeface="Wingdings" pitchFamily="2" charset="2"/>
              </a:rPr>
              <a:t>details in the paper</a:t>
            </a:r>
            <a:endParaRPr lang="en-US" b="1" i="1" dirty="0">
              <a:solidFill>
                <a:srgbClr val="00B050"/>
              </a:solidFill>
              <a:sym typeface="Wingdings" pitchFamily="2" charset="2"/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8BF32-2C11-4173-9832-E24DA40AA874}" type="slidenum">
              <a:rPr lang="en-US" smtClean="0"/>
              <a:pPr/>
              <a:t>9</a:t>
            </a:fld>
            <a:endParaRPr lang="en-US" dirty="0"/>
          </a:p>
        </p:txBody>
      </p:sp>
      <p:grpSp>
        <p:nvGrpSpPr>
          <p:cNvPr id="21" name="Group 20"/>
          <p:cNvGrpSpPr/>
          <p:nvPr/>
        </p:nvGrpSpPr>
        <p:grpSpPr>
          <a:xfrm>
            <a:off x="6151321" y="1586343"/>
            <a:ext cx="953453" cy="555369"/>
            <a:chOff x="4913947" y="2483474"/>
            <a:chExt cx="953453" cy="555369"/>
          </a:xfrm>
        </p:grpSpPr>
        <p:sp>
          <p:nvSpPr>
            <p:cNvPr id="22" name="AutoShape 527"/>
            <p:cNvSpPr>
              <a:spLocks noChangeArrowheads="1"/>
            </p:cNvSpPr>
            <p:nvPr/>
          </p:nvSpPr>
          <p:spPr bwMode="auto">
            <a:xfrm>
              <a:off x="4913947" y="2484669"/>
              <a:ext cx="953453" cy="554174"/>
            </a:xfrm>
            <a:prstGeom prst="flowChartMagneticDisk">
              <a:avLst/>
            </a:prstGeom>
            <a:ln>
              <a:headEnd/>
              <a:tailEnd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24" name="AutoShape 528"/>
            <p:cNvSpPr>
              <a:spLocks noChangeArrowheads="1"/>
            </p:cNvSpPr>
            <p:nvPr/>
          </p:nvSpPr>
          <p:spPr bwMode="auto">
            <a:xfrm>
              <a:off x="5050155" y="2483474"/>
              <a:ext cx="681038" cy="193916"/>
            </a:xfrm>
            <a:custGeom>
              <a:avLst/>
              <a:gdLst>
                <a:gd name="G0" fmla="+- 6480 0 0"/>
                <a:gd name="G1" fmla="+- 8640 0 0"/>
                <a:gd name="G2" fmla="+- 4320 0 0"/>
                <a:gd name="G3" fmla="+- 21600 0 6480"/>
                <a:gd name="G4" fmla="+- 21600 0 8640"/>
                <a:gd name="G5" fmla="+- 21600 0 4320"/>
                <a:gd name="G6" fmla="+- 6480 0 10800"/>
                <a:gd name="G7" fmla="+- 8640 0 10800"/>
                <a:gd name="G8" fmla="*/ G7 4320 G6"/>
                <a:gd name="G9" fmla="+- 21600 0 G8"/>
                <a:gd name="T0" fmla="*/ G8 w 21600"/>
                <a:gd name="T1" fmla="*/ G1 h 21600"/>
                <a:gd name="T2" fmla="*/ G9 w 21600"/>
                <a:gd name="T3" fmla="*/ G4 h 21600"/>
              </a:gdLst>
              <a:ahLst/>
              <a:cxnLst>
                <a:cxn ang="0">
                  <a:pos x="r" y="vc"/>
                </a:cxn>
                <a:cxn ang="5400000">
                  <a:pos x="hc" y="b"/>
                </a:cxn>
                <a:cxn ang="10800000">
                  <a:pos x="l" y="vc"/>
                </a:cxn>
                <a:cxn ang="16200000">
                  <a:pos x="hc" y="t"/>
                </a:cxn>
              </a:cxnLst>
              <a:rect l="T0" t="T1" r="T2" b="T3"/>
              <a:pathLst>
                <a:path w="21600" h="21600">
                  <a:moveTo>
                    <a:pt x="10800" y="0"/>
                  </a:moveTo>
                  <a:lnTo>
                    <a:pt x="6480" y="4320"/>
                  </a:lnTo>
                  <a:lnTo>
                    <a:pt x="8640" y="4320"/>
                  </a:lnTo>
                  <a:lnTo>
                    <a:pt x="8640" y="8640"/>
                  </a:lnTo>
                  <a:lnTo>
                    <a:pt x="4320" y="8640"/>
                  </a:lnTo>
                  <a:lnTo>
                    <a:pt x="4320" y="6480"/>
                  </a:lnTo>
                  <a:lnTo>
                    <a:pt x="0" y="10800"/>
                  </a:lnTo>
                  <a:lnTo>
                    <a:pt x="4320" y="15120"/>
                  </a:lnTo>
                  <a:lnTo>
                    <a:pt x="4320" y="12960"/>
                  </a:lnTo>
                  <a:lnTo>
                    <a:pt x="8640" y="12960"/>
                  </a:lnTo>
                  <a:lnTo>
                    <a:pt x="8640" y="17280"/>
                  </a:lnTo>
                  <a:lnTo>
                    <a:pt x="6480" y="17280"/>
                  </a:lnTo>
                  <a:lnTo>
                    <a:pt x="10800" y="21600"/>
                  </a:lnTo>
                  <a:lnTo>
                    <a:pt x="15120" y="17280"/>
                  </a:lnTo>
                  <a:lnTo>
                    <a:pt x="12960" y="17280"/>
                  </a:lnTo>
                  <a:lnTo>
                    <a:pt x="12960" y="12960"/>
                  </a:lnTo>
                  <a:lnTo>
                    <a:pt x="17280" y="12960"/>
                  </a:lnTo>
                  <a:lnTo>
                    <a:pt x="17280" y="15120"/>
                  </a:lnTo>
                  <a:lnTo>
                    <a:pt x="21600" y="10800"/>
                  </a:lnTo>
                  <a:lnTo>
                    <a:pt x="17280" y="6480"/>
                  </a:lnTo>
                  <a:lnTo>
                    <a:pt x="17280" y="8640"/>
                  </a:lnTo>
                  <a:lnTo>
                    <a:pt x="12960" y="8640"/>
                  </a:lnTo>
                  <a:lnTo>
                    <a:pt x="12960" y="4320"/>
                  </a:lnTo>
                  <a:lnTo>
                    <a:pt x="15120" y="4320"/>
                  </a:lnTo>
                  <a:close/>
                </a:path>
              </a:pathLst>
            </a:custGeom>
            <a:ln/>
            <a:extLst/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</p:grpSp>
      <p:sp>
        <p:nvSpPr>
          <p:cNvPr id="25" name="AutoShape 515"/>
          <p:cNvSpPr>
            <a:spLocks noChangeArrowheads="1"/>
          </p:cNvSpPr>
          <p:nvPr/>
        </p:nvSpPr>
        <p:spPr bwMode="auto">
          <a:xfrm>
            <a:off x="4643747" y="3153894"/>
            <a:ext cx="363855" cy="526415"/>
          </a:xfrm>
          <a:prstGeom prst="cube">
            <a:avLst>
              <a:gd name="adj" fmla="val 25000"/>
            </a:avLst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26" name="AutoShape 515"/>
          <p:cNvSpPr>
            <a:spLocks noChangeArrowheads="1"/>
          </p:cNvSpPr>
          <p:nvPr/>
        </p:nvSpPr>
        <p:spPr bwMode="auto">
          <a:xfrm>
            <a:off x="5146862" y="3153894"/>
            <a:ext cx="363855" cy="526415"/>
          </a:xfrm>
          <a:prstGeom prst="cube">
            <a:avLst>
              <a:gd name="adj" fmla="val 25000"/>
            </a:avLst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27" name="AutoShape 515"/>
          <p:cNvSpPr>
            <a:spLocks noChangeArrowheads="1"/>
          </p:cNvSpPr>
          <p:nvPr/>
        </p:nvSpPr>
        <p:spPr bwMode="auto">
          <a:xfrm>
            <a:off x="5653259" y="3153894"/>
            <a:ext cx="363855" cy="526415"/>
          </a:xfrm>
          <a:prstGeom prst="cube">
            <a:avLst>
              <a:gd name="adj" fmla="val 25000"/>
            </a:avLst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28" name="AutoShape 515"/>
          <p:cNvSpPr>
            <a:spLocks noChangeArrowheads="1"/>
          </p:cNvSpPr>
          <p:nvPr/>
        </p:nvSpPr>
        <p:spPr bwMode="auto">
          <a:xfrm>
            <a:off x="6182543" y="3153894"/>
            <a:ext cx="363855" cy="526415"/>
          </a:xfrm>
          <a:prstGeom prst="cube">
            <a:avLst>
              <a:gd name="adj" fmla="val 25000"/>
            </a:avLst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29" name="AutoShape 515"/>
          <p:cNvSpPr>
            <a:spLocks noChangeArrowheads="1"/>
          </p:cNvSpPr>
          <p:nvPr/>
        </p:nvSpPr>
        <p:spPr bwMode="auto">
          <a:xfrm>
            <a:off x="6656109" y="3153894"/>
            <a:ext cx="363855" cy="526415"/>
          </a:xfrm>
          <a:prstGeom prst="cube">
            <a:avLst>
              <a:gd name="adj" fmla="val 25000"/>
            </a:avLst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36" name="AutoShape 515"/>
          <p:cNvSpPr>
            <a:spLocks noChangeArrowheads="1"/>
          </p:cNvSpPr>
          <p:nvPr/>
        </p:nvSpPr>
        <p:spPr bwMode="auto">
          <a:xfrm>
            <a:off x="7152673" y="3153894"/>
            <a:ext cx="363855" cy="526415"/>
          </a:xfrm>
          <a:prstGeom prst="cube">
            <a:avLst>
              <a:gd name="adj" fmla="val 25000"/>
            </a:avLst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41" name="AutoShape 515"/>
          <p:cNvSpPr>
            <a:spLocks noChangeArrowheads="1"/>
          </p:cNvSpPr>
          <p:nvPr/>
        </p:nvSpPr>
        <p:spPr bwMode="auto">
          <a:xfrm>
            <a:off x="7662340" y="3153894"/>
            <a:ext cx="363855" cy="526415"/>
          </a:xfrm>
          <a:prstGeom prst="cube">
            <a:avLst>
              <a:gd name="adj" fmla="val 25000"/>
            </a:avLst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42" name="AutoShape 515"/>
          <p:cNvSpPr>
            <a:spLocks noChangeArrowheads="1"/>
          </p:cNvSpPr>
          <p:nvPr/>
        </p:nvSpPr>
        <p:spPr bwMode="auto">
          <a:xfrm>
            <a:off x="8135906" y="3153894"/>
            <a:ext cx="363855" cy="526415"/>
          </a:xfrm>
          <a:prstGeom prst="cube">
            <a:avLst>
              <a:gd name="adj" fmla="val 25000"/>
            </a:avLst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cxnSp>
        <p:nvCxnSpPr>
          <p:cNvPr id="43" name="Straight Connector 42"/>
          <p:cNvCxnSpPr>
            <a:stCxn id="22" idx="3"/>
            <a:endCxn id="25" idx="0"/>
          </p:cNvCxnSpPr>
          <p:nvPr/>
        </p:nvCxnSpPr>
        <p:spPr>
          <a:xfrm flipH="1">
            <a:off x="4871156" y="2141712"/>
            <a:ext cx="1756892" cy="101218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>
            <a:stCxn id="22" idx="3"/>
            <a:endCxn id="26" idx="0"/>
          </p:cNvCxnSpPr>
          <p:nvPr/>
        </p:nvCxnSpPr>
        <p:spPr>
          <a:xfrm flipH="1">
            <a:off x="5374271" y="2141712"/>
            <a:ext cx="1253777" cy="101218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>
            <a:stCxn id="22" idx="3"/>
            <a:endCxn id="27" idx="0"/>
          </p:cNvCxnSpPr>
          <p:nvPr/>
        </p:nvCxnSpPr>
        <p:spPr>
          <a:xfrm flipH="1">
            <a:off x="5880668" y="2141712"/>
            <a:ext cx="747380" cy="101218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>
            <a:stCxn id="22" idx="3"/>
            <a:endCxn id="28" idx="0"/>
          </p:cNvCxnSpPr>
          <p:nvPr/>
        </p:nvCxnSpPr>
        <p:spPr>
          <a:xfrm flipH="1">
            <a:off x="6409952" y="2141712"/>
            <a:ext cx="218096" cy="101218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>
            <a:endCxn id="29" idx="0"/>
          </p:cNvCxnSpPr>
          <p:nvPr/>
        </p:nvCxnSpPr>
        <p:spPr>
          <a:xfrm>
            <a:off x="6613241" y="2170501"/>
            <a:ext cx="270277" cy="98339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>
            <a:stCxn id="22" idx="3"/>
            <a:endCxn id="36" idx="0"/>
          </p:cNvCxnSpPr>
          <p:nvPr/>
        </p:nvCxnSpPr>
        <p:spPr>
          <a:xfrm>
            <a:off x="6628048" y="2141712"/>
            <a:ext cx="752034" cy="101218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>
            <a:stCxn id="22" idx="3"/>
            <a:endCxn id="41" idx="0"/>
          </p:cNvCxnSpPr>
          <p:nvPr/>
        </p:nvCxnSpPr>
        <p:spPr>
          <a:xfrm>
            <a:off x="6628048" y="2141712"/>
            <a:ext cx="1261701" cy="101218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>
            <a:stCxn id="22" idx="3"/>
            <a:endCxn id="42" idx="0"/>
          </p:cNvCxnSpPr>
          <p:nvPr/>
        </p:nvCxnSpPr>
        <p:spPr>
          <a:xfrm>
            <a:off x="6628048" y="2141712"/>
            <a:ext cx="1735267" cy="101218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Oval Callout 50"/>
          <p:cNvSpPr/>
          <p:nvPr/>
        </p:nvSpPr>
        <p:spPr>
          <a:xfrm rot="19605188">
            <a:off x="4187954" y="2378350"/>
            <a:ext cx="1071945" cy="540849"/>
          </a:xfrm>
          <a:prstGeom prst="wedgeEllipseCallou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Root</a:t>
            </a:r>
            <a:endParaRPr lang="en-US" dirty="0"/>
          </a:p>
        </p:txBody>
      </p:sp>
      <p:sp>
        <p:nvSpPr>
          <p:cNvPr id="52" name="Freeform 51"/>
          <p:cNvSpPr/>
          <p:nvPr/>
        </p:nvSpPr>
        <p:spPr>
          <a:xfrm>
            <a:off x="4886348" y="1586343"/>
            <a:ext cx="3470787" cy="1561875"/>
          </a:xfrm>
          <a:custGeom>
            <a:avLst/>
            <a:gdLst>
              <a:gd name="connsiteX0" fmla="*/ 3470787 w 3470787"/>
              <a:gd name="connsiteY0" fmla="*/ 993058 h 993058"/>
              <a:gd name="connsiteX1" fmla="*/ 1750141 w 3470787"/>
              <a:gd name="connsiteY1" fmla="*/ 0 h 993058"/>
              <a:gd name="connsiteX2" fmla="*/ 0 w 3470787"/>
              <a:gd name="connsiteY2" fmla="*/ 993058 h 9930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470787" h="993058">
                <a:moveTo>
                  <a:pt x="3470787" y="993058"/>
                </a:moveTo>
                <a:cubicBezTo>
                  <a:pt x="2899696" y="496529"/>
                  <a:pt x="2328605" y="0"/>
                  <a:pt x="1750141" y="0"/>
                </a:cubicBezTo>
                <a:cubicBezTo>
                  <a:pt x="1171677" y="0"/>
                  <a:pt x="278580" y="827548"/>
                  <a:pt x="0" y="993058"/>
                </a:cubicBezTo>
              </a:path>
            </a:pathLst>
          </a:custGeom>
          <a:ln w="19050">
            <a:solidFill>
              <a:srgbClr val="FF0000"/>
            </a:solidFill>
            <a:prstDash val="dash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Freeform 52"/>
          <p:cNvSpPr/>
          <p:nvPr/>
        </p:nvSpPr>
        <p:spPr>
          <a:xfrm>
            <a:off x="4915844" y="1653708"/>
            <a:ext cx="2949678" cy="1494510"/>
          </a:xfrm>
          <a:custGeom>
            <a:avLst/>
            <a:gdLst>
              <a:gd name="connsiteX0" fmla="*/ 2949678 w 2949678"/>
              <a:gd name="connsiteY0" fmla="*/ 1494510 h 1494510"/>
              <a:gd name="connsiteX1" fmla="*/ 1730478 w 2949678"/>
              <a:gd name="connsiteY1" fmla="*/ 6 h 1494510"/>
              <a:gd name="connsiteX2" fmla="*/ 0 w 2949678"/>
              <a:gd name="connsiteY2" fmla="*/ 1474845 h 14945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949678" h="1494510">
                <a:moveTo>
                  <a:pt x="2949678" y="1494510"/>
                </a:moveTo>
                <a:cubicBezTo>
                  <a:pt x="2585884" y="748896"/>
                  <a:pt x="2222091" y="3283"/>
                  <a:pt x="1730478" y="6"/>
                </a:cubicBezTo>
                <a:cubicBezTo>
                  <a:pt x="1238865" y="-3271"/>
                  <a:pt x="129458" y="1325722"/>
                  <a:pt x="0" y="1474845"/>
                </a:cubicBezTo>
              </a:path>
            </a:pathLst>
          </a:custGeom>
          <a:ln w="19050">
            <a:solidFill>
              <a:srgbClr val="FF0000"/>
            </a:solidFill>
            <a:prstDash val="dash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Freeform 53"/>
          <p:cNvSpPr/>
          <p:nvPr/>
        </p:nvSpPr>
        <p:spPr>
          <a:xfrm>
            <a:off x="4896180" y="1653712"/>
            <a:ext cx="2458064" cy="1504338"/>
          </a:xfrm>
          <a:custGeom>
            <a:avLst/>
            <a:gdLst>
              <a:gd name="connsiteX0" fmla="*/ 2458064 w 2458064"/>
              <a:gd name="connsiteY0" fmla="*/ 1504338 h 1504338"/>
              <a:gd name="connsiteX1" fmla="*/ 1740309 w 2458064"/>
              <a:gd name="connsiteY1" fmla="*/ 2 h 1504338"/>
              <a:gd name="connsiteX2" fmla="*/ 0 w 2458064"/>
              <a:gd name="connsiteY2" fmla="*/ 1494506 h 15043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458064" h="1504338">
                <a:moveTo>
                  <a:pt x="2458064" y="1504338"/>
                </a:moveTo>
                <a:cubicBezTo>
                  <a:pt x="2304025" y="752989"/>
                  <a:pt x="2149986" y="1641"/>
                  <a:pt x="1740309" y="2"/>
                </a:cubicBezTo>
                <a:cubicBezTo>
                  <a:pt x="1330632" y="-1637"/>
                  <a:pt x="665316" y="746434"/>
                  <a:pt x="0" y="1494506"/>
                </a:cubicBezTo>
              </a:path>
            </a:pathLst>
          </a:custGeom>
          <a:ln w="19050">
            <a:solidFill>
              <a:srgbClr val="FF0000"/>
            </a:solidFill>
            <a:prstDash val="dash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5" name="Freeform 54"/>
          <p:cNvSpPr/>
          <p:nvPr/>
        </p:nvSpPr>
        <p:spPr>
          <a:xfrm>
            <a:off x="4906012" y="1653704"/>
            <a:ext cx="1983204" cy="1514178"/>
          </a:xfrm>
          <a:custGeom>
            <a:avLst/>
            <a:gdLst>
              <a:gd name="connsiteX0" fmla="*/ 1956619 w 1983204"/>
              <a:gd name="connsiteY0" fmla="*/ 1514178 h 1514178"/>
              <a:gd name="connsiteX1" fmla="*/ 1710813 w 1983204"/>
              <a:gd name="connsiteY1" fmla="*/ 10 h 1514178"/>
              <a:gd name="connsiteX2" fmla="*/ 0 w 1983204"/>
              <a:gd name="connsiteY2" fmla="*/ 1494514 h 15141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83204" h="1514178">
                <a:moveTo>
                  <a:pt x="1956619" y="1514178"/>
                </a:moveTo>
                <a:cubicBezTo>
                  <a:pt x="1996767" y="758732"/>
                  <a:pt x="2036916" y="3287"/>
                  <a:pt x="1710813" y="10"/>
                </a:cubicBezTo>
                <a:cubicBezTo>
                  <a:pt x="1384710" y="-3267"/>
                  <a:pt x="692355" y="745623"/>
                  <a:pt x="0" y="1494514"/>
                </a:cubicBezTo>
              </a:path>
            </a:pathLst>
          </a:custGeom>
          <a:ln w="19050">
            <a:solidFill>
              <a:srgbClr val="FF0000"/>
            </a:solidFill>
            <a:prstDash val="dash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6" name="Freeform 55"/>
          <p:cNvSpPr/>
          <p:nvPr/>
        </p:nvSpPr>
        <p:spPr>
          <a:xfrm>
            <a:off x="4896180" y="1663545"/>
            <a:ext cx="1870024" cy="1494505"/>
          </a:xfrm>
          <a:custGeom>
            <a:avLst/>
            <a:gdLst>
              <a:gd name="connsiteX0" fmla="*/ 1494503 w 1870024"/>
              <a:gd name="connsiteY0" fmla="*/ 1494505 h 1494505"/>
              <a:gd name="connsiteX1" fmla="*/ 1769806 w 1870024"/>
              <a:gd name="connsiteY1" fmla="*/ 2 h 1494505"/>
              <a:gd name="connsiteX2" fmla="*/ 0 w 1870024"/>
              <a:gd name="connsiteY2" fmla="*/ 1484673 h 14945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70024" h="1494505">
                <a:moveTo>
                  <a:pt x="1494503" y="1494505"/>
                </a:moveTo>
                <a:cubicBezTo>
                  <a:pt x="1756696" y="748073"/>
                  <a:pt x="2018890" y="1641"/>
                  <a:pt x="1769806" y="2"/>
                </a:cubicBezTo>
                <a:cubicBezTo>
                  <a:pt x="1520722" y="-1637"/>
                  <a:pt x="760361" y="741518"/>
                  <a:pt x="0" y="1484673"/>
                </a:cubicBezTo>
              </a:path>
            </a:pathLst>
          </a:custGeom>
          <a:ln w="19050">
            <a:solidFill>
              <a:srgbClr val="FF0000"/>
            </a:solidFill>
            <a:prstDash val="dash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7" name="Freeform 56"/>
          <p:cNvSpPr/>
          <p:nvPr/>
        </p:nvSpPr>
        <p:spPr>
          <a:xfrm>
            <a:off x="4886348" y="1683209"/>
            <a:ext cx="1802012" cy="1474841"/>
          </a:xfrm>
          <a:custGeom>
            <a:avLst/>
            <a:gdLst>
              <a:gd name="connsiteX0" fmla="*/ 973393 w 1802012"/>
              <a:gd name="connsiteY0" fmla="*/ 1474841 h 1474841"/>
              <a:gd name="connsiteX1" fmla="*/ 1769806 w 1802012"/>
              <a:gd name="connsiteY1" fmla="*/ 2 h 1474841"/>
              <a:gd name="connsiteX2" fmla="*/ 0 w 1802012"/>
              <a:gd name="connsiteY2" fmla="*/ 1465009 h 1474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02012" h="1474841">
                <a:moveTo>
                  <a:pt x="973393" y="1474841"/>
                </a:moveTo>
                <a:cubicBezTo>
                  <a:pt x="1452715" y="738241"/>
                  <a:pt x="1932038" y="1641"/>
                  <a:pt x="1769806" y="2"/>
                </a:cubicBezTo>
                <a:cubicBezTo>
                  <a:pt x="1607574" y="-1637"/>
                  <a:pt x="803787" y="731686"/>
                  <a:pt x="0" y="1465009"/>
                </a:cubicBezTo>
              </a:path>
            </a:pathLst>
          </a:custGeom>
          <a:ln w="19050">
            <a:solidFill>
              <a:srgbClr val="FF0000"/>
            </a:solidFill>
            <a:prstDash val="dash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8" name="Freeform 57"/>
          <p:cNvSpPr/>
          <p:nvPr/>
        </p:nvSpPr>
        <p:spPr>
          <a:xfrm>
            <a:off x="4906012" y="1801196"/>
            <a:ext cx="1707434" cy="1356854"/>
          </a:xfrm>
          <a:custGeom>
            <a:avLst/>
            <a:gdLst>
              <a:gd name="connsiteX0" fmla="*/ 471948 w 1707434"/>
              <a:gd name="connsiteY0" fmla="*/ 1356854 h 1356854"/>
              <a:gd name="connsiteX1" fmla="*/ 1700981 w 1707434"/>
              <a:gd name="connsiteY1" fmla="*/ 2 h 1356854"/>
              <a:gd name="connsiteX2" fmla="*/ 0 w 1707434"/>
              <a:gd name="connsiteY2" fmla="*/ 1347022 h 13568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707434" h="1356854">
                <a:moveTo>
                  <a:pt x="471948" y="1356854"/>
                </a:moveTo>
                <a:cubicBezTo>
                  <a:pt x="1125793" y="679247"/>
                  <a:pt x="1779639" y="1641"/>
                  <a:pt x="1700981" y="2"/>
                </a:cubicBezTo>
                <a:cubicBezTo>
                  <a:pt x="1622323" y="-1637"/>
                  <a:pt x="811161" y="672692"/>
                  <a:pt x="0" y="1347022"/>
                </a:cubicBezTo>
              </a:path>
            </a:pathLst>
          </a:custGeom>
          <a:ln w="19050">
            <a:solidFill>
              <a:srgbClr val="FF0000"/>
            </a:solidFill>
            <a:prstDash val="dash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392543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2.9|13.3|8.3|8.6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8.3|5.5|7.6|11.8|9|20.5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.4|5.9|4.4|11.6|7.3|3.3|14.9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2.7|4.6|3|10.9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7.4|5.8|5.9|34.3|20.5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1|0.1|0.1|0.3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1|21.5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3.5|0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3.9|10.9|8.2|9.7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7|10.5|6.5|7.1|8.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2.4|8.9|3.5|16.7|12.7|13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1.3|8.3|8.6|7.2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4|17.7|18|10.7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8.9|4.6|7.6|10.9|6.6|4.4|11.9|6.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1.2|15.5|22.4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8.6|11.5|4.7|14.4|33.7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.3|25.5|1.4|3.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5.4|37.1|4.2|3.4|3.6|6.5"/>
</p:tagLst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24537</TotalTime>
  <Words>1273</Words>
  <Application>Microsoft Office PowerPoint</Application>
  <PresentationFormat>On-screen Show (4:3)</PresentationFormat>
  <Paragraphs>287</Paragraphs>
  <Slides>23</Slides>
  <Notes>23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1" baseType="lpstr">
      <vt:lpstr>Aharoni</vt:lpstr>
      <vt:lpstr>Amaranth</vt:lpstr>
      <vt:lpstr>Arial</vt:lpstr>
      <vt:lpstr>Calibri</vt:lpstr>
      <vt:lpstr>Calibri Light</vt:lpstr>
      <vt:lpstr>Courier New</vt:lpstr>
      <vt:lpstr>Wingdings</vt:lpstr>
      <vt:lpstr>Custom Design</vt:lpstr>
      <vt:lpstr>TimeThief: Leveraging Network Variability to Save Datacenter Energy in On-line Data-Intensive Applications</vt:lpstr>
      <vt:lpstr>Big data and OLDI applications</vt:lpstr>
      <vt:lpstr>Challenges to energy management</vt:lpstr>
      <vt:lpstr>Previous work</vt:lpstr>
      <vt:lpstr>TimeThief: contributions</vt:lpstr>
      <vt:lpstr>Talk Organization</vt:lpstr>
      <vt:lpstr>Background: OLDI architecture </vt:lpstr>
      <vt:lpstr>OLDI tail latencies and SLA budgets</vt:lpstr>
      <vt:lpstr>OLDI traffic characteristics: Incast </vt:lpstr>
      <vt:lpstr>Network variability and incast</vt:lpstr>
      <vt:lpstr>Talk Organization</vt:lpstr>
      <vt:lpstr>TimeThief: key ideas</vt:lpstr>
      <vt:lpstr>Determining request Slack</vt:lpstr>
      <vt:lpstr>Slowing down based on request slack</vt:lpstr>
      <vt:lpstr>Earliest-deadline first scheduling</vt:lpstr>
      <vt:lpstr>Talk Organization</vt:lpstr>
      <vt:lpstr>Methodology</vt:lpstr>
      <vt:lpstr>Methodology (cont.)</vt:lpstr>
      <vt:lpstr>Service time and Power</vt:lpstr>
      <vt:lpstr>Response time distribution</vt:lpstr>
      <vt:lpstr>Power state distribution </vt:lpstr>
      <vt:lpstr>Conclusion</vt:lpstr>
      <vt:lpstr>Thank you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Balajee Vamanan</dc:creator>
  <cp:lastModifiedBy>Balajee Vamanan</cp:lastModifiedBy>
  <cp:revision>1345</cp:revision>
  <dcterms:created xsi:type="dcterms:W3CDTF">2013-04-15T19:57:38Z</dcterms:created>
  <dcterms:modified xsi:type="dcterms:W3CDTF">2015-06-29T21:19:53Z</dcterms:modified>
</cp:coreProperties>
</file>