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744" r:id="rId1"/>
  </p:sldMasterIdLst>
  <p:notesMasterIdLst>
    <p:notesMasterId r:id="rId24"/>
  </p:notesMasterIdLst>
  <p:sldIdLst>
    <p:sldId id="256" r:id="rId2"/>
    <p:sldId id="391" r:id="rId3"/>
    <p:sldId id="584" r:id="rId4"/>
    <p:sldId id="583" r:id="rId5"/>
    <p:sldId id="585" r:id="rId6"/>
    <p:sldId id="580" r:id="rId7"/>
    <p:sldId id="379" r:id="rId8"/>
    <p:sldId id="587" r:id="rId9"/>
    <p:sldId id="558" r:id="rId10"/>
    <p:sldId id="573" r:id="rId11"/>
    <p:sldId id="560" r:id="rId12"/>
    <p:sldId id="561" r:id="rId13"/>
    <p:sldId id="578" r:id="rId14"/>
    <p:sldId id="563" r:id="rId15"/>
    <p:sldId id="564" r:id="rId16"/>
    <p:sldId id="575" r:id="rId17"/>
    <p:sldId id="576" r:id="rId18"/>
    <p:sldId id="565" r:id="rId19"/>
    <p:sldId id="577" r:id="rId20"/>
    <p:sldId id="572" r:id="rId21"/>
    <p:sldId id="571" r:id="rId22"/>
    <p:sldId id="569" r:id="rId23"/>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3CCFF"/>
    <a:srgbClr val="0000C8"/>
    <a:srgbClr val="6600CC"/>
    <a:srgbClr val="7A0000"/>
    <a:srgbClr val="FF9933"/>
    <a:srgbClr val="FFCC99"/>
    <a:srgbClr val="DDDDDD"/>
    <a:srgbClr val="99FF66"/>
    <a:srgbClr val="E83D0E"/>
    <a:srgbClr val="0000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72833802-FEF1-4C79-8D5D-14CF1EAF98D9}" styleName="Light Style 2 - Accent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912C8C85-51F0-491E-9774-3900AFEF0FD7}" styleName="Light Style 2 - Accent 6">
    <a:wholeTbl>
      <a:tcTxStyle>
        <a:fontRef idx="minor">
          <a:scrgbClr r="0" g="0" b="0"/>
        </a:fontRef>
        <a:schemeClr val="tx1"/>
      </a:tcTxStyle>
      <a:tcStyle>
        <a:tcBdr>
          <a:left>
            <a:lnRef idx="1">
              <a:schemeClr val="accent6"/>
            </a:lnRef>
          </a:left>
          <a:right>
            <a:lnRef idx="1">
              <a:schemeClr val="accent6"/>
            </a:lnRef>
          </a:right>
          <a:top>
            <a:lnRef idx="1">
              <a:schemeClr val="accent6"/>
            </a:lnRef>
          </a:top>
          <a:bottom>
            <a:lnRef idx="1">
              <a:schemeClr val="accent6"/>
            </a:lnRef>
          </a:bottom>
          <a:insideH>
            <a:ln>
              <a:noFill/>
            </a:ln>
          </a:insideH>
          <a:insideV>
            <a:ln>
              <a:noFill/>
            </a:ln>
          </a:insideV>
        </a:tcBdr>
        <a:fill>
          <a:noFill/>
        </a:fill>
      </a:tcStyle>
    </a:wholeTbl>
    <a:band1H>
      <a:tcStyle>
        <a:tcBdr>
          <a:top>
            <a:lnRef idx="1">
              <a:schemeClr val="accent6"/>
            </a:lnRef>
          </a:top>
          <a:bottom>
            <a:lnRef idx="1">
              <a:schemeClr val="accent6"/>
            </a:lnRef>
          </a:bottom>
        </a:tcBdr>
      </a:tcStyle>
    </a:band1H>
    <a:band1V>
      <a:tcStyle>
        <a:tcBdr>
          <a:left>
            <a:lnRef idx="1">
              <a:schemeClr val="accent6"/>
            </a:lnRef>
          </a:left>
          <a:right>
            <a:lnRef idx="1">
              <a:schemeClr val="accent6"/>
            </a:lnRef>
          </a:right>
        </a:tcBdr>
      </a:tcStyle>
    </a:band1V>
    <a:band2V>
      <a:tcStyle>
        <a:tcBdr>
          <a:left>
            <a:lnRef idx="1">
              <a:schemeClr val="accent6"/>
            </a:lnRef>
          </a:left>
          <a:right>
            <a:lnRef idx="1">
              <a:schemeClr val="accent6"/>
            </a:lnRef>
          </a:right>
        </a:tcBdr>
      </a:tcStyle>
    </a:band2V>
    <a:lastCol>
      <a:tcTxStyle b="on"/>
      <a:tcStyle>
        <a:tcBdr/>
      </a:tcStyle>
    </a:lastCol>
    <a:firstCol>
      <a:tcTxStyle b="on"/>
      <a:tcStyle>
        <a:tcBdr/>
      </a:tcStyle>
    </a:firstCol>
    <a:lastRow>
      <a:tcTxStyle b="on"/>
      <a:tcStyle>
        <a:tcBdr>
          <a:top>
            <a:ln w="50800" cmpd="dbl">
              <a:solidFill>
                <a:schemeClr val="accent6"/>
              </a:solidFill>
            </a:ln>
          </a:top>
        </a:tcBdr>
      </a:tcStyle>
    </a:lastRow>
    <a:firstRow>
      <a:tcTxStyle b="on">
        <a:fontRef idx="minor">
          <a:scrgbClr r="0" g="0" b="0"/>
        </a:fontRef>
        <a:schemeClr val="bg1"/>
      </a:tcTxStyle>
      <a:tcStyle>
        <a:tcBdr/>
        <a:fillRef idx="1">
          <a:schemeClr val="accent6"/>
        </a:fillRef>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3940" autoAdjust="0"/>
    <p:restoredTop sz="95588" autoAdjust="0"/>
  </p:normalViewPr>
  <p:slideViewPr>
    <p:cSldViewPr>
      <p:cViewPr varScale="1">
        <p:scale>
          <a:sx n="105" d="100"/>
          <a:sy n="105" d="100"/>
        </p:scale>
        <p:origin x="880" y="200"/>
      </p:cViewPr>
      <p:guideLst>
        <p:guide orient="horz" pos="2160"/>
        <p:guide pos="2880"/>
      </p:guideLst>
    </p:cSldViewPr>
  </p:slideViewPr>
  <p:outlineViewPr>
    <p:cViewPr>
      <p:scale>
        <a:sx n="33" d="100"/>
        <a:sy n="33" d="100"/>
      </p:scale>
      <p:origin x="0" y="17484"/>
    </p:cViewPr>
  </p:outlineViewPr>
  <p:notesTextViewPr>
    <p:cViewPr>
      <p:scale>
        <a:sx n="130" d="100"/>
        <a:sy n="130" d="100"/>
      </p:scale>
      <p:origin x="0" y="0"/>
    </p:cViewPr>
  </p:notesTextViewPr>
  <p:sorterViewPr>
    <p:cViewPr>
      <p:scale>
        <a:sx n="100" d="100"/>
        <a:sy n="100" d="100"/>
      </p:scale>
      <p:origin x="0" y="3186"/>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196037AA-A633-498D-91E3-2E41C17D2651}" type="datetimeFigureOut">
              <a:rPr lang="en-US" smtClean="0"/>
              <a:t>7/1/19</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351ECB03-DF0E-478A-B32F-CB730101045D}" type="slidenum">
              <a:rPr lang="en-US" smtClean="0"/>
              <a:t>‹#›</a:t>
            </a:fld>
            <a:endParaRPr lang="en-US"/>
          </a:p>
        </p:txBody>
      </p:sp>
    </p:spTree>
    <p:extLst>
      <p:ext uri="{BB962C8B-B14F-4D97-AF65-F5344CB8AC3E}">
        <p14:creationId xmlns:p14="http://schemas.microsoft.com/office/powerpoint/2010/main" val="304418464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51ECB03-DF0E-478A-B32F-CB730101045D}" type="slidenum">
              <a:rPr lang="en-US" smtClean="0"/>
              <a:t>1</a:t>
            </a:fld>
            <a:endParaRPr lang="en-US"/>
          </a:p>
        </p:txBody>
      </p:sp>
    </p:spTree>
    <p:extLst>
      <p:ext uri="{BB962C8B-B14F-4D97-AF65-F5344CB8AC3E}">
        <p14:creationId xmlns:p14="http://schemas.microsoft.com/office/powerpoint/2010/main" val="290276213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l-GR" dirty="0"/>
          </a:p>
        </p:txBody>
      </p:sp>
      <p:sp>
        <p:nvSpPr>
          <p:cNvPr id="4" name="Slide Number Placeholder 3"/>
          <p:cNvSpPr>
            <a:spLocks noGrp="1"/>
          </p:cNvSpPr>
          <p:nvPr>
            <p:ph type="sldNum" sz="quarter" idx="10"/>
          </p:nvPr>
        </p:nvSpPr>
        <p:spPr/>
        <p:txBody>
          <a:bodyPr/>
          <a:lstStyle/>
          <a:p>
            <a:fld id="{351ECB03-DF0E-478A-B32F-CB730101045D}" type="slidenum">
              <a:rPr lang="en-US" smtClean="0"/>
              <a:t>10</a:t>
            </a:fld>
            <a:endParaRPr lang="en-US"/>
          </a:p>
        </p:txBody>
      </p:sp>
    </p:spTree>
    <p:extLst>
      <p:ext uri="{BB962C8B-B14F-4D97-AF65-F5344CB8AC3E}">
        <p14:creationId xmlns:p14="http://schemas.microsoft.com/office/powerpoint/2010/main" val="150757154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fld id="{351ECB03-DF0E-478A-B32F-CB730101045D}" type="slidenum">
              <a:rPr lang="en-US" smtClean="0"/>
              <a:t>11</a:t>
            </a:fld>
            <a:endParaRPr lang="en-US"/>
          </a:p>
        </p:txBody>
      </p:sp>
    </p:spTree>
    <p:extLst>
      <p:ext uri="{BB962C8B-B14F-4D97-AF65-F5344CB8AC3E}">
        <p14:creationId xmlns:p14="http://schemas.microsoft.com/office/powerpoint/2010/main" val="310145513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fld id="{351ECB03-DF0E-478A-B32F-CB730101045D}" type="slidenum">
              <a:rPr lang="en-US" smtClean="0"/>
              <a:t>12</a:t>
            </a:fld>
            <a:endParaRPr lang="en-US"/>
          </a:p>
        </p:txBody>
      </p:sp>
    </p:spTree>
    <p:extLst>
      <p:ext uri="{BB962C8B-B14F-4D97-AF65-F5344CB8AC3E}">
        <p14:creationId xmlns:p14="http://schemas.microsoft.com/office/powerpoint/2010/main" val="199984641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fld id="{351ECB03-DF0E-478A-B32F-CB730101045D}" type="slidenum">
              <a:rPr lang="en-US" smtClean="0"/>
              <a:t>13</a:t>
            </a:fld>
            <a:endParaRPr lang="en-US"/>
          </a:p>
        </p:txBody>
      </p:sp>
    </p:spTree>
    <p:extLst>
      <p:ext uri="{BB962C8B-B14F-4D97-AF65-F5344CB8AC3E}">
        <p14:creationId xmlns:p14="http://schemas.microsoft.com/office/powerpoint/2010/main" val="376452789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1) Scheduling probability: The packet dropping probability in Eq. (5) is a function of l, which is the packet scheduling probability at the base station and depends on the scheduling algorithm. The packet scheduling probability can be measured by the scheduler and passed to Sneaker to calculate the packet dropping probability. Furthermore, we can characterize the scheduling probability analytically for common schedulers. For example, the scheduling probability is expressed as XXX for PFS. (Note that we omit mathematical calculations due to space constraints.) Similar analysis can be performed for other schedulers including MT, RR, BET, and TTA.</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2) Local </a:t>
            </a:r>
            <a:r>
              <a:rPr lang="en-US" sz="1200" kern="1200" dirty="0" err="1">
                <a:solidFill>
                  <a:schemeClr val="tx1"/>
                </a:solidFill>
                <a:effectLst/>
                <a:latin typeface="+mn-lt"/>
                <a:ea typeface="+mn-ea"/>
                <a:cs typeface="+mn-cs"/>
              </a:rPr>
              <a:t>signalling</a:t>
            </a:r>
            <a:r>
              <a:rPr lang="en-US" sz="1200" kern="1200" dirty="0">
                <a:solidFill>
                  <a:schemeClr val="tx1"/>
                </a:solidFill>
                <a:effectLst/>
                <a:latin typeface="+mn-lt"/>
                <a:ea typeface="+mn-ea"/>
                <a:cs typeface="+mn-cs"/>
              </a:rPr>
              <a:t>: The packet dropping rate in Eq. (5) depends on scheduling parameters such as the time share of</a:t>
            </a:r>
          </a:p>
          <a:p>
            <a:r>
              <a:rPr lang="en-US" sz="1200" kern="1200" dirty="0">
                <a:solidFill>
                  <a:schemeClr val="tx1"/>
                </a:solidFill>
                <a:effectLst/>
                <a:latin typeface="+mn-lt"/>
                <a:ea typeface="+mn-ea"/>
                <a:cs typeface="+mn-cs"/>
              </a:rPr>
              <a:t>foreground traffic F , capacity of background user cl, and the number of background flows L. We approximate the time share of foreground traffic as m2M(</a:t>
            </a:r>
            <a:r>
              <a:rPr lang="en-US" sz="1200" kern="1200" dirty="0" err="1">
                <a:solidFill>
                  <a:schemeClr val="tx1"/>
                </a:solidFill>
                <a:effectLst/>
                <a:latin typeface="+mn-lt"/>
                <a:ea typeface="+mn-ea"/>
                <a:cs typeface="+mn-cs"/>
              </a:rPr>
              <a:t>Qm</a:t>
            </a:r>
            <a:r>
              <a:rPr lang="en-US" sz="1200" kern="1200" dirty="0">
                <a:solidFill>
                  <a:schemeClr val="tx1"/>
                </a:solidFill>
                <a:effectLst/>
                <a:latin typeface="+mn-lt"/>
                <a:ea typeface="+mn-ea"/>
                <a:cs typeface="+mn-cs"/>
              </a:rPr>
              <a:t>(t)=Rm(t)), where </a:t>
            </a:r>
            <a:r>
              <a:rPr lang="en-US" sz="1200" kern="1200" dirty="0" err="1">
                <a:solidFill>
                  <a:schemeClr val="tx1"/>
                </a:solidFill>
                <a:effectLst/>
                <a:latin typeface="+mn-lt"/>
                <a:ea typeface="+mn-ea"/>
                <a:cs typeface="+mn-cs"/>
              </a:rPr>
              <a:t>Qm</a:t>
            </a:r>
            <a:r>
              <a:rPr lang="en-US" sz="1200" kern="1200" dirty="0">
                <a:solidFill>
                  <a:schemeClr val="tx1"/>
                </a:solidFill>
                <a:effectLst/>
                <a:latin typeface="+mn-lt"/>
                <a:ea typeface="+mn-ea"/>
                <a:cs typeface="+mn-cs"/>
              </a:rPr>
              <a:t>(t) is the queue size of foreground user m in the base station at TTI t,</a:t>
            </a:r>
          </a:p>
          <a:p>
            <a:r>
              <a:rPr lang="en-US" sz="1200" kern="1200" dirty="0">
                <a:solidFill>
                  <a:schemeClr val="tx1"/>
                </a:solidFill>
                <a:effectLst/>
                <a:latin typeface="+mn-lt"/>
                <a:ea typeface="+mn-ea"/>
                <a:cs typeface="+mn-cs"/>
              </a:rPr>
              <a:t>and Rm(t) is the maximum number of packets that can be transmitted from foreground flow user m at TTI t. The main idea behind this approximation is that both </a:t>
            </a:r>
            <a:r>
              <a:rPr lang="en-US" sz="1200" kern="1200" dirty="0" err="1">
                <a:solidFill>
                  <a:schemeClr val="tx1"/>
                </a:solidFill>
                <a:effectLst/>
                <a:latin typeface="+mn-lt"/>
                <a:ea typeface="+mn-ea"/>
                <a:cs typeface="+mn-cs"/>
              </a:rPr>
              <a:t>xm</a:t>
            </a:r>
            <a:r>
              <a:rPr lang="en-US" sz="1200" kern="1200" dirty="0">
                <a:solidFill>
                  <a:schemeClr val="tx1"/>
                </a:solidFill>
                <a:effectLst/>
                <a:latin typeface="+mn-lt"/>
                <a:ea typeface="+mn-ea"/>
                <a:cs typeface="+mn-cs"/>
              </a:rPr>
              <a:t>=cm and </a:t>
            </a:r>
            <a:r>
              <a:rPr lang="en-US" sz="1200" kern="1200" dirty="0" err="1">
                <a:solidFill>
                  <a:schemeClr val="tx1"/>
                </a:solidFill>
                <a:effectLst/>
                <a:latin typeface="+mn-lt"/>
                <a:ea typeface="+mn-ea"/>
                <a:cs typeface="+mn-cs"/>
              </a:rPr>
              <a:t>Qm</a:t>
            </a:r>
            <a:r>
              <a:rPr lang="en-US" sz="1200" kern="1200" dirty="0">
                <a:solidFill>
                  <a:schemeClr val="tx1"/>
                </a:solidFill>
                <a:effectLst/>
                <a:latin typeface="+mn-lt"/>
                <a:ea typeface="+mn-ea"/>
                <a:cs typeface="+mn-cs"/>
              </a:rPr>
              <a:t>(t)=Rm(t) are time shares, and we conjecture that the time average of </a:t>
            </a:r>
            <a:r>
              <a:rPr lang="en-US" sz="1200" kern="1200" dirty="0" err="1">
                <a:solidFill>
                  <a:schemeClr val="tx1"/>
                </a:solidFill>
                <a:effectLst/>
                <a:latin typeface="+mn-lt"/>
                <a:ea typeface="+mn-ea"/>
                <a:cs typeface="+mn-cs"/>
              </a:rPr>
              <a:t>Qm</a:t>
            </a:r>
            <a:r>
              <a:rPr lang="en-US" sz="1200" kern="1200" dirty="0">
                <a:solidFill>
                  <a:schemeClr val="tx1"/>
                </a:solidFill>
                <a:effectLst/>
                <a:latin typeface="+mn-lt"/>
                <a:ea typeface="+mn-ea"/>
                <a:cs typeface="+mn-cs"/>
              </a:rPr>
              <a:t>(t)=Rm(t) approaches </a:t>
            </a:r>
            <a:r>
              <a:rPr lang="en-US" sz="1200" kern="1200" dirty="0" err="1">
                <a:solidFill>
                  <a:schemeClr val="tx1"/>
                </a:solidFill>
                <a:effectLst/>
                <a:latin typeface="+mn-lt"/>
                <a:ea typeface="+mn-ea"/>
                <a:cs typeface="+mn-cs"/>
              </a:rPr>
              <a:t>xm</a:t>
            </a:r>
            <a:r>
              <a:rPr lang="en-US" sz="1200" kern="1200" dirty="0">
                <a:solidFill>
                  <a:schemeClr val="tx1"/>
                </a:solidFill>
                <a:effectLst/>
                <a:latin typeface="+mn-lt"/>
                <a:ea typeface="+mn-ea"/>
                <a:cs typeface="+mn-cs"/>
              </a:rPr>
              <a:t>=cm. </a:t>
            </a:r>
            <a:r>
              <a:rPr lang="en-US" sz="1200" kern="1200" dirty="0" err="1">
                <a:solidFill>
                  <a:schemeClr val="tx1"/>
                </a:solidFill>
                <a:effectLst/>
                <a:latin typeface="+mn-lt"/>
                <a:ea typeface="+mn-ea"/>
                <a:cs typeface="+mn-cs"/>
              </a:rPr>
              <a:t>Qm</a:t>
            </a:r>
            <a:r>
              <a:rPr lang="en-US" sz="1200" kern="1200" dirty="0">
                <a:solidFill>
                  <a:schemeClr val="tx1"/>
                </a:solidFill>
                <a:effectLst/>
                <a:latin typeface="+mn-lt"/>
                <a:ea typeface="+mn-ea"/>
                <a:cs typeface="+mn-cs"/>
              </a:rPr>
              <a:t>(t) and Rm(t) are collected by existing scheduling algorithms (such as PFS) and passed to Sneaker. Similarly, the scheduler passes </a:t>
            </a:r>
            <a:r>
              <a:rPr lang="en-US" sz="1200" kern="1200" dirty="0" err="1">
                <a:solidFill>
                  <a:schemeClr val="tx1"/>
                </a:solidFill>
                <a:effectLst/>
                <a:latin typeface="+mn-lt"/>
                <a:ea typeface="+mn-ea"/>
                <a:cs typeface="+mn-cs"/>
              </a:rPr>
              <a:t>Rl</a:t>
            </a:r>
            <a:r>
              <a:rPr lang="en-US" sz="1200" kern="1200" dirty="0">
                <a:solidFill>
                  <a:schemeClr val="tx1"/>
                </a:solidFill>
                <a:effectLst/>
                <a:latin typeface="+mn-lt"/>
                <a:ea typeface="+mn-ea"/>
                <a:cs typeface="+mn-cs"/>
              </a:rPr>
              <a:t>(t) information to Sneaker, and we make cl </a:t>
            </a:r>
            <a:r>
              <a:rPr lang="en-US" sz="1200" kern="1200" dirty="0" err="1">
                <a:solidFill>
                  <a:schemeClr val="tx1"/>
                </a:solidFill>
                <a:effectLst/>
                <a:latin typeface="+mn-lt"/>
                <a:ea typeface="+mn-ea"/>
                <a:cs typeface="+mn-cs"/>
              </a:rPr>
              <a:t>Rl</a:t>
            </a:r>
            <a:r>
              <a:rPr lang="en-US" sz="1200" kern="1200" dirty="0">
                <a:solidFill>
                  <a:schemeClr val="tx1"/>
                </a:solidFill>
                <a:effectLst/>
                <a:latin typeface="+mn-lt"/>
                <a:ea typeface="+mn-ea"/>
                <a:cs typeface="+mn-cs"/>
              </a:rPr>
              <a:t>(t) approximation.</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3) End-to-end </a:t>
            </a:r>
            <a:r>
              <a:rPr lang="en-US" sz="1200" kern="1200" dirty="0" err="1">
                <a:solidFill>
                  <a:schemeClr val="tx1"/>
                </a:solidFill>
                <a:effectLst/>
                <a:latin typeface="+mn-lt"/>
                <a:ea typeface="+mn-ea"/>
                <a:cs typeface="+mn-cs"/>
              </a:rPr>
              <a:t>signalling</a:t>
            </a:r>
            <a:r>
              <a:rPr lang="en-US" sz="1200" kern="1200" dirty="0">
                <a:solidFill>
                  <a:schemeClr val="tx1"/>
                </a:solidFill>
                <a:effectLst/>
                <a:latin typeface="+mn-lt"/>
                <a:ea typeface="+mn-ea"/>
                <a:cs typeface="+mn-cs"/>
              </a:rPr>
              <a:t>: As for the access of other parameters, in our implementation, sender adds one bit as a tag in its TCP header to mark its classification (foreground or background). Sender also piggybacks the RTT information into its TCP header. At the base station, Sneaker extracts TCP header to obtain RTT and classification of the flow. In this way, Sneaker obtains Tl and learns if a flow is a background flow (hence the total number of background flows L).</a:t>
            </a:r>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fld id="{351ECB03-DF0E-478A-B32F-CB730101045D}" type="slidenum">
              <a:rPr lang="en-US" smtClean="0"/>
              <a:t>14</a:t>
            </a:fld>
            <a:endParaRPr lang="en-US"/>
          </a:p>
        </p:txBody>
      </p:sp>
    </p:spTree>
    <p:extLst>
      <p:ext uri="{BB962C8B-B14F-4D97-AF65-F5344CB8AC3E}">
        <p14:creationId xmlns:p14="http://schemas.microsoft.com/office/powerpoint/2010/main" val="122528792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We implemented and evaluated Sneaker using the ns-3 simulator [9]. We build on top of existing LTE protocol stack shown in Fig. 3, where data packets are buffered in Radio Link Control (RLC) layer after passing through Packet Data Convergence Protocol (PDCP) layer. MAC layer reads packets in RLC buffers depending on the scheduling algorithm used Sneaker, implemented at </a:t>
            </a:r>
            <a:r>
              <a:rPr lang="en-US" sz="1200" kern="1200" dirty="0" err="1">
                <a:solidFill>
                  <a:schemeClr val="tx1"/>
                </a:solidFill>
                <a:effectLst/>
                <a:latin typeface="+mn-lt"/>
                <a:ea typeface="+mn-ea"/>
                <a:cs typeface="+mn-cs"/>
              </a:rPr>
              <a:t>eNodeB</a:t>
            </a:r>
            <a:r>
              <a:rPr lang="en-US" sz="1200" kern="1200" dirty="0">
                <a:solidFill>
                  <a:schemeClr val="tx1"/>
                </a:solidFill>
                <a:effectLst/>
                <a:latin typeface="+mn-lt"/>
                <a:ea typeface="+mn-ea"/>
                <a:cs typeface="+mn-cs"/>
              </a:rPr>
              <a:t> as a slim layer on top of PDCP, inspects every incoming packet, and extracts end-</a:t>
            </a:r>
            <a:r>
              <a:rPr lang="en-US" sz="1200" kern="1200" dirty="0" err="1">
                <a:solidFill>
                  <a:schemeClr val="tx1"/>
                </a:solidFill>
                <a:effectLst/>
                <a:latin typeface="+mn-lt"/>
                <a:ea typeface="+mn-ea"/>
                <a:cs typeface="+mn-cs"/>
              </a:rPr>
              <a:t>toend</a:t>
            </a:r>
            <a:r>
              <a:rPr lang="en-US" sz="1200" kern="1200" dirty="0">
                <a:solidFill>
                  <a:schemeClr val="tx1"/>
                </a:solidFill>
                <a:effectLst/>
                <a:latin typeface="+mn-lt"/>
                <a:ea typeface="+mn-ea"/>
                <a:cs typeface="+mn-cs"/>
              </a:rPr>
              <a:t> information. It also gets local </a:t>
            </a:r>
            <a:r>
              <a:rPr lang="en-US" sz="1200" kern="1200" dirty="0" err="1">
                <a:solidFill>
                  <a:schemeClr val="tx1"/>
                </a:solidFill>
                <a:effectLst/>
                <a:latin typeface="+mn-lt"/>
                <a:ea typeface="+mn-ea"/>
                <a:cs typeface="+mn-cs"/>
              </a:rPr>
              <a:t>signalling</a:t>
            </a:r>
            <a:r>
              <a:rPr lang="en-US" sz="1200" kern="1200" dirty="0">
                <a:solidFill>
                  <a:schemeClr val="tx1"/>
                </a:solidFill>
                <a:effectLst/>
                <a:latin typeface="+mn-lt"/>
                <a:ea typeface="+mn-ea"/>
                <a:cs typeface="+mn-cs"/>
              </a:rPr>
              <a:t> data from RLC and MAC layers to calculate the packet dropping probability using Eq. (5). Packets are dropped by Sneaker according to the calculated packet drop probability before arriving to PDCP. Note that we also make minimal updates to TCP so that packets carry end-to-end information.</a:t>
            </a:r>
          </a:p>
          <a:p>
            <a:endParaRPr lang="en-US" sz="1200" kern="1200" dirty="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fld id="{351ECB03-DF0E-478A-B32F-CB730101045D}" type="slidenum">
              <a:rPr lang="en-US" smtClean="0"/>
              <a:t>15</a:t>
            </a:fld>
            <a:endParaRPr lang="en-US"/>
          </a:p>
        </p:txBody>
      </p:sp>
    </p:spTree>
    <p:extLst>
      <p:ext uri="{BB962C8B-B14F-4D97-AF65-F5344CB8AC3E}">
        <p14:creationId xmlns:p14="http://schemas.microsoft.com/office/powerpoint/2010/main" val="39285098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fld id="{351ECB03-DF0E-478A-B32F-CB730101045D}" type="slidenum">
              <a:rPr lang="en-US" smtClean="0"/>
              <a:t>16</a:t>
            </a:fld>
            <a:endParaRPr lang="en-US"/>
          </a:p>
        </p:txBody>
      </p:sp>
    </p:spTree>
    <p:extLst>
      <p:ext uri="{BB962C8B-B14F-4D97-AF65-F5344CB8AC3E}">
        <p14:creationId xmlns:p14="http://schemas.microsoft.com/office/powerpoint/2010/main" val="275780639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fld id="{351ECB03-DF0E-478A-B32F-CB730101045D}" type="slidenum">
              <a:rPr lang="en-US" smtClean="0"/>
              <a:t>17</a:t>
            </a:fld>
            <a:endParaRPr lang="en-US"/>
          </a:p>
        </p:txBody>
      </p:sp>
    </p:spTree>
    <p:extLst>
      <p:ext uri="{BB962C8B-B14F-4D97-AF65-F5344CB8AC3E}">
        <p14:creationId xmlns:p14="http://schemas.microsoft.com/office/powerpoint/2010/main" val="232936728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fld id="{351ECB03-DF0E-478A-B32F-CB730101045D}" type="slidenum">
              <a:rPr lang="en-US" smtClean="0"/>
              <a:t>18</a:t>
            </a:fld>
            <a:endParaRPr lang="en-US"/>
          </a:p>
        </p:txBody>
      </p:sp>
    </p:spTree>
    <p:extLst>
      <p:ext uri="{BB962C8B-B14F-4D97-AF65-F5344CB8AC3E}">
        <p14:creationId xmlns:p14="http://schemas.microsoft.com/office/powerpoint/2010/main" val="336425953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fld id="{351ECB03-DF0E-478A-B32F-CB730101045D}" type="slidenum">
              <a:rPr lang="en-US" smtClean="0"/>
              <a:t>19</a:t>
            </a:fld>
            <a:endParaRPr lang="en-US"/>
          </a:p>
        </p:txBody>
      </p:sp>
    </p:spTree>
    <p:extLst>
      <p:ext uri="{BB962C8B-B14F-4D97-AF65-F5344CB8AC3E}">
        <p14:creationId xmlns:p14="http://schemas.microsoft.com/office/powerpoint/2010/main" val="411429857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In this era of ubiquitous cellular network connectivity, management of the scarce cellular bandwidth is important. A number of new applications (e.g., software updates, cloud sync) are starting to compete with existing applications (e.g., web browsing, video streaming) for cellular bandwidth. Therefore, it is critical to develop traffic management mechanisms that can handle large volumes of traffic with diverse characteristics.</a:t>
            </a:r>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fld id="{351ECB03-DF0E-478A-B32F-CB730101045D}" type="slidenum">
              <a:rPr lang="en-US" smtClean="0"/>
              <a:t>2</a:t>
            </a:fld>
            <a:endParaRPr lang="en-US"/>
          </a:p>
        </p:txBody>
      </p:sp>
    </p:spTree>
    <p:extLst>
      <p:ext uri="{BB962C8B-B14F-4D97-AF65-F5344CB8AC3E}">
        <p14:creationId xmlns:p14="http://schemas.microsoft.com/office/powerpoint/2010/main" val="203009556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fld id="{351ECB03-DF0E-478A-B32F-CB730101045D}" type="slidenum">
              <a:rPr lang="en-US" smtClean="0"/>
              <a:t>20</a:t>
            </a:fld>
            <a:endParaRPr lang="en-US"/>
          </a:p>
        </p:txBody>
      </p:sp>
    </p:spTree>
    <p:extLst>
      <p:ext uri="{BB962C8B-B14F-4D97-AF65-F5344CB8AC3E}">
        <p14:creationId xmlns:p14="http://schemas.microsoft.com/office/powerpoint/2010/main" val="137674893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fld id="{351ECB03-DF0E-478A-B32F-CB730101045D}" type="slidenum">
              <a:rPr lang="en-US" smtClean="0"/>
              <a:t>21</a:t>
            </a:fld>
            <a:endParaRPr lang="en-US"/>
          </a:p>
        </p:txBody>
      </p:sp>
    </p:spTree>
    <p:extLst>
      <p:ext uri="{BB962C8B-B14F-4D97-AF65-F5344CB8AC3E}">
        <p14:creationId xmlns:p14="http://schemas.microsoft.com/office/powerpoint/2010/main" val="347683081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fld id="{351ECB03-DF0E-478A-B32F-CB730101045D}" type="slidenum">
              <a:rPr lang="en-US" smtClean="0"/>
              <a:t>22</a:t>
            </a:fld>
            <a:endParaRPr lang="en-US"/>
          </a:p>
        </p:txBody>
      </p:sp>
    </p:spTree>
    <p:extLst>
      <p:ext uri="{BB962C8B-B14F-4D97-AF65-F5344CB8AC3E}">
        <p14:creationId xmlns:p14="http://schemas.microsoft.com/office/powerpoint/2010/main" val="162957983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One way to tackle the problem of managing such diverse</a:t>
            </a:r>
            <a:r>
              <a:rPr lang="en-US" sz="1200" kern="1200" baseline="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traffic is to partition flows into two classes: foreground and</a:t>
            </a:r>
            <a:r>
              <a:rPr lang="en-US" sz="1200" kern="1200" baseline="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background flows (although it is straightforward to extend the</a:t>
            </a:r>
            <a:r>
              <a:rPr lang="en-US" sz="1200" kern="1200" baseline="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approach to more than two classes). In this paper, we broadly</a:t>
            </a:r>
            <a:r>
              <a:rPr lang="en-US" sz="1200" kern="1200" baseline="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consider regular mobile traffic like human communication or even some time-sensitive machine-to-machine (M2M) flows</a:t>
            </a:r>
            <a:r>
              <a:rPr lang="en-US" sz="1200" kern="1200" baseline="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(e.g., alarms,</a:t>
            </a:r>
            <a:r>
              <a:rPr lang="en-US" sz="1200" kern="1200" baseline="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health monitoring) as foreground traffic, while</a:t>
            </a:r>
            <a:r>
              <a:rPr lang="en-US" sz="1200" kern="1200" baseline="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treating large volume, time insensitive flows (e.g., software</a:t>
            </a:r>
            <a:r>
              <a:rPr lang="en-US" sz="1200" kern="1200" baseline="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downloads) as background traffic. Our goal then is to design</a:t>
            </a:r>
            <a:r>
              <a:rPr lang="en-US" sz="1200" kern="1200" baseline="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a traffic management approach for cellular networks that prioritizes</a:t>
            </a:r>
            <a:r>
              <a:rPr lang="en-US" sz="1200" kern="1200" baseline="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foreground traffic during periods of congestion while</a:t>
            </a:r>
            <a:r>
              <a:rPr lang="en-US" sz="1200" kern="1200" baseline="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scheduling background traffic to effectively utilize any spare</a:t>
            </a:r>
            <a:r>
              <a:rPr lang="en-US" sz="1200" kern="1200" baseline="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capacity. We also focus on a solution for downlink because</a:t>
            </a:r>
            <a:r>
              <a:rPr lang="en-US" sz="1200" kern="1200" baseline="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most large volume traffic flows in the downlink direction.</a:t>
            </a:r>
          </a:p>
        </p:txBody>
      </p:sp>
      <p:sp>
        <p:nvSpPr>
          <p:cNvPr id="4" name="Slide Number Placeholder 3"/>
          <p:cNvSpPr>
            <a:spLocks noGrp="1"/>
          </p:cNvSpPr>
          <p:nvPr>
            <p:ph type="sldNum" sz="quarter" idx="10"/>
          </p:nvPr>
        </p:nvSpPr>
        <p:spPr/>
        <p:txBody>
          <a:bodyPr/>
          <a:lstStyle/>
          <a:p>
            <a:fld id="{351ECB03-DF0E-478A-B32F-CB730101045D}" type="slidenum">
              <a:rPr lang="en-US" smtClean="0"/>
              <a:t>3</a:t>
            </a:fld>
            <a:endParaRPr lang="en-US"/>
          </a:p>
        </p:txBody>
      </p:sp>
    </p:spTree>
    <p:extLst>
      <p:ext uri="{BB962C8B-B14F-4D97-AF65-F5344CB8AC3E}">
        <p14:creationId xmlns:p14="http://schemas.microsoft.com/office/powerpoint/2010/main" val="195843197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Our goal then is to design</a:t>
            </a:r>
            <a:r>
              <a:rPr lang="en-US" sz="1200" kern="1200" baseline="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a traffic management approach for cellular networks that prioritizes</a:t>
            </a:r>
            <a:r>
              <a:rPr lang="en-US" sz="1200" kern="1200" baseline="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foreground traffic during periods of congestion while</a:t>
            </a:r>
            <a:r>
              <a:rPr lang="en-US" sz="1200" kern="1200" baseline="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scheduling background traffic to effectively utilize any spare</a:t>
            </a:r>
            <a:r>
              <a:rPr lang="en-US" sz="1200" kern="1200" baseline="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capacity. We also focus on a solution for downlink because</a:t>
            </a:r>
            <a:r>
              <a:rPr lang="en-US" sz="1200" kern="1200" baseline="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most large volume traffic flows in the downlink direction.</a:t>
            </a:r>
          </a:p>
        </p:txBody>
      </p:sp>
      <p:sp>
        <p:nvSpPr>
          <p:cNvPr id="4" name="Slide Number Placeholder 3"/>
          <p:cNvSpPr>
            <a:spLocks noGrp="1"/>
          </p:cNvSpPr>
          <p:nvPr>
            <p:ph type="sldNum" sz="quarter" idx="10"/>
          </p:nvPr>
        </p:nvSpPr>
        <p:spPr/>
        <p:txBody>
          <a:bodyPr/>
          <a:lstStyle/>
          <a:p>
            <a:fld id="{351ECB03-DF0E-478A-B32F-CB730101045D}" type="slidenum">
              <a:rPr lang="en-US" smtClean="0"/>
              <a:t>4</a:t>
            </a:fld>
            <a:endParaRPr lang="en-US"/>
          </a:p>
        </p:txBody>
      </p:sp>
    </p:spTree>
    <p:extLst>
      <p:ext uri="{BB962C8B-B14F-4D97-AF65-F5344CB8AC3E}">
        <p14:creationId xmlns:p14="http://schemas.microsoft.com/office/powerpoint/2010/main" val="34529938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There are existing in-network and end-to-end approaches to</a:t>
            </a:r>
            <a:r>
              <a:rPr lang="en-US" sz="1200" kern="1200" baseline="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manage foreground and background traffic. Today’s cellular</a:t>
            </a:r>
            <a:r>
              <a:rPr lang="en-US" sz="1200" kern="1200" baseline="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networks provide support for prioritization using </a:t>
            </a:r>
            <a:r>
              <a:rPr lang="en-US" sz="1200" kern="1200" dirty="0" err="1">
                <a:solidFill>
                  <a:schemeClr val="tx1"/>
                </a:solidFill>
                <a:effectLst/>
                <a:latin typeface="+mn-lt"/>
                <a:ea typeface="+mn-ea"/>
                <a:cs typeface="+mn-cs"/>
              </a:rPr>
              <a:t>QoS</a:t>
            </a:r>
            <a:r>
              <a:rPr lang="en-US" sz="1200" kern="1200" dirty="0">
                <a:solidFill>
                  <a:schemeClr val="tx1"/>
                </a:solidFill>
                <a:effectLst/>
                <a:latin typeface="+mn-lt"/>
                <a:ea typeface="+mn-ea"/>
                <a:cs typeface="+mn-cs"/>
              </a:rPr>
              <a:t> Class</a:t>
            </a:r>
            <a:r>
              <a:rPr lang="en-US" sz="1200" kern="1200" baseline="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Identifier (QCI). However, QCI suffers from several limitations:</a:t>
            </a:r>
            <a:r>
              <a:rPr lang="en-US" sz="1200" kern="1200" baseline="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(1) identifies only at the granularity of devices or radio bearers,</a:t>
            </a:r>
            <a:r>
              <a:rPr lang="en-US" sz="1200" kern="1200" baseline="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(2) offers only a handful traffic classes, many of which are  reserved</a:t>
            </a:r>
            <a:r>
              <a:rPr lang="en-US" sz="1200" kern="1200" baseline="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for operator-provided services like voice and </a:t>
            </a:r>
            <a:r>
              <a:rPr lang="en-US" sz="1200" kern="1200" dirty="0" err="1">
                <a:solidFill>
                  <a:schemeClr val="tx1"/>
                </a:solidFill>
                <a:effectLst/>
                <a:latin typeface="+mn-lt"/>
                <a:ea typeface="+mn-ea"/>
                <a:cs typeface="+mn-cs"/>
              </a:rPr>
              <a:t>VoLTE</a:t>
            </a:r>
            <a:r>
              <a:rPr lang="en-US" sz="1200" kern="1200" dirty="0">
                <a:solidFill>
                  <a:schemeClr val="tx1"/>
                </a:solidFill>
                <a:effectLst/>
                <a:latin typeface="+mn-lt"/>
                <a:ea typeface="+mn-ea"/>
                <a:cs typeface="+mn-cs"/>
              </a:rPr>
              <a:t>,</a:t>
            </a:r>
            <a:r>
              <a:rPr lang="en-US" sz="1200" kern="1200" baseline="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and (3) uses static weights for the classes independent of network</a:t>
            </a:r>
            <a:r>
              <a:rPr lang="en-US" sz="1200" kern="1200" baseline="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load. As an alternative, end-to-end, low-priority transport</a:t>
            </a:r>
            <a:r>
              <a:rPr lang="en-US" sz="1200" kern="1200" baseline="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protocols (</a:t>
            </a:r>
            <a:r>
              <a:rPr lang="en-US" sz="1200" kern="1200" dirty="0" err="1">
                <a:solidFill>
                  <a:schemeClr val="tx1"/>
                </a:solidFill>
                <a:effectLst/>
                <a:latin typeface="+mn-lt"/>
                <a:ea typeface="+mn-ea"/>
                <a:cs typeface="+mn-cs"/>
              </a:rPr>
              <a:t>e.g.,TCP</a:t>
            </a:r>
            <a:r>
              <a:rPr lang="en-US" sz="1200" kern="1200" dirty="0">
                <a:solidFill>
                  <a:schemeClr val="tx1"/>
                </a:solidFill>
                <a:effectLst/>
                <a:latin typeface="+mn-lt"/>
                <a:ea typeface="+mn-ea"/>
                <a:cs typeface="+mn-cs"/>
              </a:rPr>
              <a:t>-LP [1]) perform well in wired and W </a:t>
            </a:r>
            <a:r>
              <a:rPr lang="en-US" sz="1200" kern="1200" dirty="0" err="1">
                <a:solidFill>
                  <a:schemeClr val="tx1"/>
                </a:solidFill>
                <a:effectLst/>
                <a:latin typeface="+mn-lt"/>
                <a:ea typeface="+mn-ea"/>
                <a:cs typeface="+mn-cs"/>
              </a:rPr>
              <a:t>i</a:t>
            </a:r>
            <a:r>
              <a:rPr lang="en-US" sz="1200" kern="1200" dirty="0">
                <a:solidFill>
                  <a:schemeClr val="tx1"/>
                </a:solidFill>
                <a:effectLst/>
                <a:latin typeface="+mn-lt"/>
                <a:ea typeface="+mn-ea"/>
                <a:cs typeface="+mn-cs"/>
              </a:rPr>
              <a:t>-F </a:t>
            </a:r>
            <a:r>
              <a:rPr lang="en-US" sz="1200" kern="1200" dirty="0" err="1">
                <a:solidFill>
                  <a:schemeClr val="tx1"/>
                </a:solidFill>
                <a:effectLst/>
                <a:latin typeface="+mn-lt"/>
                <a:ea typeface="+mn-ea"/>
                <a:cs typeface="+mn-cs"/>
              </a:rPr>
              <a:t>i</a:t>
            </a:r>
            <a:r>
              <a:rPr lang="en-US" sz="1200" kern="1200" dirty="0">
                <a:solidFill>
                  <a:schemeClr val="tx1"/>
                </a:solidFill>
                <a:effectLst/>
                <a:latin typeface="+mn-lt"/>
                <a:ea typeface="+mn-ea"/>
                <a:cs typeface="+mn-cs"/>
              </a:rPr>
              <a:t> networks but suffer in cellular networks due to per-device</a:t>
            </a:r>
          </a:p>
          <a:p>
            <a:r>
              <a:rPr lang="en-US" sz="1200" kern="1200" dirty="0">
                <a:solidFill>
                  <a:schemeClr val="tx1"/>
                </a:solidFill>
                <a:effectLst/>
                <a:latin typeface="+mn-lt"/>
                <a:ea typeface="+mn-ea"/>
                <a:cs typeface="+mn-cs"/>
              </a:rPr>
              <a:t>queues and schedulers. To</a:t>
            </a:r>
            <a:r>
              <a:rPr lang="en-US" sz="1200" kern="1200" baseline="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summarize, existing in-network approaches do not prioritize</a:t>
            </a:r>
            <a:r>
              <a:rPr lang="en-US" sz="1200" kern="1200" baseline="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at flow granularity and existing end-to-end approaches are not</a:t>
            </a:r>
            <a:r>
              <a:rPr lang="en-US" sz="1200" kern="1200" baseline="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effective in cellular networks.</a:t>
            </a:r>
          </a:p>
          <a:p>
            <a:endParaRPr lang="en-US" sz="1200" kern="1200" dirty="0">
              <a:solidFill>
                <a:schemeClr val="tx1"/>
              </a:solidFill>
              <a:effectLst/>
              <a:latin typeface="+mn-lt"/>
              <a:ea typeface="+mn-ea"/>
              <a:cs typeface="+mn-cs"/>
            </a:endParaRPr>
          </a:p>
          <a:p>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351ECB03-DF0E-478A-B32F-CB730101045D}" type="slidenum">
              <a:rPr lang="en-US" smtClean="0"/>
              <a:t>5</a:t>
            </a:fld>
            <a:endParaRPr lang="en-US"/>
          </a:p>
        </p:txBody>
      </p:sp>
    </p:spTree>
    <p:extLst>
      <p:ext uri="{BB962C8B-B14F-4D97-AF65-F5344CB8AC3E}">
        <p14:creationId xmlns:p14="http://schemas.microsoft.com/office/powerpoint/2010/main" val="201126935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We consider the general architecture of LTE cellular networks as shown in Fig. 1, with two parts; evolved packet core (EPC) and radio access networks (RAN). The evolved packet core is a high-speed wired network that comprises the Mobility Management Entity (MME), the Serving Gateway (SGW), and the Packet Data Network Gateway (PGW). The LTE RAN includes the </a:t>
            </a:r>
            <a:r>
              <a:rPr lang="en-US" sz="1200" kern="1200" dirty="0" err="1">
                <a:solidFill>
                  <a:schemeClr val="tx1"/>
                </a:solidFill>
                <a:effectLst/>
                <a:latin typeface="+mn-lt"/>
                <a:ea typeface="+mn-ea"/>
                <a:cs typeface="+mn-cs"/>
              </a:rPr>
              <a:t>eNobeB</a:t>
            </a:r>
            <a:r>
              <a:rPr lang="en-US" sz="1200" kern="1200" dirty="0">
                <a:solidFill>
                  <a:schemeClr val="tx1"/>
                </a:solidFill>
                <a:effectLst/>
                <a:latin typeface="+mn-lt"/>
                <a:ea typeface="+mn-ea"/>
                <a:cs typeface="+mn-cs"/>
              </a:rPr>
              <a:t> (base station) and User Equipment (UE), which could be cellphones, tablets, connected vehicles, etc. Traffic from remote hosts in the Internet traverses through the packet core, arrives at the base station and eventually reaches the end users through wireless channels. In this setup, we develop Sneaker at base stations that works with existing TCP and cellular scheduling protocols and prioritizes foreground traffic over background. </a:t>
            </a:r>
          </a:p>
        </p:txBody>
      </p:sp>
      <p:sp>
        <p:nvSpPr>
          <p:cNvPr id="4" name="Slide Number Placeholder 3"/>
          <p:cNvSpPr>
            <a:spLocks noGrp="1"/>
          </p:cNvSpPr>
          <p:nvPr>
            <p:ph type="sldNum" sz="quarter" idx="10"/>
          </p:nvPr>
        </p:nvSpPr>
        <p:spPr/>
        <p:txBody>
          <a:bodyPr/>
          <a:lstStyle/>
          <a:p>
            <a:fld id="{351ECB03-DF0E-478A-B32F-CB730101045D}" type="slidenum">
              <a:rPr lang="en-US" smtClean="0"/>
              <a:t>6</a:t>
            </a:fld>
            <a:endParaRPr lang="en-US"/>
          </a:p>
        </p:txBody>
      </p:sp>
    </p:spTree>
    <p:extLst>
      <p:ext uri="{BB962C8B-B14F-4D97-AF65-F5344CB8AC3E}">
        <p14:creationId xmlns:p14="http://schemas.microsoft.com/office/powerpoint/2010/main" val="303312281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Flows. We consider a system model depicted in Figure 2, which represents the RAN from Figure 1. There are N flows destined to K users within the same radio cell. M of these flows are foreground, while L of them are background flows (i.e., N = M +L). The set of all flows is S = {S1, …, SN}. </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Queuing Model. At the base station, packets are queued in per-flow queues; {Q1, … QN}. Packets from flow Sn are</a:t>
            </a:r>
          </a:p>
          <a:p>
            <a:r>
              <a:rPr lang="en-US" sz="1200" kern="1200" dirty="0">
                <a:solidFill>
                  <a:schemeClr val="tx1"/>
                </a:solidFill>
                <a:effectLst/>
                <a:latin typeface="+mn-lt"/>
                <a:ea typeface="+mn-ea"/>
                <a:cs typeface="+mn-cs"/>
              </a:rPr>
              <a:t>stored in queue Qn. These queues operate according to the First-Come First-Serve (FCFS) rule. </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Channel Model. We consider that base station back-haul links are high speed and lossless. The bottleneck of the system is the last hop radio channel; a radio frequency carrier shared by a set of cellular devices. We consider that </a:t>
            </a:r>
            <a:r>
              <a:rPr lang="en-US" sz="1200" kern="1200" dirty="0" err="1">
                <a:solidFill>
                  <a:schemeClr val="tx1"/>
                </a:solidFill>
                <a:effectLst/>
                <a:latin typeface="+mn-lt"/>
                <a:ea typeface="+mn-ea"/>
                <a:cs typeface="+mn-cs"/>
              </a:rPr>
              <a:t>cn</a:t>
            </a:r>
            <a:r>
              <a:rPr lang="en-US" sz="1200" kern="1200" dirty="0">
                <a:solidFill>
                  <a:schemeClr val="tx1"/>
                </a:solidFill>
                <a:effectLst/>
                <a:latin typeface="+mn-lt"/>
                <a:ea typeface="+mn-ea"/>
                <a:cs typeface="+mn-cs"/>
              </a:rPr>
              <a:t>(t) denotes the downlink channel capacity of device n at time t, which is the maximum achievable data rate based on the channel characteristics, as determined by the base station.</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Scheduler. At the base station, time is divided into Transmission Time Intervals (TTIs), and each TTI is usually 1 </a:t>
            </a:r>
            <a:r>
              <a:rPr lang="en-US" sz="1200" kern="1200" dirty="0" err="1">
                <a:solidFill>
                  <a:schemeClr val="tx1"/>
                </a:solidFill>
                <a:effectLst/>
                <a:latin typeface="+mn-lt"/>
                <a:ea typeface="+mn-ea"/>
                <a:cs typeface="+mn-cs"/>
              </a:rPr>
              <a:t>ms</a:t>
            </a:r>
            <a:r>
              <a:rPr lang="en-US" sz="1200" kern="1200" dirty="0">
                <a:solidFill>
                  <a:schemeClr val="tx1"/>
                </a:solidFill>
                <a:effectLst/>
                <a:latin typeface="+mn-lt"/>
                <a:ea typeface="+mn-ea"/>
                <a:cs typeface="+mn-cs"/>
              </a:rPr>
              <a:t> in LTE [3]. The scheduler determines which packets should be transmitted from the base station at a given TTI. Proportional Fair scheduler (PFS) is one of the widely used schedulers in today’s cellular systems [4]. The other popular schedulers are</a:t>
            </a:r>
          </a:p>
          <a:p>
            <a:r>
              <a:rPr lang="en-US" sz="1200" kern="1200" dirty="0">
                <a:solidFill>
                  <a:schemeClr val="tx1"/>
                </a:solidFill>
                <a:effectLst/>
                <a:latin typeface="+mn-lt"/>
                <a:ea typeface="+mn-ea"/>
                <a:cs typeface="+mn-cs"/>
              </a:rPr>
              <a:t>Maximum Throughput (MT), Round Robin (RR), Blind Equal Throughput (BET), Throughput to Average (TTA), </a:t>
            </a:r>
            <a:r>
              <a:rPr lang="en-US" sz="1200" kern="1200" dirty="0" err="1">
                <a:solidFill>
                  <a:schemeClr val="tx1"/>
                </a:solidFill>
                <a:effectLst/>
                <a:latin typeface="+mn-lt"/>
                <a:ea typeface="+mn-ea"/>
                <a:cs typeface="+mn-cs"/>
              </a:rPr>
              <a:t>etc</a:t>
            </a:r>
            <a:r>
              <a:rPr lang="en-US" sz="1200" kern="1200" dirty="0">
                <a:solidFill>
                  <a:schemeClr val="tx1"/>
                </a:solidFill>
                <a:effectLst/>
                <a:latin typeface="+mn-lt"/>
                <a:ea typeface="+mn-ea"/>
                <a:cs typeface="+mn-cs"/>
              </a:rPr>
              <a:t> [5].</a:t>
            </a:r>
          </a:p>
          <a:p>
            <a:endParaRPr lang="en-US" dirty="0"/>
          </a:p>
        </p:txBody>
      </p:sp>
      <p:sp>
        <p:nvSpPr>
          <p:cNvPr id="4" name="Slide Number Placeholder 3"/>
          <p:cNvSpPr>
            <a:spLocks noGrp="1"/>
          </p:cNvSpPr>
          <p:nvPr>
            <p:ph type="sldNum" sz="quarter" idx="10"/>
          </p:nvPr>
        </p:nvSpPr>
        <p:spPr/>
        <p:txBody>
          <a:bodyPr/>
          <a:lstStyle/>
          <a:p>
            <a:fld id="{351ECB03-DF0E-478A-B32F-CB730101045D}" type="slidenum">
              <a:rPr lang="en-US" smtClean="0"/>
              <a:t>7</a:t>
            </a:fld>
            <a:endParaRPr lang="en-US"/>
          </a:p>
        </p:txBody>
      </p:sp>
    </p:spTree>
    <p:extLst>
      <p:ext uri="{BB962C8B-B14F-4D97-AF65-F5344CB8AC3E}">
        <p14:creationId xmlns:p14="http://schemas.microsoft.com/office/powerpoint/2010/main" val="125660269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Problem Statement. Our goal is to develop a method that works with existing transport layer protocols and scheduling algorithms to prioritize foreground traffic over background. Our approach is to achieve the desired goal by randomly dropping packets coming into the base station, based on traffic type – foreground or background. In this context, the fundamental problem is to determine the optimal dropping rate. In this paper, we determine the optimal dropping rate that forces background traffic to quickly yield to foreground traffic when the network is congested, but allows it to quickly recapture spare capacity when network load subsides.</a:t>
            </a:r>
          </a:p>
          <a:p>
            <a:endParaRPr lang="en-US" dirty="0"/>
          </a:p>
        </p:txBody>
      </p:sp>
      <p:sp>
        <p:nvSpPr>
          <p:cNvPr id="4" name="Slide Number Placeholder 3"/>
          <p:cNvSpPr>
            <a:spLocks noGrp="1"/>
          </p:cNvSpPr>
          <p:nvPr>
            <p:ph type="sldNum" sz="quarter" idx="10"/>
          </p:nvPr>
        </p:nvSpPr>
        <p:spPr/>
        <p:txBody>
          <a:bodyPr/>
          <a:lstStyle/>
          <a:p>
            <a:fld id="{351ECB03-DF0E-478A-B32F-CB730101045D}" type="slidenum">
              <a:rPr lang="en-US" smtClean="0"/>
              <a:t>8</a:t>
            </a:fld>
            <a:endParaRPr lang="en-US"/>
          </a:p>
        </p:txBody>
      </p:sp>
    </p:spTree>
    <p:extLst>
      <p:ext uri="{BB962C8B-B14F-4D97-AF65-F5344CB8AC3E}">
        <p14:creationId xmlns:p14="http://schemas.microsoft.com/office/powerpoint/2010/main" val="230784069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l-GR" dirty="0"/>
          </a:p>
        </p:txBody>
      </p:sp>
      <p:sp>
        <p:nvSpPr>
          <p:cNvPr id="4" name="Slide Number Placeholder 3"/>
          <p:cNvSpPr>
            <a:spLocks noGrp="1"/>
          </p:cNvSpPr>
          <p:nvPr>
            <p:ph type="sldNum" sz="quarter" idx="10"/>
          </p:nvPr>
        </p:nvSpPr>
        <p:spPr/>
        <p:txBody>
          <a:bodyPr/>
          <a:lstStyle/>
          <a:p>
            <a:fld id="{351ECB03-DF0E-478A-B32F-CB730101045D}" type="slidenum">
              <a:rPr lang="en-US" smtClean="0"/>
              <a:t>9</a:t>
            </a:fld>
            <a:endParaRPr lang="en-US"/>
          </a:p>
        </p:txBody>
      </p:sp>
    </p:spTree>
    <p:extLst>
      <p:ext uri="{BB962C8B-B14F-4D97-AF65-F5344CB8AC3E}">
        <p14:creationId xmlns:p14="http://schemas.microsoft.com/office/powerpoint/2010/main" val="163494455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2" name="Rectangle 11"/>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useBgFill="1">
        <p:nvSpPr>
          <p:cNvPr id="13" name="Rounded Rectangle 12"/>
          <p:cNvSpPr/>
          <p:nvPr/>
        </p:nvSpPr>
        <p:spPr>
          <a:xfrm>
            <a:off x="65313" y="69755"/>
            <a:ext cx="9013372" cy="6692201"/>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eaLnBrk="1" latinLnBrk="0" hangingPunct="1"/>
            <a:endParaRPr kumimoji="0" lang="en-US" dirty="0"/>
          </a:p>
        </p:txBody>
      </p:sp>
      <p:sp>
        <p:nvSpPr>
          <p:cNvPr id="9" name="Subtitle 8"/>
          <p:cNvSpPr>
            <a:spLocks noGrp="1"/>
          </p:cNvSpPr>
          <p:nvPr>
            <p:ph type="subTitle" idx="1"/>
          </p:nvPr>
        </p:nvSpPr>
        <p:spPr>
          <a:xfrm>
            <a:off x="1295400" y="3200400"/>
            <a:ext cx="6400800" cy="1600200"/>
          </a:xfrm>
        </p:spPr>
        <p:txBody>
          <a:bodyPr/>
          <a:lstStyle>
            <a:lvl1pPr marL="0" indent="0" algn="ctr">
              <a:buNone/>
              <a:defRPr sz="260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a:t>Click to edit Master subtitle style</a:t>
            </a:r>
          </a:p>
        </p:txBody>
      </p:sp>
      <p:sp>
        <p:nvSpPr>
          <p:cNvPr id="28" name="Date Placeholder 27"/>
          <p:cNvSpPr>
            <a:spLocks noGrp="1"/>
          </p:cNvSpPr>
          <p:nvPr>
            <p:ph type="dt" sz="half" idx="10"/>
          </p:nvPr>
        </p:nvSpPr>
        <p:spPr/>
        <p:txBody>
          <a:bodyPr/>
          <a:lstStyle/>
          <a:p>
            <a:fld id="{AACE0311-E69F-3244-BCD6-256359451278}" type="datetime1">
              <a:rPr lang="en-US" smtClean="0"/>
              <a:t>7/1/19</a:t>
            </a:fld>
            <a:endParaRPr lang="en-US"/>
          </a:p>
        </p:txBody>
      </p:sp>
      <p:sp>
        <p:nvSpPr>
          <p:cNvPr id="29" name="Slide Number Placeholder 28"/>
          <p:cNvSpPr>
            <a:spLocks noGrp="1"/>
          </p:cNvSpPr>
          <p:nvPr>
            <p:ph type="sldNum" sz="quarter" idx="12"/>
          </p:nvPr>
        </p:nvSpPr>
        <p:spPr/>
        <p:txBody>
          <a:bodyPr lIns="0" tIns="0" rIns="0" bIns="0">
            <a:noAutofit/>
          </a:bodyPr>
          <a:lstStyle>
            <a:lvl1pPr>
              <a:defRPr sz="1400">
                <a:solidFill>
                  <a:srgbClr val="FFFFFF"/>
                </a:solidFill>
              </a:defRPr>
            </a:lvl1pPr>
          </a:lstStyle>
          <a:p>
            <a:fld id="{BF2150E0-B1EC-4D4D-B751-8EE5D15A85D7}" type="slidenum">
              <a:rPr lang="en-US" smtClean="0"/>
              <a:t>‹#›</a:t>
            </a:fld>
            <a:endParaRPr lang="en-US"/>
          </a:p>
        </p:txBody>
      </p:sp>
      <p:sp>
        <p:nvSpPr>
          <p:cNvPr id="7" name="Rectangle 6"/>
          <p:cNvSpPr/>
          <p:nvPr/>
        </p:nvSpPr>
        <p:spPr>
          <a:xfrm>
            <a:off x="62931" y="1449303"/>
            <a:ext cx="9021537" cy="1527349"/>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Rectangle 9"/>
          <p:cNvSpPr/>
          <p:nvPr/>
        </p:nvSpPr>
        <p:spPr>
          <a:xfrm>
            <a:off x="62931" y="1396720"/>
            <a:ext cx="9021537" cy="120580"/>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Rectangle 10"/>
          <p:cNvSpPr/>
          <p:nvPr/>
        </p:nvSpPr>
        <p:spPr>
          <a:xfrm>
            <a:off x="62931" y="2976649"/>
            <a:ext cx="9021537" cy="110532"/>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Title 7"/>
          <p:cNvSpPr>
            <a:spLocks noGrp="1"/>
          </p:cNvSpPr>
          <p:nvPr>
            <p:ph type="ctrTitle"/>
          </p:nvPr>
        </p:nvSpPr>
        <p:spPr>
          <a:xfrm>
            <a:off x="457200" y="1505930"/>
            <a:ext cx="8229600" cy="1470025"/>
          </a:xfrm>
        </p:spPr>
        <p:txBody>
          <a:bodyPr anchor="ctr"/>
          <a:lstStyle>
            <a:lvl1pPr algn="ctr">
              <a:defRPr lang="en-US" dirty="0">
                <a:solidFill>
                  <a:srgbClr val="FFFFFF"/>
                </a:solidFill>
              </a:defRPr>
            </a:lvl1pPr>
          </a:lstStyle>
          <a:p>
            <a:r>
              <a:rPr kumimoji="0" lang="en-US"/>
              <a:t>Click to edit Master title style</a:t>
            </a:r>
          </a:p>
        </p:txBody>
      </p:sp>
      <p:sp>
        <p:nvSpPr>
          <p:cNvPr id="3" name="Rectangle 2">
            <a:extLst>
              <a:ext uri="{FF2B5EF4-FFF2-40B4-BE49-F238E27FC236}">
                <a16:creationId xmlns:a16="http://schemas.microsoft.com/office/drawing/2014/main" id="{7422D48A-6A6D-4EA3-814E-F180F43FBB84}"/>
              </a:ext>
            </a:extLst>
          </p:cNvPr>
          <p:cNvSpPr/>
          <p:nvPr userDrawn="1"/>
        </p:nvSpPr>
        <p:spPr>
          <a:xfrm>
            <a:off x="1676400" y="6300638"/>
            <a:ext cx="4572000" cy="307777"/>
          </a:xfrm>
          <a:prstGeom prst="rect">
            <a:avLst/>
          </a:prstGeom>
        </p:spPr>
        <p:txBody>
          <a:bodyPr>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700" spc="-20" dirty="0"/>
              <a:t>© 2019 AT&amp;T Intellectual Property. AT&amp;T, Globe logo, and DIRECTV are registered trademarks and service marks of </a:t>
            </a:r>
            <a:br>
              <a:rPr lang="en-US" sz="700" spc="-20" dirty="0"/>
            </a:br>
            <a:r>
              <a:rPr lang="en-US" sz="700" spc="-20" dirty="0"/>
              <a:t>AT&amp;T Intellectual Property and/or AT&amp;T affiliated companies. All other marks are the property of their respective owners.</a:t>
            </a:r>
            <a:endParaRPr lang="en-US" sz="700" dirty="0"/>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Vertical Text Placeholder 2"/>
          <p:cNvSpPr>
            <a:spLocks noGrp="1"/>
          </p:cNvSpPr>
          <p:nvPr>
            <p:ph type="body" orient="vert" idx="1"/>
          </p:nvPr>
        </p:nvSpPr>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F5951E81-317A-9541-B2EC-57AC3136D953}" type="datetime1">
              <a:rPr lang="en-US" smtClean="0"/>
              <a:t>7/1/19</a:t>
            </a:fld>
            <a:endParaRPr lang="en-US"/>
          </a:p>
        </p:txBody>
      </p:sp>
      <p:sp>
        <p:nvSpPr>
          <p:cNvPr id="5" name="Footer Placeholder 4"/>
          <p:cNvSpPr>
            <a:spLocks noGrp="1"/>
          </p:cNvSpPr>
          <p:nvPr>
            <p:ph type="ftr" sz="quarter" idx="11"/>
          </p:nvPr>
        </p:nvSpPr>
        <p:spPr/>
        <p:txBody>
          <a:bodyPr/>
          <a:lstStyle/>
          <a:p>
            <a:r>
              <a:rPr lang="en-US"/>
              <a:t>© 2019 AT&amp;T Intellectual Property. AT&amp;T, Globe logo, and DIRECTV are registered trademarks and service marks of  AT&amp;T Intellectual Property and/or AT&amp;T affiliated companies. All other marks are the property of their respective owners.</a:t>
            </a:r>
          </a:p>
        </p:txBody>
      </p:sp>
      <p:sp>
        <p:nvSpPr>
          <p:cNvPr id="6" name="Slide Number Placeholder 5"/>
          <p:cNvSpPr>
            <a:spLocks noGrp="1"/>
          </p:cNvSpPr>
          <p:nvPr>
            <p:ph type="sldNum" sz="quarter" idx="12"/>
          </p:nvPr>
        </p:nvSpPr>
        <p:spPr/>
        <p:txBody>
          <a:bodyPr/>
          <a:lstStyle/>
          <a:p>
            <a:fld id="{BF2150E0-B1EC-4D4D-B751-8EE5D15A85D7}"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41"/>
            <a:ext cx="2011680" cy="5851525"/>
          </a:xfrm>
        </p:spPr>
        <p:txBody>
          <a:bodyPr vert="eaVert"/>
          <a:lstStyle/>
          <a:p>
            <a:r>
              <a:rPr kumimoji="0" lang="en-US"/>
              <a:t>Click to edit Master title style</a:t>
            </a:r>
          </a:p>
        </p:txBody>
      </p:sp>
      <p:sp>
        <p:nvSpPr>
          <p:cNvPr id="3" name="Vertical Text Placeholder 2"/>
          <p:cNvSpPr>
            <a:spLocks noGrp="1"/>
          </p:cNvSpPr>
          <p:nvPr>
            <p:ph type="body" orient="vert" idx="1"/>
          </p:nvPr>
        </p:nvSpPr>
        <p:spPr>
          <a:xfrm>
            <a:off x="914400" y="274640"/>
            <a:ext cx="5562600" cy="5851525"/>
          </a:xfrm>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1F399EC8-9F15-C84B-9E6E-6C695DC84EFD}" type="datetime1">
              <a:rPr lang="en-US" smtClean="0"/>
              <a:t>7/1/19</a:t>
            </a:fld>
            <a:endParaRPr lang="en-US"/>
          </a:p>
        </p:txBody>
      </p:sp>
      <p:sp>
        <p:nvSpPr>
          <p:cNvPr id="5" name="Footer Placeholder 4"/>
          <p:cNvSpPr>
            <a:spLocks noGrp="1"/>
          </p:cNvSpPr>
          <p:nvPr>
            <p:ph type="ftr" sz="quarter" idx="11"/>
          </p:nvPr>
        </p:nvSpPr>
        <p:spPr/>
        <p:txBody>
          <a:bodyPr/>
          <a:lstStyle/>
          <a:p>
            <a:r>
              <a:rPr lang="en-US"/>
              <a:t>© 2019 AT&amp;T Intellectual Property. AT&amp;T, Globe logo, and DIRECTV are registered trademarks and service marks of  AT&amp;T Intellectual Property and/or AT&amp;T affiliated companies. All other marks are the property of their respective owners.</a:t>
            </a:r>
          </a:p>
        </p:txBody>
      </p:sp>
      <p:sp>
        <p:nvSpPr>
          <p:cNvPr id="6" name="Slide Number Placeholder 5"/>
          <p:cNvSpPr>
            <a:spLocks noGrp="1"/>
          </p:cNvSpPr>
          <p:nvPr>
            <p:ph type="sldNum" sz="quarter" idx="12"/>
          </p:nvPr>
        </p:nvSpPr>
        <p:spPr/>
        <p:txBody>
          <a:bodyPr/>
          <a:lstStyle/>
          <a:p>
            <a:fld id="{BF2150E0-B1EC-4D4D-B751-8EE5D15A85D7}"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4" name="Date Placeholder 3"/>
          <p:cNvSpPr>
            <a:spLocks noGrp="1"/>
          </p:cNvSpPr>
          <p:nvPr>
            <p:ph type="dt" sz="half" idx="10"/>
          </p:nvPr>
        </p:nvSpPr>
        <p:spPr/>
        <p:txBody>
          <a:bodyPr/>
          <a:lstStyle/>
          <a:p>
            <a:fld id="{99B5A09B-7D52-604F-AB3B-D36F4E09041A}" type="datetime1">
              <a:rPr lang="en-US" smtClean="0"/>
              <a:t>7/1/19</a:t>
            </a:fld>
            <a:endParaRPr lang="en-US"/>
          </a:p>
        </p:txBody>
      </p:sp>
      <p:sp>
        <p:nvSpPr>
          <p:cNvPr id="5" name="Footer Placeholder 4"/>
          <p:cNvSpPr>
            <a:spLocks noGrp="1"/>
          </p:cNvSpPr>
          <p:nvPr>
            <p:ph type="ftr" sz="quarter" idx="11"/>
          </p:nvPr>
        </p:nvSpPr>
        <p:spPr/>
        <p:txBody>
          <a:bodyPr/>
          <a:lstStyle/>
          <a:p>
            <a:r>
              <a:rPr lang="en-US"/>
              <a:t>© 2019 AT&amp;T Intellectual Property. AT&amp;T, Globe logo, and DIRECTV are registered trademarks and service marks of  AT&amp;T Intellectual Property and/or AT&amp;T affiliated companies. All other marks are the property of their respective owners.</a:t>
            </a:r>
          </a:p>
        </p:txBody>
      </p:sp>
      <p:sp>
        <p:nvSpPr>
          <p:cNvPr id="6" name="Slide Number Placeholder 5"/>
          <p:cNvSpPr>
            <a:spLocks noGrp="1"/>
          </p:cNvSpPr>
          <p:nvPr>
            <p:ph type="sldNum" sz="quarter" idx="12"/>
          </p:nvPr>
        </p:nvSpPr>
        <p:spPr/>
        <p:txBody>
          <a:bodyPr/>
          <a:lstStyle/>
          <a:p>
            <a:fld id="{BF2150E0-B1EC-4D4D-B751-8EE5D15A85D7}" type="slidenum">
              <a:rPr lang="en-US" smtClean="0"/>
              <a:t>‹#›</a:t>
            </a:fld>
            <a:endParaRPr lang="en-US"/>
          </a:p>
        </p:txBody>
      </p:sp>
      <p:sp>
        <p:nvSpPr>
          <p:cNvPr id="8" name="Content Placeholder 7"/>
          <p:cNvSpPr>
            <a:spLocks noGrp="1"/>
          </p:cNvSpPr>
          <p:nvPr>
            <p:ph sz="quarter" idx="1"/>
          </p:nvPr>
        </p:nvSpPr>
        <p:spPr>
          <a:xfrm>
            <a:off x="914400" y="1447800"/>
            <a:ext cx="7772400" cy="4572000"/>
          </a:xfrm>
        </p:spPr>
        <p:txBody>
          <a:bodyPr vert="horz"/>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11" name="Rectangle 10"/>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useBgFill="1">
        <p:nvSpPr>
          <p:cNvPr id="10" name="Rounded Rectangle 9"/>
          <p:cNvSpPr/>
          <p:nvPr/>
        </p:nvSpPr>
        <p:spPr>
          <a:xfrm>
            <a:off x="65313" y="69755"/>
            <a:ext cx="9013372" cy="6692201"/>
          </a:xfrm>
          <a:prstGeom prst="roundRect">
            <a:avLst>
              <a:gd name="adj" fmla="val 4929"/>
            </a:avLst>
          </a:prstGeom>
          <a:ln w="6350" cap="sq" cmpd="sng" algn="ctr">
            <a:solidFill>
              <a:schemeClr val="tx1">
                <a:alpha val="100000"/>
              </a:schemeClr>
            </a:solidFill>
            <a:prstDash val="solid"/>
          </a:ln>
          <a:effectLst/>
        </p:spPr>
        <p:style>
          <a:lnRef idx="3">
            <a:schemeClr val="lt1"/>
          </a:lnRef>
          <a:fillRef idx="1003">
            <a:schemeClr val="lt1"/>
          </a:fillRef>
          <a:effectRef idx="1">
            <a:schemeClr val="accent1"/>
          </a:effectRef>
          <a:fontRef idx="minor">
            <a:schemeClr val="lt1"/>
          </a:fontRef>
        </p:style>
        <p:txBody>
          <a:bodyPr anchor="ctr"/>
          <a:lstStyle/>
          <a:p>
            <a:pPr algn="ctr" eaLnBrk="1" latinLnBrk="0" hangingPunct="1"/>
            <a:endParaRPr kumimoji="0" lang="en-US"/>
          </a:p>
        </p:txBody>
      </p:sp>
      <p:sp>
        <p:nvSpPr>
          <p:cNvPr id="2" name="Title 1"/>
          <p:cNvSpPr>
            <a:spLocks noGrp="1"/>
          </p:cNvSpPr>
          <p:nvPr>
            <p:ph type="title"/>
          </p:nvPr>
        </p:nvSpPr>
        <p:spPr>
          <a:xfrm>
            <a:off x="722313" y="952500"/>
            <a:ext cx="7772400" cy="1362075"/>
          </a:xfrm>
        </p:spPr>
        <p:txBody>
          <a:bodyPr anchor="b" anchorCtr="0"/>
          <a:lstStyle>
            <a:lvl1pPr algn="l">
              <a:buNone/>
              <a:defRPr sz="4000" b="0" cap="none"/>
            </a:lvl1pPr>
          </a:lstStyle>
          <a:p>
            <a:r>
              <a:rPr kumimoji="0" lang="en-US"/>
              <a:t>Click to edit Master title style</a:t>
            </a:r>
          </a:p>
        </p:txBody>
      </p:sp>
      <p:sp>
        <p:nvSpPr>
          <p:cNvPr id="3" name="Text Placeholder 2"/>
          <p:cNvSpPr>
            <a:spLocks noGrp="1"/>
          </p:cNvSpPr>
          <p:nvPr>
            <p:ph type="body" idx="1"/>
          </p:nvPr>
        </p:nvSpPr>
        <p:spPr>
          <a:xfrm>
            <a:off x="722313" y="2547938"/>
            <a:ext cx="7772400" cy="1338262"/>
          </a:xfrm>
        </p:spPr>
        <p:txBody>
          <a:bodyPr anchor="t" anchorCtr="0"/>
          <a:lstStyle>
            <a:lvl1pPr marL="0" indent="0">
              <a:buNone/>
              <a:defRPr sz="24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a:t>Click to edit Master text styles</a:t>
            </a:r>
          </a:p>
        </p:txBody>
      </p:sp>
      <p:sp>
        <p:nvSpPr>
          <p:cNvPr id="4" name="Date Placeholder 3"/>
          <p:cNvSpPr>
            <a:spLocks noGrp="1"/>
          </p:cNvSpPr>
          <p:nvPr>
            <p:ph type="dt" sz="half" idx="10"/>
          </p:nvPr>
        </p:nvSpPr>
        <p:spPr/>
        <p:txBody>
          <a:bodyPr/>
          <a:lstStyle/>
          <a:p>
            <a:fld id="{919F1D00-8D67-6345-A437-169E41621E40}" type="datetime1">
              <a:rPr lang="en-US" smtClean="0"/>
              <a:t>7/1/19</a:t>
            </a:fld>
            <a:endParaRPr lang="en-US"/>
          </a:p>
        </p:txBody>
      </p:sp>
      <p:sp>
        <p:nvSpPr>
          <p:cNvPr id="5" name="Footer Placeholder 4"/>
          <p:cNvSpPr>
            <a:spLocks noGrp="1"/>
          </p:cNvSpPr>
          <p:nvPr>
            <p:ph type="ftr" sz="quarter" idx="11"/>
          </p:nvPr>
        </p:nvSpPr>
        <p:spPr>
          <a:xfrm>
            <a:off x="800100" y="6172200"/>
            <a:ext cx="4000500" cy="457200"/>
          </a:xfrm>
        </p:spPr>
        <p:txBody>
          <a:bodyPr/>
          <a:lstStyle/>
          <a:p>
            <a:r>
              <a:rPr lang="en-US"/>
              <a:t>© 2019 AT&amp;T Intellectual Property. AT&amp;T, Globe logo, and DIRECTV are registered trademarks and service marks of  AT&amp;T Intellectual Property and/or AT&amp;T affiliated companies. All other marks are the property of their respective owners.</a:t>
            </a:r>
          </a:p>
        </p:txBody>
      </p:sp>
      <p:sp>
        <p:nvSpPr>
          <p:cNvPr id="7" name="Rectangle 6"/>
          <p:cNvSpPr/>
          <p:nvPr/>
        </p:nvSpPr>
        <p:spPr>
          <a:xfrm flipV="1">
            <a:off x="69412" y="2376830"/>
            <a:ext cx="9013515" cy="91440"/>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Rectangle 7"/>
          <p:cNvSpPr/>
          <p:nvPr/>
        </p:nvSpPr>
        <p:spPr>
          <a:xfrm>
            <a:off x="69146" y="2341475"/>
            <a:ext cx="9013781" cy="45719"/>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Rectangle 8"/>
          <p:cNvSpPr/>
          <p:nvPr/>
        </p:nvSpPr>
        <p:spPr>
          <a:xfrm>
            <a:off x="68306" y="2468880"/>
            <a:ext cx="9014621" cy="45720"/>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6" name="Slide Number Placeholder 5"/>
          <p:cNvSpPr>
            <a:spLocks noGrp="1"/>
          </p:cNvSpPr>
          <p:nvPr>
            <p:ph type="sldNum" sz="quarter" idx="12"/>
          </p:nvPr>
        </p:nvSpPr>
        <p:spPr>
          <a:xfrm>
            <a:off x="146304" y="6208776"/>
            <a:ext cx="457200" cy="457200"/>
          </a:xfrm>
        </p:spPr>
        <p:txBody>
          <a:bodyPr/>
          <a:lstStyle/>
          <a:p>
            <a:fld id="{BF2150E0-B1EC-4D4D-B751-8EE5D15A85D7}" type="slidenum">
              <a:rPr lang="en-US" smtClean="0"/>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5" name="Date Placeholder 4"/>
          <p:cNvSpPr>
            <a:spLocks noGrp="1"/>
          </p:cNvSpPr>
          <p:nvPr>
            <p:ph type="dt" sz="half" idx="10"/>
          </p:nvPr>
        </p:nvSpPr>
        <p:spPr/>
        <p:txBody>
          <a:bodyPr/>
          <a:lstStyle/>
          <a:p>
            <a:fld id="{F4C78BE3-1E70-994A-BB98-317E7DDD0F95}" type="datetime1">
              <a:rPr lang="en-US" smtClean="0"/>
              <a:t>7/1/19</a:t>
            </a:fld>
            <a:endParaRPr lang="en-US"/>
          </a:p>
        </p:txBody>
      </p:sp>
      <p:sp>
        <p:nvSpPr>
          <p:cNvPr id="6" name="Footer Placeholder 5"/>
          <p:cNvSpPr>
            <a:spLocks noGrp="1"/>
          </p:cNvSpPr>
          <p:nvPr>
            <p:ph type="ftr" sz="quarter" idx="11"/>
          </p:nvPr>
        </p:nvSpPr>
        <p:spPr/>
        <p:txBody>
          <a:bodyPr/>
          <a:lstStyle/>
          <a:p>
            <a:r>
              <a:rPr lang="en-US"/>
              <a:t>© 2019 AT&amp;T Intellectual Property. AT&amp;T, Globe logo, and DIRECTV are registered trademarks and service marks of  AT&amp;T Intellectual Property and/or AT&amp;T affiliated companies. All other marks are the property of their respective owners.</a:t>
            </a:r>
          </a:p>
        </p:txBody>
      </p:sp>
      <p:sp>
        <p:nvSpPr>
          <p:cNvPr id="7" name="Slide Number Placeholder 6"/>
          <p:cNvSpPr>
            <a:spLocks noGrp="1"/>
          </p:cNvSpPr>
          <p:nvPr>
            <p:ph type="sldNum" sz="quarter" idx="12"/>
          </p:nvPr>
        </p:nvSpPr>
        <p:spPr/>
        <p:txBody>
          <a:bodyPr/>
          <a:lstStyle/>
          <a:p>
            <a:fld id="{BF2150E0-B1EC-4D4D-B751-8EE5D15A85D7}" type="slidenum">
              <a:rPr lang="en-US" smtClean="0"/>
              <a:t>‹#›</a:t>
            </a:fld>
            <a:endParaRPr lang="en-US"/>
          </a:p>
        </p:txBody>
      </p:sp>
      <p:sp>
        <p:nvSpPr>
          <p:cNvPr id="9" name="Content Placeholder 8"/>
          <p:cNvSpPr>
            <a:spLocks noGrp="1"/>
          </p:cNvSpPr>
          <p:nvPr>
            <p:ph sz="quarter" idx="1"/>
          </p:nvPr>
        </p:nvSpPr>
        <p:spPr>
          <a:xfrm>
            <a:off x="914400" y="1447800"/>
            <a:ext cx="3749040" cy="4572000"/>
          </a:xfrm>
        </p:spPr>
        <p:txBody>
          <a:bodyPr vert="horz"/>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11" name="Content Placeholder 10"/>
          <p:cNvSpPr>
            <a:spLocks noGrp="1"/>
          </p:cNvSpPr>
          <p:nvPr>
            <p:ph sz="quarter" idx="2"/>
          </p:nvPr>
        </p:nvSpPr>
        <p:spPr>
          <a:xfrm>
            <a:off x="4933950" y="1447800"/>
            <a:ext cx="3749040" cy="4572000"/>
          </a:xfrm>
        </p:spPr>
        <p:txBody>
          <a:bodyPr vert="horz"/>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914400" y="273050"/>
            <a:ext cx="7772400" cy="1143000"/>
          </a:xfrm>
        </p:spPr>
        <p:txBody>
          <a:bodyPr anchor="b" anchorCtr="0"/>
          <a:lstStyle>
            <a:lvl1pPr>
              <a:defRPr/>
            </a:lvl1pPr>
          </a:lstStyle>
          <a:p>
            <a:r>
              <a:rPr kumimoji="0" lang="en-US"/>
              <a:t>Click to edit Master title style</a:t>
            </a:r>
          </a:p>
        </p:txBody>
      </p:sp>
      <p:sp>
        <p:nvSpPr>
          <p:cNvPr id="3" name="Text Placeholder 2"/>
          <p:cNvSpPr>
            <a:spLocks noGrp="1"/>
          </p:cNvSpPr>
          <p:nvPr>
            <p:ph type="body" idx="1"/>
          </p:nvPr>
        </p:nvSpPr>
        <p:spPr>
          <a:xfrm>
            <a:off x="914400" y="1447800"/>
            <a:ext cx="3733800" cy="762000"/>
          </a:xfrm>
          <a:noFill/>
          <a:ln w="12700" cap="sq" cmpd="sng" algn="ctr">
            <a:noFill/>
            <a:prstDash val="solid"/>
          </a:ln>
        </p:spPr>
        <p:txBody>
          <a:bodyPr lIns="91440" anchor="b" anchorCtr="0">
            <a:noAutofit/>
          </a:bodyPr>
          <a:lstStyle>
            <a:lvl1pPr marL="0" indent="0">
              <a:buNone/>
              <a:defRPr sz="2400" b="1">
                <a:solidFill>
                  <a:schemeClr val="accent1"/>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en-US"/>
              <a:t>Click to edit Master text styles</a:t>
            </a:r>
          </a:p>
        </p:txBody>
      </p:sp>
      <p:sp>
        <p:nvSpPr>
          <p:cNvPr id="4" name="Text Placeholder 3"/>
          <p:cNvSpPr>
            <a:spLocks noGrp="1"/>
          </p:cNvSpPr>
          <p:nvPr>
            <p:ph type="body" sz="half" idx="3"/>
          </p:nvPr>
        </p:nvSpPr>
        <p:spPr>
          <a:xfrm>
            <a:off x="4953000" y="1447800"/>
            <a:ext cx="3733800" cy="762000"/>
          </a:xfrm>
          <a:noFill/>
          <a:ln w="12700" cap="sq" cmpd="sng" algn="ctr">
            <a:noFill/>
            <a:prstDash val="solid"/>
          </a:ln>
        </p:spPr>
        <p:txBody>
          <a:bodyPr lIns="91440" anchor="b" anchorCtr="0">
            <a:noAutofit/>
          </a:bodyPr>
          <a:lstStyle>
            <a:lvl1pPr marL="0" indent="0">
              <a:buNone/>
              <a:defRPr sz="2400" b="1">
                <a:solidFill>
                  <a:schemeClr val="accent1"/>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en-US"/>
              <a:t>Click to edit Master text styles</a:t>
            </a:r>
          </a:p>
        </p:txBody>
      </p:sp>
      <p:sp>
        <p:nvSpPr>
          <p:cNvPr id="7" name="Date Placeholder 6"/>
          <p:cNvSpPr>
            <a:spLocks noGrp="1"/>
          </p:cNvSpPr>
          <p:nvPr>
            <p:ph type="dt" sz="half" idx="10"/>
          </p:nvPr>
        </p:nvSpPr>
        <p:spPr/>
        <p:txBody>
          <a:bodyPr/>
          <a:lstStyle/>
          <a:p>
            <a:fld id="{CD8EFA5D-9745-2D4C-8D47-B0F1B94CBA37}" type="datetime1">
              <a:rPr lang="en-US" smtClean="0"/>
              <a:t>7/1/19</a:t>
            </a:fld>
            <a:endParaRPr lang="en-US"/>
          </a:p>
        </p:txBody>
      </p:sp>
      <p:sp>
        <p:nvSpPr>
          <p:cNvPr id="8" name="Footer Placeholder 7"/>
          <p:cNvSpPr>
            <a:spLocks noGrp="1"/>
          </p:cNvSpPr>
          <p:nvPr>
            <p:ph type="ftr" sz="quarter" idx="11"/>
          </p:nvPr>
        </p:nvSpPr>
        <p:spPr/>
        <p:txBody>
          <a:bodyPr/>
          <a:lstStyle/>
          <a:p>
            <a:r>
              <a:rPr lang="en-US"/>
              <a:t>© 2019 AT&amp;T Intellectual Property. AT&amp;T, Globe logo, and DIRECTV are registered trademarks and service marks of  AT&amp;T Intellectual Property and/or AT&amp;T affiliated companies. All other marks are the property of their respective owners.</a:t>
            </a:r>
          </a:p>
        </p:txBody>
      </p:sp>
      <p:sp>
        <p:nvSpPr>
          <p:cNvPr id="9" name="Slide Number Placeholder 8"/>
          <p:cNvSpPr>
            <a:spLocks noGrp="1"/>
          </p:cNvSpPr>
          <p:nvPr>
            <p:ph type="sldNum" sz="quarter" idx="12"/>
          </p:nvPr>
        </p:nvSpPr>
        <p:spPr/>
        <p:txBody>
          <a:bodyPr/>
          <a:lstStyle/>
          <a:p>
            <a:fld id="{BF2150E0-B1EC-4D4D-B751-8EE5D15A85D7}" type="slidenum">
              <a:rPr lang="en-US" smtClean="0"/>
              <a:t>‹#›</a:t>
            </a:fld>
            <a:endParaRPr lang="en-US"/>
          </a:p>
        </p:txBody>
      </p:sp>
      <p:sp>
        <p:nvSpPr>
          <p:cNvPr id="11" name="Content Placeholder 10"/>
          <p:cNvSpPr>
            <a:spLocks noGrp="1"/>
          </p:cNvSpPr>
          <p:nvPr>
            <p:ph sz="half" idx="2"/>
          </p:nvPr>
        </p:nvSpPr>
        <p:spPr>
          <a:xfrm>
            <a:off x="914400" y="2247900"/>
            <a:ext cx="3733800" cy="3886200"/>
          </a:xfrm>
        </p:spPr>
        <p:txBody>
          <a:bodyPr vert="horz"/>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13" name="Content Placeholder 12"/>
          <p:cNvSpPr>
            <a:spLocks noGrp="1"/>
          </p:cNvSpPr>
          <p:nvPr>
            <p:ph sz="half" idx="4"/>
          </p:nvPr>
        </p:nvSpPr>
        <p:spPr>
          <a:xfrm>
            <a:off x="4953000" y="2247900"/>
            <a:ext cx="3733800" cy="3886200"/>
          </a:xfrm>
        </p:spPr>
        <p:txBody>
          <a:bodyPr vert="horz"/>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Date Placeholder 2"/>
          <p:cNvSpPr>
            <a:spLocks noGrp="1"/>
          </p:cNvSpPr>
          <p:nvPr>
            <p:ph type="dt" sz="half" idx="10"/>
          </p:nvPr>
        </p:nvSpPr>
        <p:spPr/>
        <p:txBody>
          <a:bodyPr/>
          <a:lstStyle/>
          <a:p>
            <a:fld id="{1A374080-0E82-064D-8608-CF78D84E9086}" type="datetime1">
              <a:rPr lang="en-US" smtClean="0"/>
              <a:t>7/1/19</a:t>
            </a:fld>
            <a:endParaRPr lang="en-US"/>
          </a:p>
        </p:txBody>
      </p:sp>
      <p:sp>
        <p:nvSpPr>
          <p:cNvPr id="4" name="Footer Placeholder 3"/>
          <p:cNvSpPr>
            <a:spLocks noGrp="1"/>
          </p:cNvSpPr>
          <p:nvPr>
            <p:ph type="ftr" sz="quarter" idx="11"/>
          </p:nvPr>
        </p:nvSpPr>
        <p:spPr/>
        <p:txBody>
          <a:bodyPr/>
          <a:lstStyle/>
          <a:p>
            <a:r>
              <a:rPr lang="en-US"/>
              <a:t>© 2019 AT&amp;T Intellectual Property. AT&amp;T, Globe logo, and DIRECTV are registered trademarks and service marks of  AT&amp;T Intellectual Property and/or AT&amp;T affiliated companies. All other marks are the property of their respective owners.</a:t>
            </a:r>
          </a:p>
        </p:txBody>
      </p:sp>
      <p:sp>
        <p:nvSpPr>
          <p:cNvPr id="5" name="Slide Number Placeholder 4"/>
          <p:cNvSpPr>
            <a:spLocks noGrp="1"/>
          </p:cNvSpPr>
          <p:nvPr>
            <p:ph type="sldNum" sz="quarter" idx="12"/>
          </p:nvPr>
        </p:nvSpPr>
        <p:spPr/>
        <p:txBody>
          <a:bodyPr/>
          <a:lstStyle/>
          <a:p>
            <a:fld id="{BF2150E0-B1EC-4D4D-B751-8EE5D15A85D7}"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1A51EE9-864B-0A4D-87A1-9ACA022EA23D}" type="datetime1">
              <a:rPr lang="en-US" smtClean="0"/>
              <a:t>7/1/19</a:t>
            </a:fld>
            <a:endParaRPr lang="en-US"/>
          </a:p>
        </p:txBody>
      </p:sp>
      <p:sp>
        <p:nvSpPr>
          <p:cNvPr id="3" name="Footer Placeholder 2"/>
          <p:cNvSpPr>
            <a:spLocks noGrp="1"/>
          </p:cNvSpPr>
          <p:nvPr>
            <p:ph type="ftr" sz="quarter" idx="11"/>
          </p:nvPr>
        </p:nvSpPr>
        <p:spPr/>
        <p:txBody>
          <a:bodyPr/>
          <a:lstStyle/>
          <a:p>
            <a:r>
              <a:rPr lang="en-US"/>
              <a:t>© 2019 AT&amp;T Intellectual Property. AT&amp;T, Globe logo, and DIRECTV are registered trademarks and service marks of  AT&amp;T Intellectual Property and/or AT&amp;T affiliated companies. All other marks are the property of their respective owners.</a:t>
            </a:r>
          </a:p>
        </p:txBody>
      </p:sp>
      <p:sp>
        <p:nvSpPr>
          <p:cNvPr id="4" name="Slide Number Placeholder 3"/>
          <p:cNvSpPr>
            <a:spLocks noGrp="1"/>
          </p:cNvSpPr>
          <p:nvPr>
            <p:ph type="sldNum" sz="quarter" idx="12"/>
          </p:nvPr>
        </p:nvSpPr>
        <p:spPr/>
        <p:txBody>
          <a:bodyPr/>
          <a:lstStyle/>
          <a:p>
            <a:fld id="{BF2150E0-B1EC-4D4D-B751-8EE5D15A85D7}"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p:cNvSpPr/>
          <p:nvPr/>
        </p:nvSpPr>
        <p:spPr>
          <a:xfrm>
            <a:off x="0" y="0"/>
            <a:ext cx="9144000" cy="6858000"/>
          </a:xfrm>
          <a:prstGeom prst="rect">
            <a:avLst/>
          </a:prstGeom>
          <a:solidFill>
            <a:srgbClr val="FFFFFF"/>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useBgFill="1">
        <p:nvSpPr>
          <p:cNvPr id="9" name="Rounded Rectangle 8"/>
          <p:cNvSpPr/>
          <p:nvPr/>
        </p:nvSpPr>
        <p:spPr>
          <a:xfrm>
            <a:off x="64008" y="69755"/>
            <a:ext cx="9013372" cy="6693408"/>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eaLnBrk="1" latinLnBrk="0" hangingPunct="1"/>
            <a:endParaRPr kumimoji="0" lang="en-US"/>
          </a:p>
        </p:txBody>
      </p:sp>
      <p:sp>
        <p:nvSpPr>
          <p:cNvPr id="2" name="Title 1"/>
          <p:cNvSpPr>
            <a:spLocks noGrp="1"/>
          </p:cNvSpPr>
          <p:nvPr>
            <p:ph type="title"/>
          </p:nvPr>
        </p:nvSpPr>
        <p:spPr>
          <a:xfrm>
            <a:off x="914400" y="273050"/>
            <a:ext cx="7772400" cy="1143000"/>
          </a:xfrm>
        </p:spPr>
        <p:txBody>
          <a:bodyPr anchor="b" anchorCtr="0"/>
          <a:lstStyle>
            <a:lvl1pPr algn="l">
              <a:buNone/>
              <a:defRPr sz="4000" b="0"/>
            </a:lvl1pPr>
          </a:lstStyle>
          <a:p>
            <a:r>
              <a:rPr kumimoji="0" lang="en-US"/>
              <a:t>Click to edit Master title style</a:t>
            </a:r>
          </a:p>
        </p:txBody>
      </p:sp>
      <p:sp>
        <p:nvSpPr>
          <p:cNvPr id="3" name="Text Placeholder 2"/>
          <p:cNvSpPr>
            <a:spLocks noGrp="1"/>
          </p:cNvSpPr>
          <p:nvPr>
            <p:ph type="body" idx="2"/>
          </p:nvPr>
        </p:nvSpPr>
        <p:spPr>
          <a:xfrm>
            <a:off x="914400" y="1600200"/>
            <a:ext cx="1905000" cy="4495800"/>
          </a:xfrm>
        </p:spPr>
        <p:txBody>
          <a:bodyPr/>
          <a:lstStyle>
            <a:lvl1pPr marL="0" indent="0">
              <a:buNone/>
              <a:defRPr sz="1800"/>
            </a:lvl1pPr>
            <a:lvl2pPr>
              <a:buNone/>
              <a:defRPr sz="1200"/>
            </a:lvl2pPr>
            <a:lvl3pPr>
              <a:buNone/>
              <a:defRPr sz="1000"/>
            </a:lvl3pPr>
            <a:lvl4pPr>
              <a:buNone/>
              <a:defRPr sz="900"/>
            </a:lvl4pPr>
            <a:lvl5pPr>
              <a:buNone/>
              <a:defRPr sz="900"/>
            </a:lvl5pPr>
          </a:lstStyle>
          <a:p>
            <a:pPr lvl="0" eaLnBrk="1" latinLnBrk="0" hangingPunct="1"/>
            <a:r>
              <a:rPr kumimoji="0" lang="en-US"/>
              <a:t>Click to edit Master text styles</a:t>
            </a:r>
          </a:p>
        </p:txBody>
      </p:sp>
      <p:sp>
        <p:nvSpPr>
          <p:cNvPr id="5" name="Date Placeholder 4"/>
          <p:cNvSpPr>
            <a:spLocks noGrp="1"/>
          </p:cNvSpPr>
          <p:nvPr>
            <p:ph type="dt" sz="half" idx="10"/>
          </p:nvPr>
        </p:nvSpPr>
        <p:spPr/>
        <p:txBody>
          <a:bodyPr/>
          <a:lstStyle/>
          <a:p>
            <a:fld id="{4D5E675A-D6BF-F745-8116-19FB739CC7DC}" type="datetime1">
              <a:rPr lang="en-US" smtClean="0"/>
              <a:t>7/1/19</a:t>
            </a:fld>
            <a:endParaRPr lang="en-US"/>
          </a:p>
        </p:txBody>
      </p:sp>
      <p:sp>
        <p:nvSpPr>
          <p:cNvPr id="6" name="Footer Placeholder 5"/>
          <p:cNvSpPr>
            <a:spLocks noGrp="1"/>
          </p:cNvSpPr>
          <p:nvPr>
            <p:ph type="ftr" sz="quarter" idx="11"/>
          </p:nvPr>
        </p:nvSpPr>
        <p:spPr/>
        <p:txBody>
          <a:bodyPr/>
          <a:lstStyle/>
          <a:p>
            <a:r>
              <a:rPr lang="en-US"/>
              <a:t>© 2019 AT&amp;T Intellectual Property. AT&amp;T, Globe logo, and DIRECTV are registered trademarks and service marks of  AT&amp;T Intellectual Property and/or AT&amp;T affiliated companies. All other marks are the property of their respective owners.</a:t>
            </a:r>
          </a:p>
        </p:txBody>
      </p:sp>
      <p:sp>
        <p:nvSpPr>
          <p:cNvPr id="7" name="Slide Number Placeholder 6"/>
          <p:cNvSpPr>
            <a:spLocks noGrp="1"/>
          </p:cNvSpPr>
          <p:nvPr>
            <p:ph type="sldNum" sz="quarter" idx="12"/>
          </p:nvPr>
        </p:nvSpPr>
        <p:spPr/>
        <p:txBody>
          <a:bodyPr/>
          <a:lstStyle/>
          <a:p>
            <a:fld id="{BF2150E0-B1EC-4D4D-B751-8EE5D15A85D7}" type="slidenum">
              <a:rPr lang="en-US" smtClean="0"/>
              <a:t>‹#›</a:t>
            </a:fld>
            <a:endParaRPr lang="en-US"/>
          </a:p>
        </p:txBody>
      </p:sp>
      <p:sp>
        <p:nvSpPr>
          <p:cNvPr id="11" name="Content Placeholder 10"/>
          <p:cNvSpPr>
            <a:spLocks noGrp="1"/>
          </p:cNvSpPr>
          <p:nvPr>
            <p:ph sz="quarter" idx="1"/>
          </p:nvPr>
        </p:nvSpPr>
        <p:spPr>
          <a:xfrm>
            <a:off x="2971800" y="1600200"/>
            <a:ext cx="5715000" cy="4495800"/>
          </a:xfrm>
        </p:spPr>
        <p:txBody>
          <a:bodyPr vert="horz"/>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4400" y="4900550"/>
            <a:ext cx="7315200" cy="522288"/>
          </a:xfrm>
        </p:spPr>
        <p:txBody>
          <a:bodyPr anchor="ctr">
            <a:noAutofit/>
          </a:bodyPr>
          <a:lstStyle>
            <a:lvl1pPr algn="l">
              <a:buNone/>
              <a:defRPr sz="2800" b="0"/>
            </a:lvl1pPr>
          </a:lstStyle>
          <a:p>
            <a:r>
              <a:rPr kumimoji="0" lang="en-US"/>
              <a:t>Click to edit Master title style</a:t>
            </a:r>
          </a:p>
        </p:txBody>
      </p:sp>
      <p:sp>
        <p:nvSpPr>
          <p:cNvPr id="4" name="Text Placeholder 3"/>
          <p:cNvSpPr>
            <a:spLocks noGrp="1"/>
          </p:cNvSpPr>
          <p:nvPr>
            <p:ph type="body" sz="half" idx="2"/>
          </p:nvPr>
        </p:nvSpPr>
        <p:spPr>
          <a:xfrm>
            <a:off x="914400" y="5445825"/>
            <a:ext cx="7315200" cy="685800"/>
          </a:xfrm>
        </p:spPr>
        <p:txBody>
          <a:bodyPr/>
          <a:lstStyle>
            <a:lvl1pPr marL="0" indent="0">
              <a:buFontTx/>
              <a:buNone/>
              <a:defRPr sz="1600"/>
            </a:lvl1pPr>
            <a:lvl2pPr>
              <a:defRPr sz="1200"/>
            </a:lvl2pPr>
            <a:lvl3pPr>
              <a:defRPr sz="1000"/>
            </a:lvl3pPr>
            <a:lvl4pPr>
              <a:defRPr sz="900"/>
            </a:lvl4pPr>
            <a:lvl5pPr>
              <a:defRPr sz="900"/>
            </a:lvl5pPr>
          </a:lstStyle>
          <a:p>
            <a:pPr lvl="0" eaLnBrk="1" latinLnBrk="0" hangingPunct="1"/>
            <a:r>
              <a:rPr kumimoji="0" lang="en-US"/>
              <a:t>Click to edit Master text styles</a:t>
            </a:r>
          </a:p>
        </p:txBody>
      </p:sp>
      <p:sp>
        <p:nvSpPr>
          <p:cNvPr id="5" name="Date Placeholder 4"/>
          <p:cNvSpPr>
            <a:spLocks noGrp="1"/>
          </p:cNvSpPr>
          <p:nvPr>
            <p:ph type="dt" sz="half" idx="10"/>
          </p:nvPr>
        </p:nvSpPr>
        <p:spPr/>
        <p:txBody>
          <a:bodyPr/>
          <a:lstStyle/>
          <a:p>
            <a:fld id="{1CC22B13-5586-8848-8E14-1FEEF98B7F96}" type="datetime1">
              <a:rPr lang="en-US" smtClean="0"/>
              <a:t>7/1/19</a:t>
            </a:fld>
            <a:endParaRPr lang="en-US"/>
          </a:p>
        </p:txBody>
      </p:sp>
      <p:sp>
        <p:nvSpPr>
          <p:cNvPr id="6" name="Footer Placeholder 5"/>
          <p:cNvSpPr>
            <a:spLocks noGrp="1"/>
          </p:cNvSpPr>
          <p:nvPr>
            <p:ph type="ftr" sz="quarter" idx="11"/>
          </p:nvPr>
        </p:nvSpPr>
        <p:spPr>
          <a:xfrm>
            <a:off x="914400" y="6172200"/>
            <a:ext cx="3886200" cy="457200"/>
          </a:xfrm>
        </p:spPr>
        <p:txBody>
          <a:bodyPr/>
          <a:lstStyle/>
          <a:p>
            <a:r>
              <a:rPr lang="en-US"/>
              <a:t>© 2019 AT&amp;T Intellectual Property. AT&amp;T, Globe logo, and DIRECTV are registered trademarks and service marks of  AT&amp;T Intellectual Property and/or AT&amp;T affiliated companies. All other marks are the property of their respective owners.</a:t>
            </a:r>
          </a:p>
        </p:txBody>
      </p:sp>
      <p:sp>
        <p:nvSpPr>
          <p:cNvPr id="7" name="Slide Number Placeholder 6"/>
          <p:cNvSpPr>
            <a:spLocks noGrp="1"/>
          </p:cNvSpPr>
          <p:nvPr>
            <p:ph type="sldNum" sz="quarter" idx="12"/>
          </p:nvPr>
        </p:nvSpPr>
        <p:spPr>
          <a:xfrm>
            <a:off x="146304" y="6208776"/>
            <a:ext cx="457200" cy="457200"/>
          </a:xfrm>
        </p:spPr>
        <p:txBody>
          <a:bodyPr/>
          <a:lstStyle/>
          <a:p>
            <a:fld id="{BF2150E0-B1EC-4D4D-B751-8EE5D15A85D7}" type="slidenum">
              <a:rPr lang="en-US" smtClean="0"/>
              <a:t>‹#›</a:t>
            </a:fld>
            <a:endParaRPr lang="en-US"/>
          </a:p>
        </p:txBody>
      </p:sp>
      <p:sp>
        <p:nvSpPr>
          <p:cNvPr id="11" name="Rectangle 10"/>
          <p:cNvSpPr/>
          <p:nvPr/>
        </p:nvSpPr>
        <p:spPr>
          <a:xfrm flipV="1">
            <a:off x="68307" y="4683555"/>
            <a:ext cx="9006840" cy="91440"/>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Rectangle 11"/>
          <p:cNvSpPr/>
          <p:nvPr/>
        </p:nvSpPr>
        <p:spPr>
          <a:xfrm>
            <a:off x="68508" y="4650474"/>
            <a:ext cx="9006639" cy="45719"/>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Rectangle 12"/>
          <p:cNvSpPr/>
          <p:nvPr/>
        </p:nvSpPr>
        <p:spPr>
          <a:xfrm>
            <a:off x="68510" y="4773224"/>
            <a:ext cx="9006637" cy="48807"/>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 name="Picture Placeholder 2"/>
          <p:cNvSpPr>
            <a:spLocks noGrp="1"/>
          </p:cNvSpPr>
          <p:nvPr>
            <p:ph type="pic" idx="1"/>
          </p:nvPr>
        </p:nvSpPr>
        <p:spPr>
          <a:xfrm>
            <a:off x="68308" y="66675"/>
            <a:ext cx="9001873" cy="4581525"/>
          </a:xfrm>
          <a:prstGeom prst="round2SameRect">
            <a:avLst>
              <a:gd name="adj1" fmla="val 7101"/>
              <a:gd name="adj2" fmla="val 0"/>
            </a:avLst>
          </a:prstGeom>
          <a:solidFill>
            <a:schemeClr val="bg2"/>
          </a:solidFill>
          <a:ln w="6350">
            <a:solidFill>
              <a:schemeClr val="tx1"/>
            </a:solidFill>
          </a:ln>
        </p:spPr>
        <p:txBody>
          <a:bodyPr/>
          <a:lstStyle>
            <a:lvl1pPr marL="0" indent="0">
              <a:buNone/>
              <a:defRPr sz="3200"/>
            </a:lvl1pPr>
          </a:lstStyle>
          <a:p>
            <a:r>
              <a:rPr kumimoji="0" lang="en-US"/>
              <a:t>Click icon to add picture</a:t>
            </a:r>
            <a:endParaRPr kumimoji="0"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9" name="Rectangle 8"/>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useBgFill="1">
        <p:nvSpPr>
          <p:cNvPr id="8" name="Rounded Rectangle 7"/>
          <p:cNvSpPr/>
          <p:nvPr/>
        </p:nvSpPr>
        <p:spPr>
          <a:xfrm>
            <a:off x="64008" y="69755"/>
            <a:ext cx="9013372" cy="6693408"/>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eaLnBrk="1" latinLnBrk="0" hangingPunct="1"/>
            <a:endParaRPr kumimoji="0" lang="en-US"/>
          </a:p>
        </p:txBody>
      </p:sp>
      <p:sp>
        <p:nvSpPr>
          <p:cNvPr id="22" name="Title Placeholder 21"/>
          <p:cNvSpPr>
            <a:spLocks noGrp="1"/>
          </p:cNvSpPr>
          <p:nvPr>
            <p:ph type="title"/>
          </p:nvPr>
        </p:nvSpPr>
        <p:spPr>
          <a:xfrm>
            <a:off x="914400" y="274638"/>
            <a:ext cx="7772400" cy="1143000"/>
          </a:xfrm>
          <a:prstGeom prst="rect">
            <a:avLst/>
          </a:prstGeom>
        </p:spPr>
        <p:txBody>
          <a:bodyPr bIns="91440" anchor="b" anchorCtr="0">
            <a:normAutofit/>
          </a:bodyPr>
          <a:lstStyle/>
          <a:p>
            <a:r>
              <a:rPr kumimoji="0" lang="en-US"/>
              <a:t>Click to edit Master title style</a:t>
            </a:r>
          </a:p>
        </p:txBody>
      </p:sp>
      <p:sp>
        <p:nvSpPr>
          <p:cNvPr id="13" name="Text Placeholder 12"/>
          <p:cNvSpPr>
            <a:spLocks noGrp="1"/>
          </p:cNvSpPr>
          <p:nvPr>
            <p:ph type="body" idx="1"/>
          </p:nvPr>
        </p:nvSpPr>
        <p:spPr>
          <a:xfrm>
            <a:off x="914400" y="1447800"/>
            <a:ext cx="7772400" cy="4572000"/>
          </a:xfrm>
          <a:prstGeom prst="rect">
            <a:avLst/>
          </a:prstGeom>
        </p:spPr>
        <p:txBody>
          <a:bodyPr>
            <a:normAutofit/>
          </a:bodyPr>
          <a:lstStyle/>
          <a:p>
            <a:pPr lvl="0" eaLnBrk="1" latinLnBrk="0" hangingPunct="1"/>
            <a:r>
              <a:rPr kumimoji="0" lang="en-US"/>
              <a:t>Click to edit Master text styles</a:t>
            </a:r>
          </a:p>
          <a:p>
            <a:pPr lvl="1" eaLnBrk="1" latinLnBrk="0" hangingPunct="1"/>
            <a:r>
              <a:rPr kumimoji="0" lang="en-US"/>
              <a:t>Second level</a:t>
            </a:r>
          </a:p>
          <a:p>
            <a:pPr lvl="2" eaLnBrk="1" latinLnBrk="0" hangingPunct="1"/>
            <a:r>
              <a:rPr kumimoji="0" lang="en-US"/>
              <a:t>Third level</a:t>
            </a:r>
          </a:p>
          <a:p>
            <a:pPr lvl="3" eaLnBrk="1" latinLnBrk="0" hangingPunct="1"/>
            <a:r>
              <a:rPr kumimoji="0" lang="en-US"/>
              <a:t>Fourth level</a:t>
            </a:r>
          </a:p>
          <a:p>
            <a:pPr lvl="4" eaLnBrk="1" latinLnBrk="0" hangingPunct="1"/>
            <a:r>
              <a:rPr kumimoji="0" lang="en-US"/>
              <a:t>Fifth level</a:t>
            </a:r>
          </a:p>
        </p:txBody>
      </p:sp>
      <p:sp>
        <p:nvSpPr>
          <p:cNvPr id="14" name="Date Placeholder 13"/>
          <p:cNvSpPr>
            <a:spLocks noGrp="1"/>
          </p:cNvSpPr>
          <p:nvPr>
            <p:ph type="dt" sz="half" idx="2"/>
          </p:nvPr>
        </p:nvSpPr>
        <p:spPr>
          <a:xfrm>
            <a:off x="6172200" y="6191250"/>
            <a:ext cx="2476500" cy="476250"/>
          </a:xfrm>
          <a:prstGeom prst="rect">
            <a:avLst/>
          </a:prstGeom>
        </p:spPr>
        <p:txBody>
          <a:bodyPr anchor="ctr" anchorCtr="0"/>
          <a:lstStyle>
            <a:lvl1pPr algn="r" eaLnBrk="1" latinLnBrk="0" hangingPunct="1">
              <a:defRPr kumimoji="0" sz="1400">
                <a:solidFill>
                  <a:schemeClr val="tx2"/>
                </a:solidFill>
              </a:defRPr>
            </a:lvl1pPr>
          </a:lstStyle>
          <a:p>
            <a:fld id="{840BB427-9E5C-E14C-BCB3-372DE0900857}" type="datetime1">
              <a:rPr lang="en-US" smtClean="0"/>
              <a:t>7/1/19</a:t>
            </a:fld>
            <a:endParaRPr lang="en-US"/>
          </a:p>
        </p:txBody>
      </p:sp>
      <p:sp>
        <p:nvSpPr>
          <p:cNvPr id="3" name="Footer Placeholder 2"/>
          <p:cNvSpPr>
            <a:spLocks noGrp="1"/>
          </p:cNvSpPr>
          <p:nvPr>
            <p:ph type="ftr" sz="quarter" idx="3"/>
          </p:nvPr>
        </p:nvSpPr>
        <p:spPr>
          <a:xfrm>
            <a:off x="914400" y="6172200"/>
            <a:ext cx="3962400" cy="457200"/>
          </a:xfrm>
          <a:prstGeom prst="rect">
            <a:avLst/>
          </a:prstGeom>
        </p:spPr>
        <p:txBody>
          <a:bodyPr anchor="ctr" anchorCtr="0"/>
          <a:lstStyle>
            <a:lvl1pPr eaLnBrk="1" latinLnBrk="0" hangingPunct="1">
              <a:defRPr kumimoji="0" sz="600">
                <a:solidFill>
                  <a:schemeClr val="tx2"/>
                </a:solidFill>
              </a:defRPr>
            </a:lvl1pPr>
          </a:lstStyle>
          <a:p>
            <a:r>
              <a:rPr lang="en-US" spc="-20" dirty="0"/>
              <a:t>© 2019 AT&amp;T Intellectual Property. AT&amp;T, Globe logo, and DIRECTV are registered trademarks and service marks of </a:t>
            </a:r>
            <a:br>
              <a:rPr lang="en-US" spc="-20" dirty="0"/>
            </a:br>
            <a:r>
              <a:rPr lang="en-US" spc="-20" dirty="0"/>
              <a:t>AT&amp;T Intellectual Property and/or AT&amp;T affiliated companies. All other marks are the property of their respective owners.</a:t>
            </a:r>
            <a:endParaRPr lang="en-US" sz="100" dirty="0"/>
          </a:p>
        </p:txBody>
      </p:sp>
      <p:sp>
        <p:nvSpPr>
          <p:cNvPr id="23" name="Slide Number Placeholder 22"/>
          <p:cNvSpPr>
            <a:spLocks noGrp="1"/>
          </p:cNvSpPr>
          <p:nvPr>
            <p:ph type="sldNum" sz="quarter" idx="4"/>
          </p:nvPr>
        </p:nvSpPr>
        <p:spPr>
          <a:xfrm>
            <a:off x="146304" y="6210300"/>
            <a:ext cx="457200" cy="457200"/>
          </a:xfrm>
          <a:prstGeom prst="ellipse">
            <a:avLst/>
          </a:prstGeom>
          <a:solidFill>
            <a:schemeClr val="accent1"/>
          </a:solidFill>
        </p:spPr>
        <p:txBody>
          <a:bodyPr wrap="none" lIns="0" tIns="0" rIns="0" bIns="0" anchor="ctr" anchorCtr="1">
            <a:noAutofit/>
          </a:bodyPr>
          <a:lstStyle>
            <a:lvl1pPr algn="ctr" eaLnBrk="1" latinLnBrk="0" hangingPunct="1">
              <a:defRPr kumimoji="0" sz="1400">
                <a:solidFill>
                  <a:srgbClr val="FFFFFF"/>
                </a:solidFill>
                <a:latin typeface="+mj-lt"/>
                <a:ea typeface="+mj-ea"/>
                <a:cs typeface="+mj-cs"/>
              </a:defRPr>
            </a:lvl1pPr>
          </a:lstStyle>
          <a:p>
            <a:fld id="{BF2150E0-B1EC-4D4D-B751-8EE5D15A85D7}"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745" r:id="rId1"/>
    <p:sldLayoutId id="2147483746" r:id="rId2"/>
    <p:sldLayoutId id="2147483747" r:id="rId3"/>
    <p:sldLayoutId id="2147483748" r:id="rId4"/>
    <p:sldLayoutId id="2147483749" r:id="rId5"/>
    <p:sldLayoutId id="2147483750" r:id="rId6"/>
    <p:sldLayoutId id="2147483751" r:id="rId7"/>
    <p:sldLayoutId id="2147483752" r:id="rId8"/>
    <p:sldLayoutId id="2147483753" r:id="rId9"/>
    <p:sldLayoutId id="2147483754" r:id="rId10"/>
    <p:sldLayoutId id="2147483755" r:id="rId11"/>
  </p:sldLayoutIdLst>
  <p:hf sldNum="0" hdr="0" dt="0"/>
  <p:txStyles>
    <p:titleStyle>
      <a:lvl1pPr algn="l" rtl="0" eaLnBrk="1" latinLnBrk="0" hangingPunct="1">
        <a:spcBef>
          <a:spcPct val="0"/>
        </a:spcBef>
        <a:buNone/>
        <a:defRPr kumimoji="0" sz="4000" kern="1200">
          <a:solidFill>
            <a:schemeClr val="tx2"/>
          </a:solidFill>
          <a:latin typeface="+mj-lt"/>
          <a:ea typeface="+mj-ea"/>
          <a:cs typeface="+mj-cs"/>
        </a:defRPr>
      </a:lvl1pPr>
    </p:titleStyle>
    <p:bodyStyle>
      <a:lvl1pPr marL="274320" indent="-274320" algn="l" rtl="0" eaLnBrk="1" latinLnBrk="0" hangingPunct="1">
        <a:spcBef>
          <a:spcPts val="580"/>
        </a:spcBef>
        <a:buClr>
          <a:schemeClr val="accent1"/>
        </a:buClr>
        <a:buSzPct val="85000"/>
        <a:buFont typeface="Wingdings 2"/>
        <a:buChar char=""/>
        <a:defRPr kumimoji="0" sz="2600" kern="1200">
          <a:solidFill>
            <a:schemeClr val="tx1"/>
          </a:solidFill>
          <a:latin typeface="+mn-lt"/>
          <a:ea typeface="+mn-ea"/>
          <a:cs typeface="+mn-cs"/>
        </a:defRPr>
      </a:lvl1pPr>
      <a:lvl2pPr marL="548640" indent="-228600" algn="l" rtl="0" eaLnBrk="1" latinLnBrk="0" hangingPunct="1">
        <a:spcBef>
          <a:spcPts val="370"/>
        </a:spcBef>
        <a:buClr>
          <a:schemeClr val="accent2"/>
        </a:buClr>
        <a:buSzPct val="85000"/>
        <a:buFont typeface="Wingdings 2"/>
        <a:buChar char=""/>
        <a:defRPr kumimoji="0" sz="2400" kern="1200">
          <a:solidFill>
            <a:schemeClr val="tx1"/>
          </a:solidFill>
          <a:latin typeface="+mn-lt"/>
          <a:ea typeface="+mn-ea"/>
          <a:cs typeface="+mn-cs"/>
        </a:defRPr>
      </a:lvl2pPr>
      <a:lvl3pPr marL="822960" indent="-228600" algn="l" rtl="0" eaLnBrk="1" latinLnBrk="0" hangingPunct="1">
        <a:spcBef>
          <a:spcPts val="370"/>
        </a:spcBef>
        <a:buClr>
          <a:schemeClr val="accent1">
            <a:tint val="60000"/>
          </a:schemeClr>
        </a:buClr>
        <a:buSzPct val="85000"/>
        <a:buFont typeface="Wingdings 2"/>
        <a:buChar char=""/>
        <a:defRPr kumimoji="0" sz="2000" kern="1200">
          <a:solidFill>
            <a:schemeClr val="tx1"/>
          </a:solidFill>
          <a:latin typeface="+mn-lt"/>
          <a:ea typeface="+mn-ea"/>
          <a:cs typeface="+mn-cs"/>
        </a:defRPr>
      </a:lvl3pPr>
      <a:lvl4pPr marL="1097280" indent="-228600" algn="l" rtl="0" eaLnBrk="1" latinLnBrk="0" hangingPunct="1">
        <a:spcBef>
          <a:spcPts val="370"/>
        </a:spcBef>
        <a:buClr>
          <a:schemeClr val="accent3"/>
        </a:buClr>
        <a:buSzPct val="80000"/>
        <a:buFont typeface="Wingdings 2"/>
        <a:buChar char=""/>
        <a:defRPr kumimoji="0" sz="2000" kern="1200">
          <a:solidFill>
            <a:schemeClr val="tx1"/>
          </a:solidFill>
          <a:latin typeface="+mn-lt"/>
          <a:ea typeface="+mn-ea"/>
          <a:cs typeface="+mn-cs"/>
        </a:defRPr>
      </a:lvl4pPr>
      <a:lvl5pPr marL="1371600" indent="-228600" algn="l" rtl="0" eaLnBrk="1" latinLnBrk="0" hangingPunct="1">
        <a:spcBef>
          <a:spcPts val="370"/>
        </a:spcBef>
        <a:buClr>
          <a:schemeClr val="accent3"/>
        </a:buClr>
        <a:buFontTx/>
        <a:buChar char="o"/>
        <a:defRPr kumimoji="0" sz="2000" kern="1200">
          <a:solidFill>
            <a:schemeClr val="tx1"/>
          </a:solidFill>
          <a:latin typeface="+mn-lt"/>
          <a:ea typeface="+mn-ea"/>
          <a:cs typeface="+mn-cs"/>
        </a:defRPr>
      </a:lvl5pPr>
      <a:lvl6pPr marL="1645920" indent="-228600" algn="l" rtl="0" eaLnBrk="1" latinLnBrk="0" hangingPunct="1">
        <a:spcBef>
          <a:spcPts val="370"/>
        </a:spcBef>
        <a:buClr>
          <a:schemeClr val="accent3"/>
        </a:buClr>
        <a:buChar char="•"/>
        <a:defRPr kumimoji="0" sz="1800" kern="1200" baseline="0">
          <a:solidFill>
            <a:schemeClr val="tx1"/>
          </a:solidFill>
          <a:latin typeface="+mn-lt"/>
          <a:ea typeface="+mn-ea"/>
          <a:cs typeface="+mn-cs"/>
        </a:defRPr>
      </a:lvl6pPr>
      <a:lvl7pPr marL="1920240" indent="-228600" algn="l" rtl="0" eaLnBrk="1" latinLnBrk="0" hangingPunct="1">
        <a:spcBef>
          <a:spcPts val="370"/>
        </a:spcBef>
        <a:buClr>
          <a:schemeClr val="accent2"/>
        </a:buClr>
        <a:buChar char="•"/>
        <a:defRPr kumimoji="0" sz="1800" kern="1200">
          <a:solidFill>
            <a:schemeClr val="tx1"/>
          </a:solidFill>
          <a:latin typeface="+mn-lt"/>
          <a:ea typeface="+mn-ea"/>
          <a:cs typeface="+mn-cs"/>
        </a:defRPr>
      </a:lvl7pPr>
      <a:lvl8pPr marL="2194560" indent="-228600" algn="l" rtl="0" eaLnBrk="1" latinLnBrk="0" hangingPunct="1">
        <a:spcBef>
          <a:spcPts val="370"/>
        </a:spcBef>
        <a:buClr>
          <a:schemeClr val="accent1">
            <a:tint val="60000"/>
          </a:schemeClr>
        </a:buClr>
        <a:buChar char="•"/>
        <a:defRPr kumimoji="0" sz="1800" kern="1200">
          <a:solidFill>
            <a:schemeClr val="tx1"/>
          </a:solidFill>
          <a:latin typeface="+mn-lt"/>
          <a:ea typeface="+mn-ea"/>
          <a:cs typeface="+mn-cs"/>
        </a:defRPr>
      </a:lvl8pPr>
      <a:lvl9pPr marL="2468880" indent="-228600" algn="l" rtl="0" eaLnBrk="1" latinLnBrk="0" hangingPunct="1">
        <a:spcBef>
          <a:spcPts val="370"/>
        </a:spcBef>
        <a:buClr>
          <a:schemeClr val="accent2">
            <a:tint val="60000"/>
          </a:schemeClr>
        </a:buClr>
        <a:buChar char="•"/>
        <a:defRPr kumimoji="0" sz="18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image" Target="../media/image20.png"/><Relationship Id="rId3" Type="http://schemas.openxmlformats.org/officeDocument/2006/relationships/image" Target="../media/image15.png"/><Relationship Id="rId7" Type="http://schemas.openxmlformats.org/officeDocument/2006/relationships/image" Target="../media/image19.png"/><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image" Target="../media/image18.png"/><Relationship Id="rId5" Type="http://schemas.openxmlformats.org/officeDocument/2006/relationships/image" Target="../media/image17.png"/><Relationship Id="rId4" Type="http://schemas.openxmlformats.org/officeDocument/2006/relationships/image" Target="../media/image16.png"/></Relationships>
</file>

<file path=ppt/slides/_rels/slide11.xml.rels><?xml version="1.0" encoding="UTF-8" standalone="yes"?>
<Relationships xmlns="http://schemas.openxmlformats.org/package/2006/relationships"><Relationship Id="rId8" Type="http://schemas.openxmlformats.org/officeDocument/2006/relationships/image" Target="../media/image26.png"/><Relationship Id="rId3" Type="http://schemas.openxmlformats.org/officeDocument/2006/relationships/image" Target="../media/image21.png"/><Relationship Id="rId7" Type="http://schemas.openxmlformats.org/officeDocument/2006/relationships/image" Target="../media/image25.png"/><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image" Target="../media/image24.png"/><Relationship Id="rId5" Type="http://schemas.openxmlformats.org/officeDocument/2006/relationships/image" Target="../media/image23.png"/><Relationship Id="rId4" Type="http://schemas.openxmlformats.org/officeDocument/2006/relationships/image" Target="../media/image22.png"/></Relationships>
</file>

<file path=ppt/slides/_rels/slide12.xml.rels><?xml version="1.0" encoding="UTF-8" standalone="yes"?>
<Relationships xmlns="http://schemas.openxmlformats.org/package/2006/relationships"><Relationship Id="rId8" Type="http://schemas.openxmlformats.org/officeDocument/2006/relationships/image" Target="../media/image32.png"/><Relationship Id="rId3" Type="http://schemas.openxmlformats.org/officeDocument/2006/relationships/image" Target="../media/image27.png"/><Relationship Id="rId7" Type="http://schemas.openxmlformats.org/officeDocument/2006/relationships/image" Target="../media/image31.png"/><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image" Target="../media/image30.png"/><Relationship Id="rId5" Type="http://schemas.openxmlformats.org/officeDocument/2006/relationships/image" Target="../media/image29.png"/><Relationship Id="rId4" Type="http://schemas.openxmlformats.org/officeDocument/2006/relationships/image" Target="../media/image28.png"/><Relationship Id="rId9" Type="http://schemas.openxmlformats.org/officeDocument/2006/relationships/image" Target="../media/image33.png"/></Relationships>
</file>

<file path=ppt/slides/_rels/slide13.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image" Target="../media/image37.png"/><Relationship Id="rId5" Type="http://schemas.openxmlformats.org/officeDocument/2006/relationships/image" Target="../media/image36.png"/><Relationship Id="rId4" Type="http://schemas.openxmlformats.org/officeDocument/2006/relationships/image" Target="../media/image35.png"/></Relationships>
</file>

<file path=ppt/slides/_rels/slide14.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image" Target="../media/image41.png"/><Relationship Id="rId5" Type="http://schemas.openxmlformats.org/officeDocument/2006/relationships/image" Target="../media/image40.png"/><Relationship Id="rId4" Type="http://schemas.openxmlformats.org/officeDocument/2006/relationships/image" Target="../media/image39.png"/></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19.xml"/><Relationship Id="rId1" Type="http://schemas.openxmlformats.org/officeDocument/2006/relationships/slideLayout" Target="../slideLayouts/slideLayout2.xml"/><Relationship Id="rId4" Type="http://schemas.openxmlformats.org/officeDocument/2006/relationships/image" Target="../media/image45.PNG"/></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emf"/></Relationships>
</file>

<file path=ppt/slides/_rels/slide20.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48.emf"/><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3.emf"/><Relationship Id="rId5" Type="http://schemas.openxmlformats.org/officeDocument/2006/relationships/image" Target="../media/image4.png"/><Relationship Id="rId4" Type="http://schemas.openxmlformats.org/officeDocument/2006/relationships/image" Target="../media/image7.png"/></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3.emf"/><Relationship Id="rId5" Type="http://schemas.openxmlformats.org/officeDocument/2006/relationships/image" Target="../media/image4.png"/><Relationship Id="rId4" Type="http://schemas.openxmlformats.org/officeDocument/2006/relationships/image" Target="../media/image7.pn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0.png"/><Relationship Id="rId7" Type="http://schemas.openxmlformats.org/officeDocument/2006/relationships/image" Target="../media/image14.png"/><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11.png"/></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337344" y="3086100"/>
            <a:ext cx="8382000" cy="2781300"/>
          </a:xfrm>
        </p:spPr>
        <p:txBody>
          <a:bodyPr>
            <a:normAutofit/>
          </a:bodyPr>
          <a:lstStyle/>
          <a:p>
            <a:r>
              <a:rPr lang="en-US" sz="2800" b="1" dirty="0">
                <a:solidFill>
                  <a:schemeClr val="tx1"/>
                </a:solidFill>
              </a:rPr>
              <a:t>Shanyu Zhou</a:t>
            </a:r>
            <a:r>
              <a:rPr lang="en-US" sz="2800" b="1" baseline="30000" dirty="0">
                <a:solidFill>
                  <a:schemeClr val="tx1"/>
                </a:solidFill>
              </a:rPr>
              <a:t>*</a:t>
            </a:r>
            <a:r>
              <a:rPr lang="en-US" sz="2800" b="1" dirty="0">
                <a:solidFill>
                  <a:schemeClr val="tx1"/>
                </a:solidFill>
              </a:rPr>
              <a:t>, Muhammad Usama Chaudhry</a:t>
            </a:r>
            <a:r>
              <a:rPr lang="en-US" sz="2800" b="1" baseline="30000" dirty="0">
                <a:solidFill>
                  <a:schemeClr val="tx1"/>
                </a:solidFill>
              </a:rPr>
              <a:t>*</a:t>
            </a:r>
            <a:r>
              <a:rPr lang="en-US" sz="2800" b="1" dirty="0">
                <a:solidFill>
                  <a:schemeClr val="tx1"/>
                </a:solidFill>
              </a:rPr>
              <a:t>, Vijay Gopalakrishnan</a:t>
            </a:r>
            <a:r>
              <a:rPr lang="en-US" sz="2800" b="1" baseline="30000" dirty="0">
                <a:solidFill>
                  <a:schemeClr val="tx1"/>
                </a:solidFill>
              </a:rPr>
              <a:t>†</a:t>
            </a:r>
            <a:r>
              <a:rPr lang="en-US" sz="2800" b="1" dirty="0">
                <a:solidFill>
                  <a:schemeClr val="tx1"/>
                </a:solidFill>
              </a:rPr>
              <a:t>, Emir </a:t>
            </a:r>
            <a:r>
              <a:rPr lang="en-US" sz="2800" b="1" dirty="0" err="1">
                <a:solidFill>
                  <a:schemeClr val="tx1"/>
                </a:solidFill>
              </a:rPr>
              <a:t>Halepovic</a:t>
            </a:r>
            <a:r>
              <a:rPr lang="en-US" sz="2800" b="1" baseline="30000" dirty="0">
                <a:solidFill>
                  <a:schemeClr val="tx1"/>
                </a:solidFill>
              </a:rPr>
              <a:t>†</a:t>
            </a:r>
            <a:r>
              <a:rPr lang="en-US" sz="2800" b="1" dirty="0">
                <a:solidFill>
                  <a:schemeClr val="tx1"/>
                </a:solidFill>
              </a:rPr>
              <a:t>, </a:t>
            </a:r>
            <a:r>
              <a:rPr lang="en-US" sz="2800" b="1" dirty="0" err="1">
                <a:solidFill>
                  <a:schemeClr val="tx1"/>
                </a:solidFill>
              </a:rPr>
              <a:t>Balajee</a:t>
            </a:r>
            <a:r>
              <a:rPr lang="en-US" sz="2800" b="1" dirty="0">
                <a:solidFill>
                  <a:schemeClr val="tx1"/>
                </a:solidFill>
              </a:rPr>
              <a:t> </a:t>
            </a:r>
            <a:r>
              <a:rPr lang="en-US" sz="2800" b="1" dirty="0" err="1">
                <a:solidFill>
                  <a:schemeClr val="tx1"/>
                </a:solidFill>
              </a:rPr>
              <a:t>Vamanan</a:t>
            </a:r>
            <a:r>
              <a:rPr lang="en-US" sz="2800" b="1" baseline="30000" dirty="0">
                <a:solidFill>
                  <a:schemeClr val="tx1"/>
                </a:solidFill>
              </a:rPr>
              <a:t>*</a:t>
            </a:r>
            <a:r>
              <a:rPr lang="en-US" sz="2800" b="1" dirty="0">
                <a:solidFill>
                  <a:schemeClr val="tx1"/>
                </a:solidFill>
              </a:rPr>
              <a:t>, and </a:t>
            </a:r>
            <a:r>
              <a:rPr lang="en-US" sz="2800" b="1" dirty="0" err="1">
                <a:solidFill>
                  <a:schemeClr val="tx1"/>
                </a:solidFill>
              </a:rPr>
              <a:t>Hulya</a:t>
            </a:r>
            <a:r>
              <a:rPr lang="en-US" sz="2800" b="1" dirty="0">
                <a:solidFill>
                  <a:schemeClr val="tx1"/>
                </a:solidFill>
              </a:rPr>
              <a:t> </a:t>
            </a:r>
            <a:r>
              <a:rPr lang="en-US" sz="2800" b="1" dirty="0" err="1">
                <a:solidFill>
                  <a:schemeClr val="tx1"/>
                </a:solidFill>
              </a:rPr>
              <a:t>Seferoglu</a:t>
            </a:r>
            <a:r>
              <a:rPr lang="en-US" sz="2800" b="1" baseline="30000" dirty="0">
                <a:solidFill>
                  <a:schemeClr val="tx1"/>
                </a:solidFill>
              </a:rPr>
              <a:t>*</a:t>
            </a:r>
            <a:endParaRPr lang="en-US" sz="3000" b="1" baseline="30000" dirty="0">
              <a:solidFill>
                <a:schemeClr val="tx1"/>
              </a:solidFill>
            </a:endParaRPr>
          </a:p>
          <a:p>
            <a:endParaRPr lang="en-US" sz="2000" b="1" dirty="0">
              <a:solidFill>
                <a:schemeClr val="tx1"/>
              </a:solidFill>
            </a:endParaRPr>
          </a:p>
          <a:p>
            <a:r>
              <a:rPr lang="en-US" sz="2000" b="1" baseline="30000" dirty="0">
                <a:solidFill>
                  <a:schemeClr val="tx1"/>
                </a:solidFill>
              </a:rPr>
              <a:t>*</a:t>
            </a:r>
            <a:r>
              <a:rPr lang="en-US" sz="2000" b="1" dirty="0">
                <a:solidFill>
                  <a:schemeClr val="tx1"/>
                </a:solidFill>
              </a:rPr>
              <a:t>University of Illinois at Chicago (UIC), </a:t>
            </a:r>
            <a:r>
              <a:rPr lang="en-US" sz="2000" b="1" baseline="30000" dirty="0">
                <a:solidFill>
                  <a:schemeClr val="tx1"/>
                </a:solidFill>
              </a:rPr>
              <a:t>†</a:t>
            </a:r>
            <a:r>
              <a:rPr lang="en-US" sz="2000" b="1" dirty="0">
                <a:solidFill>
                  <a:schemeClr val="tx1"/>
                </a:solidFill>
              </a:rPr>
              <a:t>AT&amp;T Labs – Research</a:t>
            </a:r>
          </a:p>
          <a:p>
            <a:endParaRPr lang="en-US" sz="2000" b="1" dirty="0">
              <a:solidFill>
                <a:schemeClr val="tx1"/>
              </a:solidFill>
            </a:endParaRPr>
          </a:p>
        </p:txBody>
      </p:sp>
      <p:sp>
        <p:nvSpPr>
          <p:cNvPr id="2" name="Title 1"/>
          <p:cNvSpPr>
            <a:spLocks noGrp="1"/>
          </p:cNvSpPr>
          <p:nvPr>
            <p:ph type="ctrTitle"/>
          </p:nvPr>
        </p:nvSpPr>
        <p:spPr>
          <a:xfrm>
            <a:off x="228600" y="1273175"/>
            <a:ext cx="8686800" cy="1470025"/>
          </a:xfrm>
        </p:spPr>
        <p:txBody>
          <a:bodyPr>
            <a:noAutofit/>
          </a:bodyPr>
          <a:lstStyle/>
          <a:p>
            <a:r>
              <a:rPr lang="en-US" sz="3600" b="1" dirty="0">
                <a:solidFill>
                  <a:schemeClr val="tx1"/>
                </a:solidFill>
                <a:latin typeface="+mn-lt"/>
              </a:rPr>
              <a:t>Managing Background Traffic in Cellular Networks</a:t>
            </a:r>
            <a:br>
              <a:rPr lang="en-US" sz="3600" b="1" dirty="0">
                <a:solidFill>
                  <a:schemeClr val="tx1"/>
                </a:solidFill>
                <a:latin typeface="+mn-lt"/>
              </a:rPr>
            </a:br>
            <a:endParaRPr lang="en-US" sz="3600" b="1" dirty="0">
              <a:solidFill>
                <a:schemeClr val="tx1"/>
              </a:solidFill>
              <a:latin typeface="+mn-lt"/>
            </a:endParaRPr>
          </a:p>
        </p:txBody>
      </p:sp>
      <p:cxnSp>
        <p:nvCxnSpPr>
          <p:cNvPr id="4" name="Straight Connector 3"/>
          <p:cNvCxnSpPr/>
          <p:nvPr/>
        </p:nvCxnSpPr>
        <p:spPr bwMode="auto">
          <a:xfrm>
            <a:off x="544512" y="990600"/>
            <a:ext cx="7989888" cy="0"/>
          </a:xfrm>
          <a:prstGeom prst="line">
            <a:avLst/>
          </a:prstGeom>
          <a:ln>
            <a:headEnd type="none" w="med" len="med"/>
            <a:tailEnd type="none" w="med" len="med"/>
          </a:ln>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style>
          <a:lnRef idx="3">
            <a:schemeClr val="accent1"/>
          </a:lnRef>
          <a:fillRef idx="0">
            <a:schemeClr val="accent1"/>
          </a:fillRef>
          <a:effectRef idx="2">
            <a:schemeClr val="accent1"/>
          </a:effectRef>
          <a:fontRef idx="minor">
            <a:schemeClr val="tx1"/>
          </a:fontRef>
        </p:style>
      </p:cxnSp>
      <p:cxnSp>
        <p:nvCxnSpPr>
          <p:cNvPr id="9" name="Straight Connector 8"/>
          <p:cNvCxnSpPr/>
          <p:nvPr/>
        </p:nvCxnSpPr>
        <p:spPr bwMode="auto">
          <a:xfrm>
            <a:off x="533400" y="2438400"/>
            <a:ext cx="7989888" cy="0"/>
          </a:xfrm>
          <a:prstGeom prst="line">
            <a:avLst/>
          </a:prstGeom>
          <a:ln>
            <a:headEnd type="none" w="med" len="med"/>
            <a:tailEnd type="none" w="med" len="med"/>
          </a:ln>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style>
          <a:lnRef idx="3">
            <a:schemeClr val="accent1"/>
          </a:lnRef>
          <a:fillRef idx="0">
            <a:schemeClr val="accent1"/>
          </a:fillRef>
          <a:effectRef idx="2">
            <a:schemeClr val="accent1"/>
          </a:effectRef>
          <a:fontRef idx="minor">
            <a:schemeClr val="tx1"/>
          </a:fontRef>
        </p:style>
      </p:cxnSp>
      <p:sp>
        <p:nvSpPr>
          <p:cNvPr id="5" name="TextBox 4">
            <a:extLst>
              <a:ext uri="{FF2B5EF4-FFF2-40B4-BE49-F238E27FC236}">
                <a16:creationId xmlns:a16="http://schemas.microsoft.com/office/drawing/2014/main" id="{ACF14926-B353-478E-9D2D-25C6F1A085D9}"/>
              </a:ext>
            </a:extLst>
          </p:cNvPr>
          <p:cNvSpPr txBox="1"/>
          <p:nvPr/>
        </p:nvSpPr>
        <p:spPr>
          <a:xfrm>
            <a:off x="1139725" y="5791200"/>
            <a:ext cx="6885218" cy="430887"/>
          </a:xfrm>
          <a:prstGeom prst="rect">
            <a:avLst/>
          </a:prstGeom>
          <a:noFill/>
        </p:spPr>
        <p:txBody>
          <a:bodyPr wrap="none" rtlCol="0">
            <a:spAutoFit/>
          </a:bodyPr>
          <a:lstStyle/>
          <a:p>
            <a:pPr algn="ctr"/>
            <a:r>
              <a:rPr lang="en-US" sz="1100" dirty="0">
                <a:solidFill>
                  <a:schemeClr val="tx2"/>
                </a:solidFill>
              </a:rPr>
              <a:t>All presented information does neither reflect nor imply an actual business case for AT&amp;T and associated companies. </a:t>
            </a:r>
            <a:br>
              <a:rPr lang="en-US" sz="1100" dirty="0">
                <a:solidFill>
                  <a:schemeClr val="tx2"/>
                </a:solidFill>
              </a:rPr>
            </a:br>
            <a:r>
              <a:rPr lang="en-US" sz="1100" dirty="0">
                <a:solidFill>
                  <a:schemeClr val="tx2"/>
                </a:solidFill>
              </a:rPr>
              <a:t>They are generalized data used to assess performance of the algorithms only</a:t>
            </a:r>
            <a:endParaRPr lang="en-US" sz="1100" dirty="0"/>
          </a:p>
        </p:txBody>
      </p:sp>
      <p:sp>
        <p:nvSpPr>
          <p:cNvPr id="8" name="Rectangle 7">
            <a:extLst>
              <a:ext uri="{FF2B5EF4-FFF2-40B4-BE49-F238E27FC236}">
                <a16:creationId xmlns:a16="http://schemas.microsoft.com/office/drawing/2014/main" id="{1D4576F1-55DA-44B8-91EB-B2282B33EA1D}"/>
              </a:ext>
            </a:extLst>
          </p:cNvPr>
          <p:cNvSpPr/>
          <p:nvPr/>
        </p:nvSpPr>
        <p:spPr>
          <a:xfrm>
            <a:off x="2514600" y="6400800"/>
            <a:ext cx="4572000" cy="307777"/>
          </a:xfrm>
          <a:prstGeom prst="rect">
            <a:avLst/>
          </a:prstGeom>
        </p:spPr>
        <p:txBody>
          <a:bodyPr>
            <a:spAutoFit/>
          </a:bodyPr>
          <a:lstStyle/>
          <a:p>
            <a:pPr lvl="0">
              <a:defRPr/>
            </a:pPr>
            <a:r>
              <a:rPr lang="en-US" sz="700" spc="-20" dirty="0"/>
              <a:t>© 2019 AT&amp;T Intellectual Property. AT&amp;T, Globe logo, and DIRECTV are registered trademarks and service marks of </a:t>
            </a:r>
            <a:br>
              <a:rPr lang="en-US" sz="700" spc="-20" dirty="0"/>
            </a:br>
            <a:r>
              <a:rPr lang="en-US" sz="700" spc="-20" dirty="0"/>
              <a:t>AT&amp;T Intellectual Property and/or AT&amp;T affiliated companies. All other marks are the property of their respective owners.</a:t>
            </a:r>
            <a:endParaRPr lang="en-US" sz="700" dirty="0"/>
          </a:p>
        </p:txBody>
      </p:sp>
    </p:spTree>
    <p:extLst>
      <p:ext uri="{BB962C8B-B14F-4D97-AF65-F5344CB8AC3E}">
        <p14:creationId xmlns:p14="http://schemas.microsoft.com/office/powerpoint/2010/main" val="86269643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9" name="Straight Connector 8"/>
          <p:cNvCxnSpPr/>
          <p:nvPr/>
        </p:nvCxnSpPr>
        <p:spPr bwMode="auto">
          <a:xfrm>
            <a:off x="574723" y="990600"/>
            <a:ext cx="7989888" cy="0"/>
          </a:xfrm>
          <a:prstGeom prst="line">
            <a:avLst/>
          </a:prstGeom>
          <a:ln>
            <a:headEnd type="none" w="med" len="med"/>
            <a:tailEnd type="none" w="med" len="med"/>
          </a:ln>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style>
          <a:lnRef idx="3">
            <a:schemeClr val="accent1"/>
          </a:lnRef>
          <a:fillRef idx="0">
            <a:schemeClr val="accent1"/>
          </a:fillRef>
          <a:effectRef idx="2">
            <a:schemeClr val="accent1"/>
          </a:effectRef>
          <a:fontRef idx="minor">
            <a:schemeClr val="tx1"/>
          </a:fontRef>
        </p:style>
      </p:cxnSp>
      <mc:AlternateContent xmlns:mc="http://schemas.openxmlformats.org/markup-compatibility/2006" xmlns:a14="http://schemas.microsoft.com/office/drawing/2010/main">
        <mc:Choice Requires="a14">
          <p:sp>
            <p:nvSpPr>
              <p:cNvPr id="17" name="Rectangle 16">
                <a:extLst>
                  <a:ext uri="{FF2B5EF4-FFF2-40B4-BE49-F238E27FC236}">
                    <a16:creationId xmlns:a16="http://schemas.microsoft.com/office/drawing/2014/main" id="{275022A5-A9C3-594D-BB3E-1B04152A0AAA}"/>
                  </a:ext>
                </a:extLst>
              </p:cNvPr>
              <p:cNvSpPr/>
              <p:nvPr/>
            </p:nvSpPr>
            <p:spPr>
              <a:xfrm>
                <a:off x="1143000" y="5028909"/>
                <a:ext cx="3169907" cy="430887"/>
              </a:xfrm>
              <a:prstGeom prst="rect">
                <a:avLst/>
              </a:prstGeom>
            </p:spPr>
            <p:txBody>
              <a:bodyPr wrap="none">
                <a:spAutoFit/>
              </a:bodyPr>
              <a:lstStyle/>
              <a:p>
                <a14:m>
                  <m:oMath xmlns:m="http://schemas.openxmlformats.org/officeDocument/2006/math">
                    <m:r>
                      <a:rPr lang="en-US" sz="2200" b="1" i="1">
                        <a:latin typeface="Cambria Math" panose="02040503050406030204" pitchFamily="18" charset="0"/>
                      </a:rPr>
                      <m:t>𝑩</m:t>
                    </m:r>
                  </m:oMath>
                </a14:m>
                <a:r>
                  <a:rPr lang="en-US" sz="2200" b="1" dirty="0"/>
                  <a:t>: Typical TCP packet size</a:t>
                </a:r>
              </a:p>
            </p:txBody>
          </p:sp>
        </mc:Choice>
        <mc:Fallback xmlns="">
          <p:sp>
            <p:nvSpPr>
              <p:cNvPr id="17" name="Rectangle 16">
                <a:extLst>
                  <a:ext uri="{FF2B5EF4-FFF2-40B4-BE49-F238E27FC236}">
                    <a16:creationId xmlns:a16="http://schemas.microsoft.com/office/drawing/2014/main" id="{275022A5-A9C3-594D-BB3E-1B04152A0AAA}"/>
                  </a:ext>
                </a:extLst>
              </p:cNvPr>
              <p:cNvSpPr>
                <a:spLocks noRot="1" noChangeAspect="1" noMove="1" noResize="1" noEditPoints="1" noAdjustHandles="1" noChangeArrowheads="1" noChangeShapeType="1" noTextEdit="1"/>
              </p:cNvSpPr>
              <p:nvPr/>
            </p:nvSpPr>
            <p:spPr>
              <a:xfrm>
                <a:off x="1143000" y="5028909"/>
                <a:ext cx="3169907" cy="430887"/>
              </a:xfrm>
              <a:prstGeom prst="rect">
                <a:avLst/>
              </a:prstGeom>
              <a:blipFill>
                <a:blip r:embed="rId3"/>
                <a:stretch>
                  <a:fillRect t="-11765" r="-1195" b="-26471"/>
                </a:stretch>
              </a:blipFill>
            </p:spPr>
            <p:txBody>
              <a:bodyPr/>
              <a:lstStyle/>
              <a:p>
                <a:r>
                  <a:rPr lang="en-US">
                    <a:noFill/>
                  </a:rPr>
                  <a:t> </a:t>
                </a:r>
              </a:p>
            </p:txBody>
          </p:sp>
        </mc:Fallback>
      </mc:AlternateContent>
      <p:sp>
        <p:nvSpPr>
          <p:cNvPr id="20" name="Title 1">
            <a:extLst>
              <a:ext uri="{FF2B5EF4-FFF2-40B4-BE49-F238E27FC236}">
                <a16:creationId xmlns:a16="http://schemas.microsoft.com/office/drawing/2014/main" id="{23158059-86C0-9844-948B-7DABB14D003C}"/>
              </a:ext>
            </a:extLst>
          </p:cNvPr>
          <p:cNvSpPr txBox="1">
            <a:spLocks/>
          </p:cNvSpPr>
          <p:nvPr/>
        </p:nvSpPr>
        <p:spPr>
          <a:xfrm>
            <a:off x="685800" y="228600"/>
            <a:ext cx="7772400" cy="639762"/>
          </a:xfrm>
          <a:prstGeom prst="rect">
            <a:avLst/>
          </a:prstGeom>
        </p:spPr>
        <p:txBody>
          <a:bodyPr bIns="91440" anchor="b" anchorCtr="0">
            <a:noAutofit/>
          </a:bodyPr>
          <a:lstStyle>
            <a:lvl1pPr algn="l" rtl="0" eaLnBrk="1" latinLnBrk="0" hangingPunct="1">
              <a:spcBef>
                <a:spcPct val="0"/>
              </a:spcBef>
              <a:buNone/>
              <a:defRPr kumimoji="0" sz="4000" kern="1200">
                <a:solidFill>
                  <a:schemeClr val="tx2"/>
                </a:solidFill>
                <a:latin typeface="+mj-lt"/>
                <a:ea typeface="+mj-ea"/>
                <a:cs typeface="+mj-cs"/>
              </a:defRPr>
            </a:lvl1pPr>
          </a:lstStyle>
          <a:p>
            <a:pPr algn="ctr"/>
            <a:r>
              <a:rPr lang="en-US" sz="3200" b="1" dirty="0">
                <a:solidFill>
                  <a:schemeClr val="accent1">
                    <a:lumMod val="75000"/>
                  </a:schemeClr>
                </a:solidFill>
                <a:latin typeface="+mn-lt"/>
              </a:rPr>
              <a:t>Interaction of TCP with Cellular Networks</a:t>
            </a:r>
            <a:endParaRPr lang="en-US" sz="2800" b="1" dirty="0">
              <a:solidFill>
                <a:schemeClr val="accent1">
                  <a:lumMod val="75000"/>
                </a:schemeClr>
              </a:solidFill>
              <a:latin typeface="+mn-lt"/>
            </a:endParaRPr>
          </a:p>
        </p:txBody>
      </p:sp>
      <mc:AlternateContent xmlns:mc="http://schemas.openxmlformats.org/markup-compatibility/2006" xmlns:a14="http://schemas.microsoft.com/office/drawing/2010/main">
        <mc:Choice Requires="a14">
          <p:sp>
            <p:nvSpPr>
              <p:cNvPr id="14" name="TextBox 13">
                <a:extLst>
                  <a:ext uri="{FF2B5EF4-FFF2-40B4-BE49-F238E27FC236}">
                    <a16:creationId xmlns:a16="http://schemas.microsoft.com/office/drawing/2014/main" id="{9DA67DBA-0D19-3B4E-8DE1-344A46475392}"/>
                  </a:ext>
                </a:extLst>
              </p:cNvPr>
              <p:cNvSpPr txBox="1"/>
              <p:nvPr/>
            </p:nvSpPr>
            <p:spPr>
              <a:xfrm>
                <a:off x="2590800" y="2133600"/>
                <a:ext cx="3431645" cy="1000338"/>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sz="2200" b="1" i="1" smtClean="0">
                              <a:latin typeface="Cambria Math" panose="02040503050406030204" pitchFamily="18" charset="0"/>
                            </a:rPr>
                          </m:ctrlPr>
                        </m:sSubPr>
                        <m:e>
                          <m:r>
                            <a:rPr lang="en-US" sz="2200" b="1" i="1" smtClean="0">
                              <a:latin typeface="Cambria Math" panose="02040503050406030204" pitchFamily="18" charset="0"/>
                            </a:rPr>
                            <m:t>𝑾</m:t>
                          </m:r>
                        </m:e>
                        <m:sub>
                          <m:r>
                            <a:rPr lang="en-US" sz="2200" b="1" i="1" smtClean="0">
                              <a:latin typeface="Cambria Math" panose="02040503050406030204" pitchFamily="18" charset="0"/>
                            </a:rPr>
                            <m:t>𝒏</m:t>
                          </m:r>
                        </m:sub>
                      </m:sSub>
                      <m:r>
                        <a:rPr lang="en-US" sz="2200" b="1" i="1" smtClean="0">
                          <a:latin typeface="Cambria Math" panose="02040503050406030204" pitchFamily="18" charset="0"/>
                        </a:rPr>
                        <m:t>= </m:t>
                      </m:r>
                      <m:rad>
                        <m:radPr>
                          <m:degHide m:val="on"/>
                          <m:ctrlPr>
                            <a:rPr lang="en-US" sz="2200" b="1" i="1" smtClean="0">
                              <a:latin typeface="Cambria Math" panose="02040503050406030204" pitchFamily="18" charset="0"/>
                            </a:rPr>
                          </m:ctrlPr>
                        </m:radPr>
                        <m:deg/>
                        <m:e>
                          <m:f>
                            <m:fPr>
                              <m:ctrlPr>
                                <a:rPr lang="en-US" sz="2200" b="1" i="1" smtClean="0">
                                  <a:latin typeface="Cambria Math" panose="02040503050406030204" pitchFamily="18" charset="0"/>
                                </a:rPr>
                              </m:ctrlPr>
                            </m:fPr>
                            <m:num>
                              <m:r>
                                <a:rPr lang="en-US" sz="2200" b="1" i="1" smtClean="0">
                                  <a:latin typeface="Cambria Math" panose="02040503050406030204" pitchFamily="18" charset="0"/>
                                </a:rPr>
                                <m:t>(</m:t>
                              </m:r>
                              <m:r>
                                <a:rPr lang="en-US" sz="2200" b="1" i="1" smtClean="0">
                                  <a:latin typeface="Cambria Math" panose="02040503050406030204" pitchFamily="18" charset="0"/>
                                </a:rPr>
                                <m:t>𝟏</m:t>
                              </m:r>
                              <m:r>
                                <a:rPr lang="en-US" sz="2200" b="1" i="1" smtClean="0">
                                  <a:latin typeface="Cambria Math" panose="02040503050406030204" pitchFamily="18" charset="0"/>
                                </a:rPr>
                                <m:t>−</m:t>
                              </m:r>
                              <m:sSub>
                                <m:sSubPr>
                                  <m:ctrlPr>
                                    <a:rPr lang="en-US" sz="2200" b="1" i="1" smtClean="0">
                                      <a:latin typeface="Cambria Math" panose="02040503050406030204" pitchFamily="18" charset="0"/>
                                    </a:rPr>
                                  </m:ctrlPr>
                                </m:sSubPr>
                                <m:e>
                                  <m:r>
                                    <a:rPr lang="en-US" sz="2200" b="1" i="1" smtClean="0">
                                      <a:latin typeface="Cambria Math" panose="02040503050406030204" pitchFamily="18" charset="0"/>
                                    </a:rPr>
                                    <m:t>𝒒</m:t>
                                  </m:r>
                                </m:e>
                                <m:sub>
                                  <m:r>
                                    <a:rPr lang="en-US" sz="2200" b="1" i="1" smtClean="0">
                                      <a:latin typeface="Cambria Math" panose="02040503050406030204" pitchFamily="18" charset="0"/>
                                    </a:rPr>
                                    <m:t>𝒏</m:t>
                                  </m:r>
                                </m:sub>
                              </m:sSub>
                              <m:r>
                                <a:rPr lang="en-US" sz="2200" b="1" i="1" smtClean="0">
                                  <a:latin typeface="Cambria Math" panose="02040503050406030204" pitchFamily="18" charset="0"/>
                                </a:rPr>
                                <m:t>)</m:t>
                              </m:r>
                              <m:sSub>
                                <m:sSubPr>
                                  <m:ctrlPr>
                                    <a:rPr lang="en-US" sz="2200" b="1" i="1" smtClean="0">
                                      <a:latin typeface="Cambria Math" panose="02040503050406030204" pitchFamily="18" charset="0"/>
                                    </a:rPr>
                                  </m:ctrlPr>
                                </m:sSubPr>
                                <m:e>
                                  <m:r>
                                    <a:rPr lang="en-US" sz="2200" b="1" i="1" smtClean="0">
                                      <a:latin typeface="Cambria Math" panose="02040503050406030204" pitchFamily="18" charset="0"/>
                                      <a:ea typeface="Cambria Math" panose="02040503050406030204" pitchFamily="18" charset="0"/>
                                    </a:rPr>
                                    <m:t>𝝆</m:t>
                                  </m:r>
                                </m:e>
                                <m:sub>
                                  <m:r>
                                    <a:rPr lang="en-US" sz="2200" b="1" i="1" smtClean="0">
                                      <a:latin typeface="Cambria Math" panose="02040503050406030204" pitchFamily="18" charset="0"/>
                                    </a:rPr>
                                    <m:t>𝒏</m:t>
                                  </m:r>
                                </m:sub>
                              </m:sSub>
                            </m:num>
                            <m:den>
                              <m:r>
                                <a:rPr lang="en-US" sz="2200" b="1" i="1" smtClean="0">
                                  <a:latin typeface="Cambria Math" panose="02040503050406030204" pitchFamily="18" charset="0"/>
                                  <a:ea typeface="Cambria Math" panose="02040503050406030204" pitchFamily="18" charset="0"/>
                                </a:rPr>
                                <m:t>𝜷</m:t>
                              </m:r>
                              <m:r>
                                <a:rPr lang="en-US" sz="2200" b="1" i="1" smtClean="0">
                                  <a:latin typeface="Cambria Math" panose="02040503050406030204" pitchFamily="18" charset="0"/>
                                  <a:ea typeface="Cambria Math" panose="02040503050406030204" pitchFamily="18" charset="0"/>
                                </a:rPr>
                                <m:t>(</m:t>
                              </m:r>
                              <m:r>
                                <a:rPr lang="en-US" sz="2200" b="1" i="1" smtClean="0">
                                  <a:latin typeface="Cambria Math" panose="02040503050406030204" pitchFamily="18" charset="0"/>
                                  <a:ea typeface="Cambria Math" panose="02040503050406030204" pitchFamily="18" charset="0"/>
                                </a:rPr>
                                <m:t>𝟏</m:t>
                              </m:r>
                              <m:r>
                                <a:rPr lang="en-US" sz="2200" b="1" i="1" smtClean="0">
                                  <a:latin typeface="Cambria Math" panose="02040503050406030204" pitchFamily="18" charset="0"/>
                                  <a:ea typeface="Cambria Math" panose="02040503050406030204" pitchFamily="18" charset="0"/>
                                </a:rPr>
                                <m:t>−(</m:t>
                              </m:r>
                              <m:r>
                                <a:rPr lang="en-US" sz="2200" b="1" i="1" smtClean="0">
                                  <a:latin typeface="Cambria Math" panose="02040503050406030204" pitchFamily="18" charset="0"/>
                                  <a:ea typeface="Cambria Math" panose="02040503050406030204" pitchFamily="18" charset="0"/>
                                </a:rPr>
                                <m:t>𝟏</m:t>
                              </m:r>
                              <m:r>
                                <a:rPr lang="en-US" sz="2200" b="1" i="1" smtClean="0">
                                  <a:latin typeface="Cambria Math" panose="02040503050406030204" pitchFamily="18" charset="0"/>
                                  <a:ea typeface="Cambria Math" panose="02040503050406030204" pitchFamily="18" charset="0"/>
                                </a:rPr>
                                <m:t>−</m:t>
                              </m:r>
                              <m:sSub>
                                <m:sSubPr>
                                  <m:ctrlPr>
                                    <a:rPr lang="en-US" sz="2200" b="1" i="1" smtClean="0">
                                      <a:latin typeface="Cambria Math" panose="02040503050406030204" pitchFamily="18" charset="0"/>
                                      <a:ea typeface="Cambria Math" panose="02040503050406030204" pitchFamily="18" charset="0"/>
                                    </a:rPr>
                                  </m:ctrlPr>
                                </m:sSubPr>
                                <m:e>
                                  <m:r>
                                    <a:rPr lang="en-US" sz="2200" b="1" i="1" smtClean="0">
                                      <a:latin typeface="Cambria Math" panose="02040503050406030204" pitchFamily="18" charset="0"/>
                                      <a:ea typeface="Cambria Math" panose="02040503050406030204" pitchFamily="18" charset="0"/>
                                    </a:rPr>
                                    <m:t>𝒒</m:t>
                                  </m:r>
                                </m:e>
                                <m:sub>
                                  <m:r>
                                    <a:rPr lang="en-US" sz="2200" b="1" i="1" smtClean="0">
                                      <a:latin typeface="Cambria Math" panose="02040503050406030204" pitchFamily="18" charset="0"/>
                                      <a:ea typeface="Cambria Math" panose="02040503050406030204" pitchFamily="18" charset="0"/>
                                    </a:rPr>
                                    <m:t>𝒏</m:t>
                                  </m:r>
                                </m:sub>
                              </m:sSub>
                              <m:r>
                                <a:rPr lang="en-US" sz="2200" b="1" i="1" smtClean="0">
                                  <a:latin typeface="Cambria Math" panose="02040503050406030204" pitchFamily="18" charset="0"/>
                                  <a:ea typeface="Cambria Math" panose="02040503050406030204" pitchFamily="18" charset="0"/>
                                </a:rPr>
                                <m:t>)</m:t>
                              </m:r>
                              <m:sSub>
                                <m:sSubPr>
                                  <m:ctrlPr>
                                    <a:rPr lang="en-US" sz="2200" b="1" i="1" smtClean="0">
                                      <a:latin typeface="Cambria Math" panose="02040503050406030204" pitchFamily="18" charset="0"/>
                                      <a:ea typeface="Cambria Math" panose="02040503050406030204" pitchFamily="18" charset="0"/>
                                    </a:rPr>
                                  </m:ctrlPr>
                                </m:sSubPr>
                                <m:e>
                                  <m:r>
                                    <a:rPr lang="en-US" sz="2200" b="1" i="1" smtClean="0">
                                      <a:latin typeface="Cambria Math" panose="02040503050406030204" pitchFamily="18" charset="0"/>
                                      <a:ea typeface="Cambria Math" panose="02040503050406030204" pitchFamily="18" charset="0"/>
                                    </a:rPr>
                                    <m:t>𝝆</m:t>
                                  </m:r>
                                </m:e>
                                <m:sub>
                                  <m:r>
                                    <a:rPr lang="en-US" sz="2200" b="1" i="1" smtClean="0">
                                      <a:latin typeface="Cambria Math" panose="02040503050406030204" pitchFamily="18" charset="0"/>
                                      <a:ea typeface="Cambria Math" panose="02040503050406030204" pitchFamily="18" charset="0"/>
                                    </a:rPr>
                                    <m:t>𝒏</m:t>
                                  </m:r>
                                </m:sub>
                              </m:sSub>
                              <m:r>
                                <a:rPr lang="en-US" sz="2200" b="1" i="1" smtClean="0">
                                  <a:latin typeface="Cambria Math" panose="02040503050406030204" pitchFamily="18" charset="0"/>
                                  <a:ea typeface="Cambria Math" panose="02040503050406030204" pitchFamily="18" charset="0"/>
                                </a:rPr>
                                <m:t>)</m:t>
                              </m:r>
                            </m:den>
                          </m:f>
                        </m:e>
                      </m:rad>
                    </m:oMath>
                  </m:oMathPara>
                </a14:m>
                <a:endParaRPr lang="en-US" sz="2200" b="1" dirty="0"/>
              </a:p>
            </p:txBody>
          </p:sp>
        </mc:Choice>
        <mc:Fallback xmlns="">
          <p:sp>
            <p:nvSpPr>
              <p:cNvPr id="14" name="TextBox 13">
                <a:extLst>
                  <a:ext uri="{FF2B5EF4-FFF2-40B4-BE49-F238E27FC236}">
                    <a16:creationId xmlns:a16="http://schemas.microsoft.com/office/drawing/2014/main" id="{9DA67DBA-0D19-3B4E-8DE1-344A46475392}"/>
                  </a:ext>
                </a:extLst>
              </p:cNvPr>
              <p:cNvSpPr txBox="1">
                <a:spLocks noRot="1" noChangeAspect="1" noMove="1" noResize="1" noEditPoints="1" noAdjustHandles="1" noChangeArrowheads="1" noChangeShapeType="1" noTextEdit="1"/>
              </p:cNvSpPr>
              <p:nvPr/>
            </p:nvSpPr>
            <p:spPr>
              <a:xfrm>
                <a:off x="2590800" y="2133600"/>
                <a:ext cx="3431645" cy="1000338"/>
              </a:xfrm>
              <a:prstGeom prst="rect">
                <a:avLst/>
              </a:prstGeom>
              <a:blipFill>
                <a:blip r:embed="rId4"/>
                <a:stretch>
                  <a:fillRect l="-1481" r="-2222"/>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1" name="Rectangle 20">
                <a:extLst>
                  <a:ext uri="{FF2B5EF4-FFF2-40B4-BE49-F238E27FC236}">
                    <a16:creationId xmlns:a16="http://schemas.microsoft.com/office/drawing/2014/main" id="{15ED4381-A630-864E-82E0-46EF3EF18740}"/>
                  </a:ext>
                </a:extLst>
              </p:cNvPr>
              <p:cNvSpPr/>
              <p:nvPr/>
            </p:nvSpPr>
            <p:spPr>
              <a:xfrm>
                <a:off x="2133600" y="3174529"/>
                <a:ext cx="5252528" cy="1092671"/>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Sup>
                        <m:sSubSupPr>
                          <m:ctrlPr>
                            <a:rPr lang="en-US" sz="2200" b="1" i="1">
                              <a:latin typeface="Cambria Math" panose="02040503050406030204" pitchFamily="18" charset="0"/>
                            </a:rPr>
                          </m:ctrlPr>
                        </m:sSubSupPr>
                        <m:e>
                          <m:r>
                            <a:rPr lang="en-US" sz="2200" b="1" i="1">
                              <a:latin typeface="Cambria Math" panose="02040503050406030204" pitchFamily="18" charset="0"/>
                            </a:rPr>
                            <m:t>𝒙</m:t>
                          </m:r>
                        </m:e>
                        <m:sub>
                          <m:r>
                            <a:rPr lang="en-US" sz="2200" b="1" i="1">
                              <a:latin typeface="Cambria Math" panose="02040503050406030204" pitchFamily="18" charset="0"/>
                            </a:rPr>
                            <m:t>𝒏</m:t>
                          </m:r>
                        </m:sub>
                        <m:sup>
                          <m:r>
                            <a:rPr lang="en-US" sz="2200" b="1" i="1">
                              <a:latin typeface="Cambria Math" panose="02040503050406030204" pitchFamily="18" charset="0"/>
                            </a:rPr>
                            <m:t>𝑻𝑪𝑷</m:t>
                          </m:r>
                        </m:sup>
                      </m:sSubSup>
                      <m:r>
                        <a:rPr lang="en-US" sz="2200" b="1" i="1">
                          <a:latin typeface="Cambria Math" panose="02040503050406030204" pitchFamily="18" charset="0"/>
                        </a:rPr>
                        <m:t> = </m:t>
                      </m:r>
                      <m:f>
                        <m:fPr>
                          <m:ctrlPr>
                            <a:rPr lang="en-US" sz="2200" b="1" i="1" smtClean="0">
                              <a:latin typeface="Cambria Math" panose="02040503050406030204" pitchFamily="18" charset="0"/>
                            </a:rPr>
                          </m:ctrlPr>
                        </m:fPr>
                        <m:num>
                          <m:sSub>
                            <m:sSubPr>
                              <m:ctrlPr>
                                <a:rPr lang="en-US" sz="2200" b="1" i="1" smtClean="0">
                                  <a:latin typeface="Cambria Math" panose="02040503050406030204" pitchFamily="18" charset="0"/>
                                </a:rPr>
                              </m:ctrlPr>
                            </m:sSubPr>
                            <m:e>
                              <m:r>
                                <a:rPr lang="en-US" sz="2200" b="1" i="1" smtClean="0">
                                  <a:latin typeface="Cambria Math" panose="02040503050406030204" pitchFamily="18" charset="0"/>
                                </a:rPr>
                                <m:t>𝑾</m:t>
                              </m:r>
                            </m:e>
                            <m:sub>
                              <m:r>
                                <a:rPr lang="en-US" sz="2200" b="1" i="1" smtClean="0">
                                  <a:latin typeface="Cambria Math" panose="02040503050406030204" pitchFamily="18" charset="0"/>
                                </a:rPr>
                                <m:t>𝒏</m:t>
                              </m:r>
                            </m:sub>
                          </m:sSub>
                          <m:r>
                            <a:rPr lang="en-US" sz="2200" b="1" i="1" smtClean="0">
                              <a:latin typeface="Cambria Math" panose="02040503050406030204" pitchFamily="18" charset="0"/>
                            </a:rPr>
                            <m:t>𝑩</m:t>
                          </m:r>
                        </m:num>
                        <m:den>
                          <m:sSub>
                            <m:sSubPr>
                              <m:ctrlPr>
                                <a:rPr lang="en-US" sz="2200" b="1" i="1" smtClean="0">
                                  <a:latin typeface="Cambria Math" panose="02040503050406030204" pitchFamily="18" charset="0"/>
                                </a:rPr>
                              </m:ctrlPr>
                            </m:sSubPr>
                            <m:e>
                              <m:r>
                                <a:rPr lang="en-US" sz="2200" b="1" i="1" smtClean="0">
                                  <a:latin typeface="Cambria Math" panose="02040503050406030204" pitchFamily="18" charset="0"/>
                                </a:rPr>
                                <m:t>𝑻</m:t>
                              </m:r>
                            </m:e>
                            <m:sub>
                              <m:r>
                                <a:rPr lang="en-US" sz="2200" b="1" i="1" smtClean="0">
                                  <a:latin typeface="Cambria Math" panose="02040503050406030204" pitchFamily="18" charset="0"/>
                                </a:rPr>
                                <m:t>𝒏</m:t>
                              </m:r>
                            </m:sub>
                          </m:sSub>
                        </m:den>
                      </m:f>
                      <m:r>
                        <a:rPr lang="en-US" sz="2200" b="1" i="1" smtClean="0">
                          <a:latin typeface="Cambria Math" panose="02040503050406030204" pitchFamily="18" charset="0"/>
                        </a:rPr>
                        <m:t>= </m:t>
                      </m:r>
                      <m:f>
                        <m:fPr>
                          <m:ctrlPr>
                            <a:rPr lang="en-US" sz="2200" b="1" i="1" smtClean="0">
                              <a:latin typeface="Cambria Math" panose="02040503050406030204" pitchFamily="18" charset="0"/>
                            </a:rPr>
                          </m:ctrlPr>
                        </m:fPr>
                        <m:num>
                          <m:r>
                            <a:rPr lang="en-US" sz="2200" b="1" i="1" smtClean="0">
                              <a:latin typeface="Cambria Math" panose="02040503050406030204" pitchFamily="18" charset="0"/>
                            </a:rPr>
                            <m:t>𝑩</m:t>
                          </m:r>
                        </m:num>
                        <m:den>
                          <m:sSub>
                            <m:sSubPr>
                              <m:ctrlPr>
                                <a:rPr lang="en-US" sz="2200" b="1" i="1" smtClean="0">
                                  <a:latin typeface="Cambria Math" panose="02040503050406030204" pitchFamily="18" charset="0"/>
                                </a:rPr>
                              </m:ctrlPr>
                            </m:sSubPr>
                            <m:e>
                              <m:r>
                                <a:rPr lang="en-US" sz="2200" b="1" i="1" smtClean="0">
                                  <a:latin typeface="Cambria Math" panose="02040503050406030204" pitchFamily="18" charset="0"/>
                                </a:rPr>
                                <m:t>𝑻</m:t>
                              </m:r>
                            </m:e>
                            <m:sub>
                              <m:r>
                                <a:rPr lang="en-US" sz="2200" b="1" i="1" smtClean="0">
                                  <a:latin typeface="Cambria Math" panose="02040503050406030204" pitchFamily="18" charset="0"/>
                                </a:rPr>
                                <m:t>𝒏</m:t>
                              </m:r>
                            </m:sub>
                          </m:sSub>
                        </m:den>
                      </m:f>
                      <m:rad>
                        <m:radPr>
                          <m:degHide m:val="on"/>
                          <m:ctrlPr>
                            <a:rPr lang="en-US" sz="2200" b="1" i="1">
                              <a:latin typeface="Cambria Math" panose="02040503050406030204" pitchFamily="18" charset="0"/>
                            </a:rPr>
                          </m:ctrlPr>
                        </m:radPr>
                        <m:deg/>
                        <m:e>
                          <m:f>
                            <m:fPr>
                              <m:ctrlPr>
                                <a:rPr lang="en-US" sz="2200" b="1" i="1">
                                  <a:latin typeface="Cambria Math" panose="02040503050406030204" pitchFamily="18" charset="0"/>
                                </a:rPr>
                              </m:ctrlPr>
                            </m:fPr>
                            <m:num>
                              <m:r>
                                <a:rPr lang="en-US" sz="2200" b="1" i="1">
                                  <a:latin typeface="Cambria Math" panose="02040503050406030204" pitchFamily="18" charset="0"/>
                                </a:rPr>
                                <m:t>(</m:t>
                              </m:r>
                              <m:r>
                                <a:rPr lang="en-US" sz="2200" b="1" i="1">
                                  <a:latin typeface="Cambria Math" panose="02040503050406030204" pitchFamily="18" charset="0"/>
                                </a:rPr>
                                <m:t>𝟏</m:t>
                              </m:r>
                              <m:r>
                                <a:rPr lang="en-US" sz="2200" b="1" i="1">
                                  <a:latin typeface="Cambria Math" panose="02040503050406030204" pitchFamily="18" charset="0"/>
                                </a:rPr>
                                <m:t>−</m:t>
                              </m:r>
                              <m:sSub>
                                <m:sSubPr>
                                  <m:ctrlPr>
                                    <a:rPr lang="en-US" sz="2200" b="1" i="1">
                                      <a:latin typeface="Cambria Math" panose="02040503050406030204" pitchFamily="18" charset="0"/>
                                    </a:rPr>
                                  </m:ctrlPr>
                                </m:sSubPr>
                                <m:e>
                                  <m:r>
                                    <a:rPr lang="en-US" sz="2200" b="1" i="1">
                                      <a:latin typeface="Cambria Math" panose="02040503050406030204" pitchFamily="18" charset="0"/>
                                    </a:rPr>
                                    <m:t>𝒒</m:t>
                                  </m:r>
                                </m:e>
                                <m:sub>
                                  <m:r>
                                    <a:rPr lang="en-US" sz="2200" b="1" i="1">
                                      <a:latin typeface="Cambria Math" panose="02040503050406030204" pitchFamily="18" charset="0"/>
                                    </a:rPr>
                                    <m:t>𝒏</m:t>
                                  </m:r>
                                </m:sub>
                              </m:sSub>
                              <m:r>
                                <a:rPr lang="en-US" sz="2200" b="1" i="1">
                                  <a:latin typeface="Cambria Math" panose="02040503050406030204" pitchFamily="18" charset="0"/>
                                </a:rPr>
                                <m:t>)</m:t>
                              </m:r>
                              <m:sSub>
                                <m:sSubPr>
                                  <m:ctrlPr>
                                    <a:rPr lang="en-US" sz="2200" b="1" i="1">
                                      <a:latin typeface="Cambria Math" panose="02040503050406030204" pitchFamily="18" charset="0"/>
                                    </a:rPr>
                                  </m:ctrlPr>
                                </m:sSubPr>
                                <m:e>
                                  <m:r>
                                    <a:rPr lang="en-US" sz="2200" b="1" i="1">
                                      <a:latin typeface="Cambria Math" panose="02040503050406030204" pitchFamily="18" charset="0"/>
                                      <a:ea typeface="Cambria Math" panose="02040503050406030204" pitchFamily="18" charset="0"/>
                                    </a:rPr>
                                    <m:t>𝝆</m:t>
                                  </m:r>
                                </m:e>
                                <m:sub>
                                  <m:r>
                                    <a:rPr lang="en-US" sz="2200" b="1" i="1">
                                      <a:latin typeface="Cambria Math" panose="02040503050406030204" pitchFamily="18" charset="0"/>
                                    </a:rPr>
                                    <m:t>𝒏</m:t>
                                  </m:r>
                                </m:sub>
                              </m:sSub>
                            </m:num>
                            <m:den>
                              <m:r>
                                <a:rPr lang="en-US" sz="2200" b="1" i="1">
                                  <a:latin typeface="Cambria Math" panose="02040503050406030204" pitchFamily="18" charset="0"/>
                                  <a:ea typeface="Cambria Math" panose="02040503050406030204" pitchFamily="18" charset="0"/>
                                </a:rPr>
                                <m:t>𝜷</m:t>
                              </m:r>
                              <m:r>
                                <a:rPr lang="en-US" sz="2200" b="1" i="1">
                                  <a:latin typeface="Cambria Math" panose="02040503050406030204" pitchFamily="18" charset="0"/>
                                  <a:ea typeface="Cambria Math" panose="02040503050406030204" pitchFamily="18" charset="0"/>
                                </a:rPr>
                                <m:t>(</m:t>
                              </m:r>
                              <m:r>
                                <a:rPr lang="en-US" sz="2200" b="1" i="1">
                                  <a:latin typeface="Cambria Math" panose="02040503050406030204" pitchFamily="18" charset="0"/>
                                  <a:ea typeface="Cambria Math" panose="02040503050406030204" pitchFamily="18" charset="0"/>
                                </a:rPr>
                                <m:t>𝟏</m:t>
                              </m:r>
                              <m:r>
                                <a:rPr lang="en-US" sz="2200" b="1" i="1">
                                  <a:latin typeface="Cambria Math" panose="02040503050406030204" pitchFamily="18" charset="0"/>
                                  <a:ea typeface="Cambria Math" panose="02040503050406030204" pitchFamily="18" charset="0"/>
                                </a:rPr>
                                <m:t>−(</m:t>
                              </m:r>
                              <m:r>
                                <a:rPr lang="en-US" sz="2200" b="1" i="1">
                                  <a:latin typeface="Cambria Math" panose="02040503050406030204" pitchFamily="18" charset="0"/>
                                  <a:ea typeface="Cambria Math" panose="02040503050406030204" pitchFamily="18" charset="0"/>
                                </a:rPr>
                                <m:t>𝟏</m:t>
                              </m:r>
                              <m:r>
                                <a:rPr lang="en-US" sz="2200" b="1" i="1">
                                  <a:latin typeface="Cambria Math" panose="02040503050406030204" pitchFamily="18" charset="0"/>
                                  <a:ea typeface="Cambria Math" panose="02040503050406030204" pitchFamily="18" charset="0"/>
                                </a:rPr>
                                <m:t>−</m:t>
                              </m:r>
                              <m:sSub>
                                <m:sSubPr>
                                  <m:ctrlPr>
                                    <a:rPr lang="en-US" sz="2200" b="1" i="1">
                                      <a:latin typeface="Cambria Math" panose="02040503050406030204" pitchFamily="18" charset="0"/>
                                      <a:ea typeface="Cambria Math" panose="02040503050406030204" pitchFamily="18" charset="0"/>
                                    </a:rPr>
                                  </m:ctrlPr>
                                </m:sSubPr>
                                <m:e>
                                  <m:r>
                                    <a:rPr lang="en-US" sz="2200" b="1" i="1">
                                      <a:latin typeface="Cambria Math" panose="02040503050406030204" pitchFamily="18" charset="0"/>
                                      <a:ea typeface="Cambria Math" panose="02040503050406030204" pitchFamily="18" charset="0"/>
                                    </a:rPr>
                                    <m:t>𝒒</m:t>
                                  </m:r>
                                </m:e>
                                <m:sub>
                                  <m:r>
                                    <a:rPr lang="en-US" sz="2200" b="1" i="1">
                                      <a:latin typeface="Cambria Math" panose="02040503050406030204" pitchFamily="18" charset="0"/>
                                      <a:ea typeface="Cambria Math" panose="02040503050406030204" pitchFamily="18" charset="0"/>
                                    </a:rPr>
                                    <m:t>𝒏</m:t>
                                  </m:r>
                                </m:sub>
                              </m:sSub>
                              <m:r>
                                <a:rPr lang="en-US" sz="2200" b="1" i="1">
                                  <a:latin typeface="Cambria Math" panose="02040503050406030204" pitchFamily="18" charset="0"/>
                                  <a:ea typeface="Cambria Math" panose="02040503050406030204" pitchFamily="18" charset="0"/>
                                </a:rPr>
                                <m:t>)</m:t>
                              </m:r>
                              <m:sSub>
                                <m:sSubPr>
                                  <m:ctrlPr>
                                    <a:rPr lang="en-US" sz="2200" b="1" i="1">
                                      <a:latin typeface="Cambria Math" panose="02040503050406030204" pitchFamily="18" charset="0"/>
                                      <a:ea typeface="Cambria Math" panose="02040503050406030204" pitchFamily="18" charset="0"/>
                                    </a:rPr>
                                  </m:ctrlPr>
                                </m:sSubPr>
                                <m:e>
                                  <m:r>
                                    <a:rPr lang="en-US" sz="2200" b="1" i="1">
                                      <a:latin typeface="Cambria Math" panose="02040503050406030204" pitchFamily="18" charset="0"/>
                                      <a:ea typeface="Cambria Math" panose="02040503050406030204" pitchFamily="18" charset="0"/>
                                    </a:rPr>
                                    <m:t>𝝆</m:t>
                                  </m:r>
                                </m:e>
                                <m:sub>
                                  <m:r>
                                    <a:rPr lang="en-US" sz="2200" b="1" i="1">
                                      <a:latin typeface="Cambria Math" panose="02040503050406030204" pitchFamily="18" charset="0"/>
                                      <a:ea typeface="Cambria Math" panose="02040503050406030204" pitchFamily="18" charset="0"/>
                                    </a:rPr>
                                    <m:t>𝒏</m:t>
                                  </m:r>
                                </m:sub>
                              </m:sSub>
                              <m:r>
                                <a:rPr lang="en-US" sz="2200" b="1" i="1">
                                  <a:latin typeface="Cambria Math" panose="02040503050406030204" pitchFamily="18" charset="0"/>
                                  <a:ea typeface="Cambria Math" panose="02040503050406030204" pitchFamily="18" charset="0"/>
                                </a:rPr>
                                <m:t>)</m:t>
                              </m:r>
                            </m:den>
                          </m:f>
                        </m:e>
                      </m:rad>
                    </m:oMath>
                  </m:oMathPara>
                </a14:m>
                <a:endParaRPr lang="en-US" sz="2200" b="1" dirty="0"/>
              </a:p>
            </p:txBody>
          </p:sp>
        </mc:Choice>
        <mc:Fallback xmlns="">
          <p:sp>
            <p:nvSpPr>
              <p:cNvPr id="21" name="Rectangle 20">
                <a:extLst>
                  <a:ext uri="{FF2B5EF4-FFF2-40B4-BE49-F238E27FC236}">
                    <a16:creationId xmlns:a16="http://schemas.microsoft.com/office/drawing/2014/main" id="{15ED4381-A630-864E-82E0-46EF3EF18740}"/>
                  </a:ext>
                </a:extLst>
              </p:cNvPr>
              <p:cNvSpPr>
                <a:spLocks noRot="1" noChangeAspect="1" noMove="1" noResize="1" noEditPoints="1" noAdjustHandles="1" noChangeArrowheads="1" noChangeShapeType="1" noTextEdit="1"/>
              </p:cNvSpPr>
              <p:nvPr/>
            </p:nvSpPr>
            <p:spPr>
              <a:xfrm>
                <a:off x="2133600" y="3174529"/>
                <a:ext cx="5252528" cy="1092671"/>
              </a:xfrm>
              <a:prstGeom prst="rect">
                <a:avLst/>
              </a:prstGeom>
              <a:blipFill>
                <a:blip r:embed="rId5"/>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2" name="TextBox 21">
                <a:extLst>
                  <a:ext uri="{FF2B5EF4-FFF2-40B4-BE49-F238E27FC236}">
                    <a16:creationId xmlns:a16="http://schemas.microsoft.com/office/drawing/2014/main" id="{EED14623-C8C5-1D4B-ACB7-3E6EBF41E731}"/>
                  </a:ext>
                </a:extLst>
              </p:cNvPr>
              <p:cNvSpPr txBox="1"/>
              <p:nvPr/>
            </p:nvSpPr>
            <p:spPr>
              <a:xfrm>
                <a:off x="2359911" y="1219200"/>
                <a:ext cx="4117089" cy="714042"/>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acc>
                        <m:accPr>
                          <m:chr m:val="̇"/>
                          <m:ctrlPr>
                            <a:rPr lang="en-US" sz="2200" b="1" i="1" smtClean="0">
                              <a:latin typeface="Cambria Math" panose="02040503050406030204" pitchFamily="18" charset="0"/>
                            </a:rPr>
                          </m:ctrlPr>
                        </m:accPr>
                        <m:e>
                          <m:sSub>
                            <m:sSubPr>
                              <m:ctrlPr>
                                <a:rPr lang="en-US" sz="2200" b="1" i="1">
                                  <a:latin typeface="Cambria Math" panose="02040503050406030204" pitchFamily="18" charset="0"/>
                                </a:rPr>
                              </m:ctrlPr>
                            </m:sSubPr>
                            <m:e>
                              <m:r>
                                <a:rPr lang="en-US" sz="2200" b="1" i="1">
                                  <a:latin typeface="Cambria Math" panose="02040503050406030204" pitchFamily="18" charset="0"/>
                                </a:rPr>
                                <m:t>𝑾</m:t>
                              </m:r>
                            </m:e>
                            <m:sub>
                              <m:r>
                                <a:rPr lang="en-US" sz="2200" b="1" i="1">
                                  <a:latin typeface="Cambria Math" panose="02040503050406030204" pitchFamily="18" charset="0"/>
                                </a:rPr>
                                <m:t>𝒏</m:t>
                              </m:r>
                            </m:sub>
                          </m:sSub>
                        </m:e>
                      </m:acc>
                      <m:r>
                        <a:rPr lang="en-US" sz="2200" b="1" i="1" smtClean="0">
                          <a:latin typeface="Cambria Math" panose="02040503050406030204" pitchFamily="18" charset="0"/>
                        </a:rPr>
                        <m:t>= </m:t>
                      </m:r>
                      <m:f>
                        <m:fPr>
                          <m:ctrlPr>
                            <a:rPr lang="en-US" sz="2200" b="1" i="1" smtClean="0">
                              <a:latin typeface="Cambria Math" panose="02040503050406030204" pitchFamily="18" charset="0"/>
                            </a:rPr>
                          </m:ctrlPr>
                        </m:fPr>
                        <m:num>
                          <m:sSub>
                            <m:sSubPr>
                              <m:ctrlPr>
                                <a:rPr lang="en-US" sz="2200" b="1" i="1" smtClean="0">
                                  <a:latin typeface="Cambria Math" panose="02040503050406030204" pitchFamily="18" charset="0"/>
                                </a:rPr>
                              </m:ctrlPr>
                            </m:sSubPr>
                            <m:e>
                              <m:r>
                                <a:rPr lang="en-US" sz="2200" b="1" i="1" smtClean="0">
                                  <a:latin typeface="Cambria Math" panose="02040503050406030204" pitchFamily="18" charset="0"/>
                                </a:rPr>
                                <m:t>𝑾</m:t>
                              </m:r>
                            </m:e>
                            <m:sub>
                              <m:r>
                                <a:rPr lang="en-US" sz="2200" b="1" i="1" smtClean="0">
                                  <a:latin typeface="Cambria Math" panose="02040503050406030204" pitchFamily="18" charset="0"/>
                                </a:rPr>
                                <m:t>𝒏</m:t>
                              </m:r>
                            </m:sub>
                          </m:sSub>
                          <m:d>
                            <m:dPr>
                              <m:ctrlPr>
                                <a:rPr lang="en-US" sz="2200" b="1" i="1" smtClean="0">
                                  <a:latin typeface="Cambria Math" panose="02040503050406030204" pitchFamily="18" charset="0"/>
                                </a:rPr>
                              </m:ctrlPr>
                            </m:dPr>
                            <m:e>
                              <m:r>
                                <a:rPr lang="en-US" sz="2200" b="1" i="1" smtClean="0">
                                  <a:latin typeface="Cambria Math" panose="02040503050406030204" pitchFamily="18" charset="0"/>
                                </a:rPr>
                                <m:t>𝒕</m:t>
                              </m:r>
                              <m:r>
                                <a:rPr lang="en-US" sz="2200" b="1" i="1" smtClean="0">
                                  <a:latin typeface="Cambria Math" panose="02040503050406030204" pitchFamily="18" charset="0"/>
                                </a:rPr>
                                <m:t>+ </m:t>
                              </m:r>
                              <m:sSub>
                                <m:sSubPr>
                                  <m:ctrlPr>
                                    <a:rPr lang="en-US" sz="2200" b="1" i="1" smtClean="0">
                                      <a:latin typeface="Cambria Math" panose="02040503050406030204" pitchFamily="18" charset="0"/>
                                    </a:rPr>
                                  </m:ctrlPr>
                                </m:sSubPr>
                                <m:e>
                                  <m:r>
                                    <a:rPr lang="en-US" sz="2200" b="1" i="1" smtClean="0">
                                      <a:latin typeface="Cambria Math" panose="02040503050406030204" pitchFamily="18" charset="0"/>
                                    </a:rPr>
                                    <m:t>𝑻</m:t>
                                  </m:r>
                                </m:e>
                                <m:sub>
                                  <m:r>
                                    <a:rPr lang="en-US" sz="2200" b="1" i="1" smtClean="0">
                                      <a:latin typeface="Cambria Math" panose="02040503050406030204" pitchFamily="18" charset="0"/>
                                    </a:rPr>
                                    <m:t>𝒏</m:t>
                                  </m:r>
                                </m:sub>
                              </m:sSub>
                            </m:e>
                          </m:d>
                          <m:r>
                            <a:rPr lang="en-US" sz="2200" b="1" i="1" smtClean="0">
                              <a:latin typeface="Cambria Math" panose="02040503050406030204" pitchFamily="18" charset="0"/>
                            </a:rPr>
                            <m:t>− </m:t>
                          </m:r>
                          <m:sSub>
                            <m:sSubPr>
                              <m:ctrlPr>
                                <a:rPr lang="en-US" sz="2200" b="1" i="1" smtClean="0">
                                  <a:latin typeface="Cambria Math" panose="02040503050406030204" pitchFamily="18" charset="0"/>
                                </a:rPr>
                              </m:ctrlPr>
                            </m:sSubPr>
                            <m:e>
                              <m:r>
                                <a:rPr lang="en-US" sz="2200" b="1" i="1" smtClean="0">
                                  <a:latin typeface="Cambria Math" panose="02040503050406030204" pitchFamily="18" charset="0"/>
                                </a:rPr>
                                <m:t>𝑾</m:t>
                              </m:r>
                            </m:e>
                            <m:sub>
                              <m:r>
                                <a:rPr lang="en-US" sz="2200" b="1" i="1" smtClean="0">
                                  <a:latin typeface="Cambria Math" panose="02040503050406030204" pitchFamily="18" charset="0"/>
                                </a:rPr>
                                <m:t>𝒏</m:t>
                              </m:r>
                            </m:sub>
                          </m:sSub>
                          <m:r>
                            <a:rPr lang="en-US" sz="2200" b="1" i="1" smtClean="0">
                              <a:latin typeface="Cambria Math" panose="02040503050406030204" pitchFamily="18" charset="0"/>
                            </a:rPr>
                            <m:t>(</m:t>
                          </m:r>
                          <m:r>
                            <a:rPr lang="en-US" sz="2200" b="1" i="1" smtClean="0">
                              <a:latin typeface="Cambria Math" panose="02040503050406030204" pitchFamily="18" charset="0"/>
                            </a:rPr>
                            <m:t>𝒕</m:t>
                          </m:r>
                          <m:r>
                            <a:rPr lang="en-US" sz="2200" b="1" i="1" smtClean="0">
                              <a:latin typeface="Cambria Math" panose="02040503050406030204" pitchFamily="18" charset="0"/>
                            </a:rPr>
                            <m:t>)</m:t>
                          </m:r>
                        </m:num>
                        <m:den>
                          <m:sSub>
                            <m:sSubPr>
                              <m:ctrlPr>
                                <a:rPr lang="en-US" sz="2200" b="1" i="1" smtClean="0">
                                  <a:latin typeface="Cambria Math" panose="02040503050406030204" pitchFamily="18" charset="0"/>
                                </a:rPr>
                              </m:ctrlPr>
                            </m:sSubPr>
                            <m:e>
                              <m:r>
                                <a:rPr lang="en-US" sz="2200" b="1" i="1" smtClean="0">
                                  <a:latin typeface="Cambria Math" panose="02040503050406030204" pitchFamily="18" charset="0"/>
                                </a:rPr>
                                <m:t>𝑻</m:t>
                              </m:r>
                            </m:e>
                            <m:sub>
                              <m:r>
                                <a:rPr lang="en-US" sz="2200" b="1" i="1" smtClean="0">
                                  <a:latin typeface="Cambria Math" panose="02040503050406030204" pitchFamily="18" charset="0"/>
                                </a:rPr>
                                <m:t>𝒏</m:t>
                              </m:r>
                            </m:sub>
                          </m:sSub>
                        </m:den>
                      </m:f>
                      <m:r>
                        <a:rPr lang="en-US" sz="2200" b="1" i="1" smtClean="0">
                          <a:latin typeface="Cambria Math" panose="02040503050406030204" pitchFamily="18" charset="0"/>
                        </a:rPr>
                        <m:t>=</m:t>
                      </m:r>
                      <m:r>
                        <a:rPr lang="en-US" sz="2200" b="1" i="1" smtClean="0">
                          <a:latin typeface="Cambria Math" panose="02040503050406030204" pitchFamily="18" charset="0"/>
                        </a:rPr>
                        <m:t>𝟎</m:t>
                      </m:r>
                    </m:oMath>
                  </m:oMathPara>
                </a14:m>
                <a:endParaRPr lang="en-US" sz="2200" b="1" dirty="0"/>
              </a:p>
            </p:txBody>
          </p:sp>
        </mc:Choice>
        <mc:Fallback xmlns="">
          <p:sp>
            <p:nvSpPr>
              <p:cNvPr id="22" name="TextBox 21">
                <a:extLst>
                  <a:ext uri="{FF2B5EF4-FFF2-40B4-BE49-F238E27FC236}">
                    <a16:creationId xmlns:a16="http://schemas.microsoft.com/office/drawing/2014/main" id="{EED14623-C8C5-1D4B-ACB7-3E6EBF41E731}"/>
                  </a:ext>
                </a:extLst>
              </p:cNvPr>
              <p:cNvSpPr txBox="1">
                <a:spLocks noRot="1" noChangeAspect="1" noMove="1" noResize="1" noEditPoints="1" noAdjustHandles="1" noChangeArrowheads="1" noChangeShapeType="1" noTextEdit="1"/>
              </p:cNvSpPr>
              <p:nvPr/>
            </p:nvSpPr>
            <p:spPr>
              <a:xfrm>
                <a:off x="2359911" y="1219200"/>
                <a:ext cx="4117089" cy="714042"/>
              </a:xfrm>
              <a:prstGeom prst="rect">
                <a:avLst/>
              </a:prstGeom>
              <a:blipFill>
                <a:blip r:embed="rId6"/>
                <a:stretch>
                  <a:fillRect l="-1231" t="-7143" r="-923" b="-5357"/>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 name="Rectangle 1">
                <a:extLst>
                  <a:ext uri="{FF2B5EF4-FFF2-40B4-BE49-F238E27FC236}">
                    <a16:creationId xmlns:a16="http://schemas.microsoft.com/office/drawing/2014/main" id="{35C274C4-E41D-7C44-B120-1346AC6BE126}"/>
                  </a:ext>
                </a:extLst>
              </p:cNvPr>
              <p:cNvSpPr/>
              <p:nvPr/>
            </p:nvSpPr>
            <p:spPr>
              <a:xfrm>
                <a:off x="1143000" y="4458774"/>
                <a:ext cx="5114670" cy="441596"/>
              </a:xfrm>
              <a:prstGeom prst="rect">
                <a:avLst/>
              </a:prstGeom>
            </p:spPr>
            <p:txBody>
              <a:bodyPr wrap="none">
                <a:spAutoFit/>
              </a:bodyPr>
              <a:lstStyle/>
              <a:p>
                <a14:m>
                  <m:oMath xmlns:m="http://schemas.openxmlformats.org/officeDocument/2006/math">
                    <m:acc>
                      <m:accPr>
                        <m:chr m:val="̇"/>
                        <m:ctrlPr>
                          <a:rPr lang="en-US" sz="2200" b="1" i="1">
                            <a:latin typeface="Cambria Math" panose="02040503050406030204" pitchFamily="18" charset="0"/>
                          </a:rPr>
                        </m:ctrlPr>
                      </m:accPr>
                      <m:e>
                        <m:sSub>
                          <m:sSubPr>
                            <m:ctrlPr>
                              <a:rPr lang="en-US" sz="2200" b="1" i="1">
                                <a:latin typeface="Cambria Math" panose="02040503050406030204" pitchFamily="18" charset="0"/>
                              </a:rPr>
                            </m:ctrlPr>
                          </m:sSubPr>
                          <m:e>
                            <m:r>
                              <a:rPr lang="en-US" sz="2200" b="1" i="1">
                                <a:latin typeface="Cambria Math" panose="02040503050406030204" pitchFamily="18" charset="0"/>
                              </a:rPr>
                              <m:t>𝑾</m:t>
                            </m:r>
                          </m:e>
                          <m:sub>
                            <m:r>
                              <a:rPr lang="en-US" sz="2200" b="1" i="1">
                                <a:latin typeface="Cambria Math" panose="02040503050406030204" pitchFamily="18" charset="0"/>
                              </a:rPr>
                              <m:t>𝒏</m:t>
                            </m:r>
                          </m:sub>
                        </m:sSub>
                      </m:e>
                    </m:acc>
                  </m:oMath>
                </a14:m>
                <a:r>
                  <a:rPr lang="en-US" sz="2200" b="1" dirty="0"/>
                  <a:t>: Steady state window size change rate</a:t>
                </a:r>
              </a:p>
            </p:txBody>
          </p:sp>
        </mc:Choice>
        <mc:Fallback xmlns="">
          <p:sp>
            <p:nvSpPr>
              <p:cNvPr id="2" name="Rectangle 1">
                <a:extLst>
                  <a:ext uri="{FF2B5EF4-FFF2-40B4-BE49-F238E27FC236}">
                    <a16:creationId xmlns:a16="http://schemas.microsoft.com/office/drawing/2014/main" id="{35C274C4-E41D-7C44-B120-1346AC6BE126}"/>
                  </a:ext>
                </a:extLst>
              </p:cNvPr>
              <p:cNvSpPr>
                <a:spLocks noRot="1" noChangeAspect="1" noMove="1" noResize="1" noEditPoints="1" noAdjustHandles="1" noChangeArrowheads="1" noChangeShapeType="1" noTextEdit="1"/>
              </p:cNvSpPr>
              <p:nvPr/>
            </p:nvSpPr>
            <p:spPr>
              <a:xfrm>
                <a:off x="1143000" y="4458774"/>
                <a:ext cx="5114670" cy="441596"/>
              </a:xfrm>
              <a:prstGeom prst="rect">
                <a:avLst/>
              </a:prstGeom>
              <a:blipFill>
                <a:blip r:embed="rId7"/>
                <a:stretch>
                  <a:fillRect t="-5556" r="-248" b="-27778"/>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 name="Rectangle 2">
                <a:extLst>
                  <a:ext uri="{FF2B5EF4-FFF2-40B4-BE49-F238E27FC236}">
                    <a16:creationId xmlns:a16="http://schemas.microsoft.com/office/drawing/2014/main" id="{869B0E78-EABA-A742-8F79-1D91D58F5E3E}"/>
                  </a:ext>
                </a:extLst>
              </p:cNvPr>
              <p:cNvSpPr/>
              <p:nvPr/>
            </p:nvSpPr>
            <p:spPr>
              <a:xfrm>
                <a:off x="1143000" y="5590387"/>
                <a:ext cx="6629400" cy="430887"/>
              </a:xfrm>
              <a:prstGeom prst="rect">
                <a:avLst/>
              </a:prstGeom>
            </p:spPr>
            <p:txBody>
              <a:bodyPr wrap="square">
                <a:spAutoFit/>
              </a:bodyPr>
              <a:lstStyle/>
              <a:p>
                <a14:m>
                  <m:oMath xmlns:m="http://schemas.openxmlformats.org/officeDocument/2006/math">
                    <m:sSub>
                      <m:sSubPr>
                        <m:ctrlPr>
                          <a:rPr lang="en-US" sz="2200" b="1" i="1">
                            <a:latin typeface="Cambria Math" panose="02040503050406030204" pitchFamily="18" charset="0"/>
                          </a:rPr>
                        </m:ctrlPr>
                      </m:sSubPr>
                      <m:e>
                        <m:r>
                          <a:rPr lang="en-US" sz="2200" b="1" i="1">
                            <a:latin typeface="Cambria Math" panose="02040503050406030204" pitchFamily="18" charset="0"/>
                          </a:rPr>
                          <m:t>𝒙</m:t>
                        </m:r>
                      </m:e>
                      <m:sub>
                        <m:r>
                          <a:rPr lang="en-US" sz="2200" b="1" i="1">
                            <a:latin typeface="Cambria Math" panose="02040503050406030204" pitchFamily="18" charset="0"/>
                          </a:rPr>
                          <m:t>𝒏</m:t>
                        </m:r>
                      </m:sub>
                    </m:sSub>
                  </m:oMath>
                </a14:m>
                <a:r>
                  <a:rPr lang="en-US" sz="2200" b="1" dirty="0"/>
                  <a:t>: Steady state TCP throughput</a:t>
                </a:r>
              </a:p>
            </p:txBody>
          </p:sp>
        </mc:Choice>
        <mc:Fallback xmlns="">
          <p:sp>
            <p:nvSpPr>
              <p:cNvPr id="3" name="Rectangle 2">
                <a:extLst>
                  <a:ext uri="{FF2B5EF4-FFF2-40B4-BE49-F238E27FC236}">
                    <a16:creationId xmlns:a16="http://schemas.microsoft.com/office/drawing/2014/main" id="{869B0E78-EABA-A742-8F79-1D91D58F5E3E}"/>
                  </a:ext>
                </a:extLst>
              </p:cNvPr>
              <p:cNvSpPr>
                <a:spLocks noRot="1" noChangeAspect="1" noMove="1" noResize="1" noEditPoints="1" noAdjustHandles="1" noChangeArrowheads="1" noChangeShapeType="1" noTextEdit="1"/>
              </p:cNvSpPr>
              <p:nvPr/>
            </p:nvSpPr>
            <p:spPr>
              <a:xfrm>
                <a:off x="1143000" y="5590387"/>
                <a:ext cx="6629400" cy="430887"/>
              </a:xfrm>
              <a:prstGeom prst="rect">
                <a:avLst/>
              </a:prstGeom>
              <a:blipFill>
                <a:blip r:embed="rId8"/>
                <a:stretch>
                  <a:fillRect t="-5714" b="-25714"/>
                </a:stretch>
              </a:blipFill>
            </p:spPr>
            <p:txBody>
              <a:bodyPr/>
              <a:lstStyle/>
              <a:p>
                <a:r>
                  <a:rPr lang="en-US">
                    <a:noFill/>
                  </a:rPr>
                  <a:t> </a:t>
                </a:r>
              </a:p>
            </p:txBody>
          </p:sp>
        </mc:Fallback>
      </mc:AlternateContent>
      <p:sp>
        <p:nvSpPr>
          <p:cNvPr id="4" name="Footer Placeholder 3">
            <a:extLst>
              <a:ext uri="{FF2B5EF4-FFF2-40B4-BE49-F238E27FC236}">
                <a16:creationId xmlns:a16="http://schemas.microsoft.com/office/drawing/2014/main" id="{F2746AA9-0679-4789-B62F-214BC97D0EE0}"/>
              </a:ext>
            </a:extLst>
          </p:cNvPr>
          <p:cNvSpPr>
            <a:spLocks noGrp="1"/>
          </p:cNvSpPr>
          <p:nvPr>
            <p:ph type="ftr" sz="quarter" idx="11"/>
          </p:nvPr>
        </p:nvSpPr>
        <p:spPr/>
        <p:txBody>
          <a:bodyPr/>
          <a:lstStyle/>
          <a:p>
            <a:r>
              <a:rPr lang="en-US"/>
              <a:t>© 2019 AT&amp;T Intellectual Property. AT&amp;T, Globe logo, and DIRECTV are registered trademarks and service marks of  AT&amp;T Intellectual Property and/or AT&amp;T affiliated companies. All other marks are the property of their respective owners.</a:t>
            </a:r>
          </a:p>
        </p:txBody>
      </p:sp>
    </p:spTree>
    <p:extLst>
      <p:ext uri="{BB962C8B-B14F-4D97-AF65-F5344CB8AC3E}">
        <p14:creationId xmlns:p14="http://schemas.microsoft.com/office/powerpoint/2010/main" val="55076500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9" name="Straight Connector 8"/>
          <p:cNvCxnSpPr/>
          <p:nvPr/>
        </p:nvCxnSpPr>
        <p:spPr bwMode="auto">
          <a:xfrm>
            <a:off x="489034" y="990600"/>
            <a:ext cx="7989888" cy="0"/>
          </a:xfrm>
          <a:prstGeom prst="line">
            <a:avLst/>
          </a:prstGeom>
          <a:ln>
            <a:headEnd type="none" w="med" len="med"/>
            <a:tailEnd type="none" w="med" len="med"/>
          </a:ln>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style>
          <a:lnRef idx="3">
            <a:schemeClr val="accent1"/>
          </a:lnRef>
          <a:fillRef idx="0">
            <a:schemeClr val="accent1"/>
          </a:fillRef>
          <a:effectRef idx="2">
            <a:schemeClr val="accent1"/>
          </a:effectRef>
          <a:fontRef idx="minor">
            <a:schemeClr val="tx1"/>
          </a:fontRef>
        </p:style>
      </p:cxnSp>
      <mc:AlternateContent xmlns:mc="http://schemas.openxmlformats.org/markup-compatibility/2006" xmlns:a14="http://schemas.microsoft.com/office/drawing/2010/main">
        <mc:Choice Requires="a14">
          <p:sp>
            <p:nvSpPr>
              <p:cNvPr id="13" name="TextBox 12">
                <a:extLst>
                  <a:ext uri="{FF2B5EF4-FFF2-40B4-BE49-F238E27FC236}">
                    <a16:creationId xmlns:a16="http://schemas.microsoft.com/office/drawing/2014/main" id="{3C09A503-B4C7-5E4D-9B33-D69E86AE3453}"/>
                  </a:ext>
                </a:extLst>
              </p:cNvPr>
              <p:cNvSpPr txBox="1"/>
              <p:nvPr/>
            </p:nvSpPr>
            <p:spPr>
              <a:xfrm>
                <a:off x="3124200" y="1413405"/>
                <a:ext cx="1791388" cy="784317"/>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func>
                        <m:funcPr>
                          <m:ctrlPr>
                            <a:rPr lang="en-US" b="1" i="1" smtClean="0">
                              <a:latin typeface="Cambria Math" panose="02040503050406030204" pitchFamily="18" charset="0"/>
                            </a:rPr>
                          </m:ctrlPr>
                        </m:funcPr>
                        <m:fName>
                          <m:limLow>
                            <m:limLowPr>
                              <m:ctrlPr>
                                <a:rPr lang="en-US" b="1" i="1" smtClean="0">
                                  <a:latin typeface="Cambria Math" panose="02040503050406030204" pitchFamily="18" charset="0"/>
                                </a:rPr>
                              </m:ctrlPr>
                            </m:limLowPr>
                            <m:e>
                              <m:r>
                                <a:rPr lang="en-US" b="1" i="0" smtClean="0">
                                  <a:latin typeface="Cambria Math" panose="02040503050406030204" pitchFamily="18" charset="0"/>
                                </a:rPr>
                                <m:t>𝐦𝐚𝐱</m:t>
                              </m:r>
                            </m:e>
                            <m:lim>
                              <m:r>
                                <a:rPr lang="en-US" b="1" i="1" smtClean="0">
                                  <a:latin typeface="Cambria Math" panose="02040503050406030204" pitchFamily="18" charset="0"/>
                                </a:rPr>
                                <m:t>{</m:t>
                              </m:r>
                              <m:sSub>
                                <m:sSubPr>
                                  <m:ctrlPr>
                                    <a:rPr lang="en-US" b="1" i="1" smtClean="0">
                                      <a:latin typeface="Cambria Math" panose="02040503050406030204" pitchFamily="18" charset="0"/>
                                    </a:rPr>
                                  </m:ctrlPr>
                                </m:sSubPr>
                                <m:e>
                                  <m:r>
                                    <a:rPr lang="en-US" b="1" i="1" smtClean="0">
                                      <a:latin typeface="Cambria Math" panose="02040503050406030204" pitchFamily="18" charset="0"/>
                                    </a:rPr>
                                    <m:t>𝒙</m:t>
                                  </m:r>
                                </m:e>
                                <m:sub>
                                  <m:r>
                                    <a:rPr lang="en-US" b="1" i="1" smtClean="0">
                                      <a:latin typeface="Cambria Math" panose="02040503050406030204" pitchFamily="18" charset="0"/>
                                    </a:rPr>
                                    <m:t>𝟏</m:t>
                                  </m:r>
                                </m:sub>
                              </m:sSub>
                              <m:r>
                                <a:rPr lang="en-US" b="1" i="1" smtClean="0">
                                  <a:latin typeface="Cambria Math" panose="02040503050406030204" pitchFamily="18" charset="0"/>
                                </a:rPr>
                                <m:t>,⋯,</m:t>
                              </m:r>
                              <m:sSub>
                                <m:sSubPr>
                                  <m:ctrlPr>
                                    <a:rPr lang="en-US" b="1" i="1" smtClean="0">
                                      <a:latin typeface="Cambria Math" panose="02040503050406030204" pitchFamily="18" charset="0"/>
                                    </a:rPr>
                                  </m:ctrlPr>
                                </m:sSubPr>
                                <m:e>
                                  <m:r>
                                    <a:rPr lang="en-US" b="1" i="1" smtClean="0">
                                      <a:latin typeface="Cambria Math" panose="02040503050406030204" pitchFamily="18" charset="0"/>
                                    </a:rPr>
                                    <m:t>𝒙</m:t>
                                  </m:r>
                                </m:e>
                                <m:sub>
                                  <m:r>
                                    <a:rPr lang="en-US" b="1" i="1" smtClean="0">
                                      <a:latin typeface="Cambria Math" panose="02040503050406030204" pitchFamily="18" charset="0"/>
                                    </a:rPr>
                                    <m:t>𝑳</m:t>
                                  </m:r>
                                </m:sub>
                              </m:sSub>
                              <m:r>
                                <a:rPr lang="en-US" b="1" i="1" smtClean="0">
                                  <a:latin typeface="Cambria Math" panose="02040503050406030204" pitchFamily="18" charset="0"/>
                                </a:rPr>
                                <m:t>}</m:t>
                              </m:r>
                            </m:lim>
                          </m:limLow>
                        </m:fName>
                        <m:e>
                          <m:nary>
                            <m:naryPr>
                              <m:chr m:val="∑"/>
                              <m:ctrlPr>
                                <a:rPr lang="en-US" b="1" i="1" smtClean="0">
                                  <a:latin typeface="Cambria Math" panose="02040503050406030204" pitchFamily="18" charset="0"/>
                                </a:rPr>
                              </m:ctrlPr>
                            </m:naryPr>
                            <m:sub>
                              <m:r>
                                <m:rPr>
                                  <m:brk m:alnAt="23"/>
                                </m:rPr>
                                <a:rPr lang="en-US" b="1" i="1" smtClean="0">
                                  <a:latin typeface="Cambria Math" panose="02040503050406030204" pitchFamily="18" charset="0"/>
                                </a:rPr>
                                <m:t>𝒍</m:t>
                              </m:r>
                              <m:r>
                                <a:rPr lang="en-US" b="1" i="1" smtClean="0">
                                  <a:latin typeface="Cambria Math" panose="02040503050406030204" pitchFamily="18" charset="0"/>
                                </a:rPr>
                                <m:t>=</m:t>
                              </m:r>
                              <m:r>
                                <a:rPr lang="en-US" b="1" i="1" smtClean="0">
                                  <a:latin typeface="Cambria Math" panose="02040503050406030204" pitchFamily="18" charset="0"/>
                                </a:rPr>
                                <m:t>𝟏</m:t>
                              </m:r>
                            </m:sub>
                            <m:sup>
                              <m:r>
                                <a:rPr lang="en-US" b="1" i="1" smtClean="0">
                                  <a:latin typeface="Cambria Math" panose="02040503050406030204" pitchFamily="18" charset="0"/>
                                </a:rPr>
                                <m:t>𝑳</m:t>
                              </m:r>
                            </m:sup>
                            <m:e>
                              <m:sSub>
                                <m:sSubPr>
                                  <m:ctrlPr>
                                    <a:rPr lang="en-US" b="1" i="1" smtClean="0">
                                      <a:latin typeface="Cambria Math" panose="02040503050406030204" pitchFamily="18" charset="0"/>
                                    </a:rPr>
                                  </m:ctrlPr>
                                </m:sSubPr>
                                <m:e>
                                  <m:r>
                                    <a:rPr lang="en-US" b="1" i="1" smtClean="0">
                                      <a:latin typeface="Cambria Math" panose="02040503050406030204" pitchFamily="18" charset="0"/>
                                    </a:rPr>
                                    <m:t>𝑼</m:t>
                                  </m:r>
                                </m:e>
                                <m:sub>
                                  <m:r>
                                    <a:rPr lang="en-US" b="1" i="1" smtClean="0">
                                      <a:latin typeface="Cambria Math" panose="02040503050406030204" pitchFamily="18" charset="0"/>
                                    </a:rPr>
                                    <m:t>𝒍</m:t>
                                  </m:r>
                                </m:sub>
                              </m:sSub>
                              <m:r>
                                <a:rPr lang="en-US" b="1" i="1" smtClean="0">
                                  <a:latin typeface="Cambria Math" panose="02040503050406030204" pitchFamily="18" charset="0"/>
                                </a:rPr>
                                <m:t>(</m:t>
                              </m:r>
                              <m:sSub>
                                <m:sSubPr>
                                  <m:ctrlPr>
                                    <a:rPr lang="en-US" b="1" i="1" smtClean="0">
                                      <a:latin typeface="Cambria Math" panose="02040503050406030204" pitchFamily="18" charset="0"/>
                                    </a:rPr>
                                  </m:ctrlPr>
                                </m:sSubPr>
                                <m:e>
                                  <m:r>
                                    <a:rPr lang="en-US" b="1" i="1" smtClean="0">
                                      <a:latin typeface="Cambria Math" panose="02040503050406030204" pitchFamily="18" charset="0"/>
                                    </a:rPr>
                                    <m:t>𝒙</m:t>
                                  </m:r>
                                </m:e>
                                <m:sub>
                                  <m:r>
                                    <a:rPr lang="en-US" b="1" i="1" smtClean="0">
                                      <a:latin typeface="Cambria Math" panose="02040503050406030204" pitchFamily="18" charset="0"/>
                                    </a:rPr>
                                    <m:t>𝒍</m:t>
                                  </m:r>
                                </m:sub>
                              </m:sSub>
                              <m:r>
                                <a:rPr lang="en-US" b="1" i="1" smtClean="0">
                                  <a:latin typeface="Cambria Math" panose="02040503050406030204" pitchFamily="18" charset="0"/>
                                </a:rPr>
                                <m:t>)</m:t>
                              </m:r>
                            </m:e>
                          </m:nary>
                        </m:e>
                      </m:func>
                    </m:oMath>
                  </m:oMathPara>
                </a14:m>
                <a:endParaRPr lang="en-US" b="1" dirty="0"/>
              </a:p>
            </p:txBody>
          </p:sp>
        </mc:Choice>
        <mc:Fallback xmlns="">
          <p:sp>
            <p:nvSpPr>
              <p:cNvPr id="13" name="TextBox 12">
                <a:extLst>
                  <a:ext uri="{FF2B5EF4-FFF2-40B4-BE49-F238E27FC236}">
                    <a16:creationId xmlns:a16="http://schemas.microsoft.com/office/drawing/2014/main" id="{3C09A503-B4C7-5E4D-9B33-D69E86AE3453}"/>
                  </a:ext>
                </a:extLst>
              </p:cNvPr>
              <p:cNvSpPr txBox="1">
                <a:spLocks noRot="1" noChangeAspect="1" noMove="1" noResize="1" noEditPoints="1" noAdjustHandles="1" noChangeArrowheads="1" noChangeShapeType="1" noTextEdit="1"/>
              </p:cNvSpPr>
              <p:nvPr/>
            </p:nvSpPr>
            <p:spPr>
              <a:xfrm>
                <a:off x="3124200" y="1413405"/>
                <a:ext cx="1791388" cy="784317"/>
              </a:xfrm>
              <a:prstGeom prst="rect">
                <a:avLst/>
              </a:prstGeom>
              <a:blipFill>
                <a:blip r:embed="rId3"/>
                <a:stretch>
                  <a:fillRect l="-4225" t="-107937" r="-4225" b="-169841"/>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5" name="TextBox 14">
                <a:extLst>
                  <a:ext uri="{FF2B5EF4-FFF2-40B4-BE49-F238E27FC236}">
                    <a16:creationId xmlns:a16="http://schemas.microsoft.com/office/drawing/2014/main" id="{67144DC0-9A4D-544A-9E8E-218C464CB33B}"/>
                  </a:ext>
                </a:extLst>
              </p:cNvPr>
              <p:cNvSpPr txBox="1"/>
              <p:nvPr/>
            </p:nvSpPr>
            <p:spPr>
              <a:xfrm>
                <a:off x="3337088" y="2508839"/>
                <a:ext cx="396712" cy="27699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b="1" i="1" smtClean="0">
                          <a:latin typeface="Cambria Math" panose="02040503050406030204" pitchFamily="18" charset="0"/>
                        </a:rPr>
                        <m:t>𝒔</m:t>
                      </m:r>
                      <m:r>
                        <a:rPr lang="en-US" b="1" i="1" smtClean="0">
                          <a:latin typeface="Cambria Math" panose="02040503050406030204" pitchFamily="18" charset="0"/>
                        </a:rPr>
                        <m:t>.</m:t>
                      </m:r>
                      <m:r>
                        <a:rPr lang="en-US" b="1" i="1" smtClean="0">
                          <a:latin typeface="Cambria Math" panose="02040503050406030204" pitchFamily="18" charset="0"/>
                        </a:rPr>
                        <m:t>𝒕</m:t>
                      </m:r>
                      <m:r>
                        <a:rPr lang="en-US" b="1" i="1" smtClean="0">
                          <a:latin typeface="Cambria Math" panose="02040503050406030204" pitchFamily="18" charset="0"/>
                        </a:rPr>
                        <m:t>.</m:t>
                      </m:r>
                    </m:oMath>
                  </m:oMathPara>
                </a14:m>
                <a:endParaRPr lang="en-US" b="1" dirty="0"/>
              </a:p>
            </p:txBody>
          </p:sp>
        </mc:Choice>
        <mc:Fallback xmlns="">
          <p:sp>
            <p:nvSpPr>
              <p:cNvPr id="15" name="TextBox 14">
                <a:extLst>
                  <a:ext uri="{FF2B5EF4-FFF2-40B4-BE49-F238E27FC236}">
                    <a16:creationId xmlns:a16="http://schemas.microsoft.com/office/drawing/2014/main" id="{67144DC0-9A4D-544A-9E8E-218C464CB33B}"/>
                  </a:ext>
                </a:extLst>
              </p:cNvPr>
              <p:cNvSpPr txBox="1">
                <a:spLocks noRot="1" noChangeAspect="1" noMove="1" noResize="1" noEditPoints="1" noAdjustHandles="1" noChangeArrowheads="1" noChangeShapeType="1" noTextEdit="1"/>
              </p:cNvSpPr>
              <p:nvPr/>
            </p:nvSpPr>
            <p:spPr>
              <a:xfrm>
                <a:off x="3337088" y="2508839"/>
                <a:ext cx="396712" cy="276999"/>
              </a:xfrm>
              <a:prstGeom prst="rect">
                <a:avLst/>
              </a:prstGeom>
              <a:blipFill>
                <a:blip r:embed="rId4"/>
                <a:stretch>
                  <a:fillRect l="-6250" b="-4545"/>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6" name="TextBox 15">
                <a:extLst>
                  <a:ext uri="{FF2B5EF4-FFF2-40B4-BE49-F238E27FC236}">
                    <a16:creationId xmlns:a16="http://schemas.microsoft.com/office/drawing/2014/main" id="{A48123CC-7D87-7A4F-A574-D098026ADA6F}"/>
                  </a:ext>
                </a:extLst>
              </p:cNvPr>
              <p:cNvSpPr txBox="1"/>
              <p:nvPr/>
            </p:nvSpPr>
            <p:spPr>
              <a:xfrm>
                <a:off x="3838687" y="2311253"/>
                <a:ext cx="2332242" cy="672043"/>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nary>
                        <m:naryPr>
                          <m:chr m:val="∑"/>
                          <m:supHide m:val="on"/>
                          <m:ctrlPr>
                            <a:rPr lang="en-US" b="1" i="1" smtClean="0">
                              <a:latin typeface="Cambria Math" panose="02040503050406030204" pitchFamily="18" charset="0"/>
                            </a:rPr>
                          </m:ctrlPr>
                        </m:naryPr>
                        <m:sub>
                          <m:r>
                            <a:rPr lang="en-US" b="1" i="1" smtClean="0">
                              <a:latin typeface="Cambria Math" panose="02040503050406030204" pitchFamily="18" charset="0"/>
                            </a:rPr>
                            <m:t>𝒎</m:t>
                          </m:r>
                          <m:r>
                            <a:rPr lang="en-US" b="1" i="1" smtClean="0">
                              <a:latin typeface="Cambria Math" panose="02040503050406030204" pitchFamily="18" charset="0"/>
                            </a:rPr>
                            <m:t> ∈ </m:t>
                          </m:r>
                          <m:r>
                            <a:rPr lang="en-US" b="1" i="1" smtClean="0">
                              <a:latin typeface="Cambria Math" panose="02040503050406030204" pitchFamily="18" charset="0"/>
                              <a:ea typeface="Cambria Math" panose="02040503050406030204" pitchFamily="18" charset="0"/>
                            </a:rPr>
                            <m:t>𝓜</m:t>
                          </m:r>
                        </m:sub>
                        <m:sup/>
                        <m:e>
                          <m:f>
                            <m:fPr>
                              <m:ctrlPr>
                                <a:rPr lang="en-US" b="1" i="1" smtClean="0">
                                  <a:latin typeface="Cambria Math" panose="02040503050406030204" pitchFamily="18" charset="0"/>
                                </a:rPr>
                              </m:ctrlPr>
                            </m:fPr>
                            <m:num>
                              <m:sSub>
                                <m:sSubPr>
                                  <m:ctrlPr>
                                    <a:rPr lang="en-US" b="1" i="1" smtClean="0">
                                      <a:latin typeface="Cambria Math" panose="02040503050406030204" pitchFamily="18" charset="0"/>
                                    </a:rPr>
                                  </m:ctrlPr>
                                </m:sSubPr>
                                <m:e>
                                  <m:r>
                                    <a:rPr lang="en-US" b="1" i="1" smtClean="0">
                                      <a:latin typeface="Cambria Math" panose="02040503050406030204" pitchFamily="18" charset="0"/>
                                    </a:rPr>
                                    <m:t>𝒙</m:t>
                                  </m:r>
                                </m:e>
                                <m:sub>
                                  <m:r>
                                    <a:rPr lang="en-US" b="1" i="1" smtClean="0">
                                      <a:latin typeface="Cambria Math" panose="02040503050406030204" pitchFamily="18" charset="0"/>
                                    </a:rPr>
                                    <m:t>𝒎</m:t>
                                  </m:r>
                                </m:sub>
                              </m:sSub>
                            </m:num>
                            <m:den>
                              <m:sSub>
                                <m:sSubPr>
                                  <m:ctrlPr>
                                    <a:rPr lang="en-US" b="1" i="1" smtClean="0">
                                      <a:latin typeface="Cambria Math" panose="02040503050406030204" pitchFamily="18" charset="0"/>
                                    </a:rPr>
                                  </m:ctrlPr>
                                </m:sSubPr>
                                <m:e>
                                  <m:r>
                                    <a:rPr lang="en-US" b="1" i="1" smtClean="0">
                                      <a:latin typeface="Cambria Math" panose="02040503050406030204" pitchFamily="18" charset="0"/>
                                    </a:rPr>
                                    <m:t>𝒄</m:t>
                                  </m:r>
                                </m:e>
                                <m:sub>
                                  <m:r>
                                    <a:rPr lang="en-US" b="1" i="1" smtClean="0">
                                      <a:latin typeface="Cambria Math" panose="02040503050406030204" pitchFamily="18" charset="0"/>
                                    </a:rPr>
                                    <m:t>𝒎</m:t>
                                  </m:r>
                                </m:sub>
                              </m:sSub>
                            </m:den>
                          </m:f>
                        </m:e>
                      </m:nary>
                      <m:r>
                        <a:rPr lang="en-US" b="1" i="1" smtClean="0">
                          <a:latin typeface="Cambria Math" panose="02040503050406030204" pitchFamily="18" charset="0"/>
                        </a:rPr>
                        <m:t>+ </m:t>
                      </m:r>
                      <m:nary>
                        <m:naryPr>
                          <m:chr m:val="∑"/>
                          <m:supHide m:val="on"/>
                          <m:ctrlPr>
                            <a:rPr lang="en-US" b="1" i="1" smtClean="0">
                              <a:latin typeface="Cambria Math" panose="02040503050406030204" pitchFamily="18" charset="0"/>
                            </a:rPr>
                          </m:ctrlPr>
                        </m:naryPr>
                        <m:sub>
                          <m:r>
                            <m:rPr>
                              <m:brk m:alnAt="7"/>
                            </m:rPr>
                            <a:rPr lang="en-US" b="1" i="1" smtClean="0">
                              <a:latin typeface="Cambria Math" panose="02040503050406030204" pitchFamily="18" charset="0"/>
                            </a:rPr>
                            <m:t>𝒍</m:t>
                          </m:r>
                          <m:r>
                            <a:rPr lang="en-US" b="1" i="1" smtClean="0">
                              <a:latin typeface="Cambria Math" panose="02040503050406030204" pitchFamily="18" charset="0"/>
                            </a:rPr>
                            <m:t> ∈ </m:t>
                          </m:r>
                          <m:r>
                            <a:rPr lang="en-US" b="1" i="1" smtClean="0">
                              <a:latin typeface="Cambria Math" panose="02040503050406030204" pitchFamily="18" charset="0"/>
                              <a:ea typeface="Cambria Math" panose="02040503050406030204" pitchFamily="18" charset="0"/>
                            </a:rPr>
                            <m:t>𝓛</m:t>
                          </m:r>
                        </m:sub>
                        <m:sup/>
                        <m:e>
                          <m:f>
                            <m:fPr>
                              <m:ctrlPr>
                                <a:rPr lang="en-US" b="1" i="1" smtClean="0">
                                  <a:latin typeface="Cambria Math" panose="02040503050406030204" pitchFamily="18" charset="0"/>
                                </a:rPr>
                              </m:ctrlPr>
                            </m:fPr>
                            <m:num>
                              <m:sSub>
                                <m:sSubPr>
                                  <m:ctrlPr>
                                    <a:rPr lang="en-US" b="1" i="1" smtClean="0">
                                      <a:latin typeface="Cambria Math" panose="02040503050406030204" pitchFamily="18" charset="0"/>
                                    </a:rPr>
                                  </m:ctrlPr>
                                </m:sSubPr>
                                <m:e>
                                  <m:r>
                                    <a:rPr lang="en-US" b="1" i="1" smtClean="0">
                                      <a:latin typeface="Cambria Math" panose="02040503050406030204" pitchFamily="18" charset="0"/>
                                    </a:rPr>
                                    <m:t>𝒙</m:t>
                                  </m:r>
                                </m:e>
                                <m:sub>
                                  <m:r>
                                    <a:rPr lang="en-US" b="1" i="1" smtClean="0">
                                      <a:latin typeface="Cambria Math" panose="02040503050406030204" pitchFamily="18" charset="0"/>
                                    </a:rPr>
                                    <m:t>𝒍</m:t>
                                  </m:r>
                                </m:sub>
                              </m:sSub>
                            </m:num>
                            <m:den>
                              <m:sSub>
                                <m:sSubPr>
                                  <m:ctrlPr>
                                    <a:rPr lang="en-US" b="1" i="1" smtClean="0">
                                      <a:latin typeface="Cambria Math" panose="02040503050406030204" pitchFamily="18" charset="0"/>
                                    </a:rPr>
                                  </m:ctrlPr>
                                </m:sSubPr>
                                <m:e>
                                  <m:r>
                                    <a:rPr lang="en-US" b="1" i="1" smtClean="0">
                                      <a:latin typeface="Cambria Math" panose="02040503050406030204" pitchFamily="18" charset="0"/>
                                    </a:rPr>
                                    <m:t>𝒄</m:t>
                                  </m:r>
                                </m:e>
                                <m:sub>
                                  <m:r>
                                    <a:rPr lang="en-US" b="1" i="1" smtClean="0">
                                      <a:latin typeface="Cambria Math" panose="02040503050406030204" pitchFamily="18" charset="0"/>
                                    </a:rPr>
                                    <m:t>𝒍</m:t>
                                  </m:r>
                                </m:sub>
                              </m:sSub>
                            </m:den>
                          </m:f>
                        </m:e>
                      </m:nary>
                      <m:r>
                        <a:rPr lang="en-US" b="1" i="1" smtClean="0">
                          <a:latin typeface="Cambria Math" panose="02040503050406030204" pitchFamily="18" charset="0"/>
                        </a:rPr>
                        <m:t> </m:t>
                      </m:r>
                      <m:r>
                        <a:rPr lang="en-US" b="1" i="1" smtClean="0">
                          <a:latin typeface="Cambria Math" panose="02040503050406030204" pitchFamily="18" charset="0"/>
                          <a:ea typeface="Cambria Math" panose="02040503050406030204" pitchFamily="18" charset="0"/>
                        </a:rPr>
                        <m:t>≤</m:t>
                      </m:r>
                      <m:r>
                        <a:rPr lang="en-US" b="1" i="1" smtClean="0">
                          <a:latin typeface="Cambria Math" panose="02040503050406030204" pitchFamily="18" charset="0"/>
                          <a:ea typeface="Cambria Math" panose="02040503050406030204" pitchFamily="18" charset="0"/>
                        </a:rPr>
                        <m:t>𝟏</m:t>
                      </m:r>
                    </m:oMath>
                  </m:oMathPara>
                </a14:m>
                <a:endParaRPr lang="en-US" b="1" dirty="0"/>
              </a:p>
            </p:txBody>
          </p:sp>
        </mc:Choice>
        <mc:Fallback xmlns="">
          <p:sp>
            <p:nvSpPr>
              <p:cNvPr id="16" name="TextBox 15">
                <a:extLst>
                  <a:ext uri="{FF2B5EF4-FFF2-40B4-BE49-F238E27FC236}">
                    <a16:creationId xmlns:a16="http://schemas.microsoft.com/office/drawing/2014/main" id="{A48123CC-7D87-7A4F-A574-D098026ADA6F}"/>
                  </a:ext>
                </a:extLst>
              </p:cNvPr>
              <p:cNvSpPr txBox="1">
                <a:spLocks noRot="1" noChangeAspect="1" noMove="1" noResize="1" noEditPoints="1" noAdjustHandles="1" noChangeArrowheads="1" noChangeShapeType="1" noTextEdit="1"/>
              </p:cNvSpPr>
              <p:nvPr/>
            </p:nvSpPr>
            <p:spPr>
              <a:xfrm>
                <a:off x="3838687" y="2311253"/>
                <a:ext cx="2332242" cy="672043"/>
              </a:xfrm>
              <a:prstGeom prst="rect">
                <a:avLst/>
              </a:prstGeom>
              <a:blipFill>
                <a:blip r:embed="rId5"/>
                <a:stretch>
                  <a:fillRect l="-30270" t="-144444" r="-1622" b="-198148"/>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7" name="TextBox 16">
                <a:extLst>
                  <a:ext uri="{FF2B5EF4-FFF2-40B4-BE49-F238E27FC236}">
                    <a16:creationId xmlns:a16="http://schemas.microsoft.com/office/drawing/2014/main" id="{49EA9003-A3D9-E749-862D-896A4A717838}"/>
                  </a:ext>
                </a:extLst>
              </p:cNvPr>
              <p:cNvSpPr txBox="1"/>
              <p:nvPr/>
            </p:nvSpPr>
            <p:spPr>
              <a:xfrm>
                <a:off x="3838687" y="3228201"/>
                <a:ext cx="1638204" cy="27699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b="1" i="1" smtClean="0">
                              <a:latin typeface="Cambria Math" panose="02040503050406030204" pitchFamily="18" charset="0"/>
                            </a:rPr>
                          </m:ctrlPr>
                        </m:sSubPr>
                        <m:e>
                          <m:r>
                            <a:rPr lang="en-US" b="1" i="1" smtClean="0">
                              <a:latin typeface="Cambria Math" panose="02040503050406030204" pitchFamily="18" charset="0"/>
                            </a:rPr>
                            <m:t>𝒙</m:t>
                          </m:r>
                        </m:e>
                        <m:sub>
                          <m:r>
                            <a:rPr lang="en-US" b="1" i="1" smtClean="0">
                              <a:latin typeface="Cambria Math" panose="02040503050406030204" pitchFamily="18" charset="0"/>
                            </a:rPr>
                            <m:t>𝒍</m:t>
                          </m:r>
                        </m:sub>
                      </m:sSub>
                      <m:r>
                        <a:rPr lang="en-US" b="1" i="1" smtClean="0">
                          <a:latin typeface="Cambria Math" panose="02040503050406030204" pitchFamily="18" charset="0"/>
                        </a:rPr>
                        <m:t> </m:t>
                      </m:r>
                      <m:r>
                        <a:rPr lang="en-US" b="1" i="1" smtClean="0">
                          <a:latin typeface="Cambria Math" panose="02040503050406030204" pitchFamily="18" charset="0"/>
                          <a:ea typeface="Cambria Math" panose="02040503050406030204" pitchFamily="18" charset="0"/>
                        </a:rPr>
                        <m:t>≥</m:t>
                      </m:r>
                      <m:r>
                        <a:rPr lang="en-US" b="1" i="1" smtClean="0">
                          <a:latin typeface="Cambria Math" panose="02040503050406030204" pitchFamily="18" charset="0"/>
                          <a:ea typeface="Cambria Math" panose="02040503050406030204" pitchFamily="18" charset="0"/>
                        </a:rPr>
                        <m:t>𝟎</m:t>
                      </m:r>
                      <m:r>
                        <a:rPr lang="en-US" b="1" i="1" smtClean="0">
                          <a:latin typeface="Cambria Math" panose="02040503050406030204" pitchFamily="18" charset="0"/>
                          <a:ea typeface="Cambria Math" panose="02040503050406030204" pitchFamily="18" charset="0"/>
                        </a:rPr>
                        <m:t>, ∀ </m:t>
                      </m:r>
                      <m:r>
                        <a:rPr lang="en-US" b="1" i="1" smtClean="0">
                          <a:latin typeface="Cambria Math" panose="02040503050406030204" pitchFamily="18" charset="0"/>
                          <a:ea typeface="Cambria Math" panose="02040503050406030204" pitchFamily="18" charset="0"/>
                        </a:rPr>
                        <m:t>𝒍</m:t>
                      </m:r>
                      <m:r>
                        <a:rPr lang="en-US" b="1" i="1" smtClean="0">
                          <a:latin typeface="Cambria Math" panose="02040503050406030204" pitchFamily="18" charset="0"/>
                          <a:ea typeface="Cambria Math" panose="02040503050406030204" pitchFamily="18" charset="0"/>
                        </a:rPr>
                        <m:t> ∈ </m:t>
                      </m:r>
                      <m:r>
                        <a:rPr lang="en-US" b="1" i="1" smtClean="0">
                          <a:latin typeface="Cambria Math" panose="02040503050406030204" pitchFamily="18" charset="0"/>
                          <a:ea typeface="Cambria Math" panose="02040503050406030204" pitchFamily="18" charset="0"/>
                        </a:rPr>
                        <m:t>𝓛</m:t>
                      </m:r>
                    </m:oMath>
                  </m:oMathPara>
                </a14:m>
                <a:endParaRPr lang="en-US" b="1" dirty="0"/>
              </a:p>
            </p:txBody>
          </p:sp>
        </mc:Choice>
        <mc:Fallback xmlns="">
          <p:sp>
            <p:nvSpPr>
              <p:cNvPr id="17" name="TextBox 16">
                <a:extLst>
                  <a:ext uri="{FF2B5EF4-FFF2-40B4-BE49-F238E27FC236}">
                    <a16:creationId xmlns:a16="http://schemas.microsoft.com/office/drawing/2014/main" id="{49EA9003-A3D9-E749-862D-896A4A717838}"/>
                  </a:ext>
                </a:extLst>
              </p:cNvPr>
              <p:cNvSpPr txBox="1">
                <a:spLocks noRot="1" noChangeAspect="1" noMove="1" noResize="1" noEditPoints="1" noAdjustHandles="1" noChangeArrowheads="1" noChangeShapeType="1" noTextEdit="1"/>
              </p:cNvSpPr>
              <p:nvPr/>
            </p:nvSpPr>
            <p:spPr>
              <a:xfrm>
                <a:off x="3838687" y="3228201"/>
                <a:ext cx="1638204" cy="276999"/>
              </a:xfrm>
              <a:prstGeom prst="rect">
                <a:avLst/>
              </a:prstGeom>
              <a:blipFill>
                <a:blip r:embed="rId6"/>
                <a:stretch>
                  <a:fillRect l="-769" t="-4348" r="-2308" b="-34783"/>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8" name="Rectangle 17">
                <a:extLst>
                  <a:ext uri="{FF2B5EF4-FFF2-40B4-BE49-F238E27FC236}">
                    <a16:creationId xmlns:a16="http://schemas.microsoft.com/office/drawing/2014/main" id="{37F9C9F7-B54E-444D-A6BF-3A73B1F2A712}"/>
                  </a:ext>
                </a:extLst>
              </p:cNvPr>
              <p:cNvSpPr/>
              <p:nvPr/>
            </p:nvSpPr>
            <p:spPr>
              <a:xfrm>
                <a:off x="710184" y="3760485"/>
                <a:ext cx="7975260" cy="1107996"/>
              </a:xfrm>
              <a:prstGeom prst="rect">
                <a:avLst/>
              </a:prstGeom>
            </p:spPr>
            <p:txBody>
              <a:bodyPr wrap="none">
                <a:spAutoFit/>
              </a:bodyPr>
              <a:lstStyle/>
              <a:p>
                <a14:m>
                  <m:oMath xmlns:m="http://schemas.openxmlformats.org/officeDocument/2006/math">
                    <m:sSub>
                      <m:sSubPr>
                        <m:ctrlPr>
                          <a:rPr lang="en-US" sz="2200" b="1" i="1" smtClean="0">
                            <a:latin typeface="Cambria Math" panose="02040503050406030204" pitchFamily="18" charset="0"/>
                          </a:rPr>
                        </m:ctrlPr>
                      </m:sSubPr>
                      <m:e>
                        <m:r>
                          <a:rPr lang="en-US" sz="2200" b="1" i="1">
                            <a:latin typeface="Cambria Math" panose="02040503050406030204" pitchFamily="18" charset="0"/>
                          </a:rPr>
                          <m:t>𝒙</m:t>
                        </m:r>
                      </m:e>
                      <m:sub>
                        <m:r>
                          <a:rPr lang="en-US" sz="2200" b="1" i="1">
                            <a:latin typeface="Cambria Math" panose="02040503050406030204" pitchFamily="18" charset="0"/>
                          </a:rPr>
                          <m:t>𝒍</m:t>
                        </m:r>
                      </m:sub>
                    </m:sSub>
                    <m:r>
                      <a:rPr lang="en-US" sz="2200" b="1" i="1" smtClean="0">
                        <a:latin typeface="Cambria Math" panose="02040503050406030204" pitchFamily="18" charset="0"/>
                      </a:rPr>
                      <m:t>, </m:t>
                    </m:r>
                    <m:sSub>
                      <m:sSubPr>
                        <m:ctrlPr>
                          <a:rPr lang="en-US" sz="2200" b="1" i="1" smtClean="0">
                            <a:latin typeface="Cambria Math" panose="02040503050406030204" pitchFamily="18" charset="0"/>
                          </a:rPr>
                        </m:ctrlPr>
                      </m:sSubPr>
                      <m:e>
                        <m:r>
                          <a:rPr lang="en-US" sz="2200" b="1" i="1" smtClean="0">
                            <a:latin typeface="Cambria Math" panose="02040503050406030204" pitchFamily="18" charset="0"/>
                          </a:rPr>
                          <m:t>𝒙</m:t>
                        </m:r>
                      </m:e>
                      <m:sub>
                        <m:r>
                          <a:rPr lang="en-US" sz="2200" b="1" i="1" smtClean="0">
                            <a:latin typeface="Cambria Math" panose="02040503050406030204" pitchFamily="18" charset="0"/>
                          </a:rPr>
                          <m:t>𝒎</m:t>
                        </m:r>
                      </m:sub>
                    </m:sSub>
                    <m:r>
                      <a:rPr lang="en-US" sz="2200" b="1" i="1" smtClean="0">
                        <a:latin typeface="Cambria Math" panose="02040503050406030204" pitchFamily="18" charset="0"/>
                      </a:rPr>
                      <m:t>:</m:t>
                    </m:r>
                  </m:oMath>
                </a14:m>
                <a:r>
                  <a:rPr lang="en-US" sz="2200" b="1" dirty="0"/>
                  <a:t> Rate of background flow and foreground flow, respectively;</a:t>
                </a:r>
              </a:p>
              <a:p>
                <a14:m>
                  <m:oMath xmlns:m="http://schemas.openxmlformats.org/officeDocument/2006/math">
                    <m:sSub>
                      <m:sSubPr>
                        <m:ctrlPr>
                          <a:rPr lang="en-US" sz="2200" b="1" i="1">
                            <a:latin typeface="Cambria Math" panose="02040503050406030204" pitchFamily="18" charset="0"/>
                          </a:rPr>
                        </m:ctrlPr>
                      </m:sSubPr>
                      <m:e>
                        <m:r>
                          <a:rPr lang="en-US" sz="2200" b="1" i="1">
                            <a:latin typeface="Cambria Math" panose="02040503050406030204" pitchFamily="18" charset="0"/>
                          </a:rPr>
                          <m:t>𝒄</m:t>
                        </m:r>
                      </m:e>
                      <m:sub>
                        <m:r>
                          <a:rPr lang="en-US" sz="2200" b="1" i="1">
                            <a:latin typeface="Cambria Math" panose="02040503050406030204" pitchFamily="18" charset="0"/>
                          </a:rPr>
                          <m:t>𝒍</m:t>
                        </m:r>
                      </m:sub>
                    </m:sSub>
                    <m:r>
                      <a:rPr lang="en-US" sz="2200" b="1" i="1" smtClean="0">
                        <a:latin typeface="Cambria Math" panose="02040503050406030204" pitchFamily="18" charset="0"/>
                      </a:rPr>
                      <m:t>, </m:t>
                    </m:r>
                    <m:sSub>
                      <m:sSubPr>
                        <m:ctrlPr>
                          <a:rPr lang="en-US" sz="2200" b="1" i="1" smtClean="0">
                            <a:latin typeface="Cambria Math" panose="02040503050406030204" pitchFamily="18" charset="0"/>
                          </a:rPr>
                        </m:ctrlPr>
                      </m:sSubPr>
                      <m:e>
                        <m:r>
                          <a:rPr lang="en-US" sz="2200" b="1" i="1" smtClean="0">
                            <a:latin typeface="Cambria Math" panose="02040503050406030204" pitchFamily="18" charset="0"/>
                          </a:rPr>
                          <m:t>𝒄</m:t>
                        </m:r>
                      </m:e>
                      <m:sub>
                        <m:r>
                          <a:rPr lang="en-US" sz="2200" b="1" i="1" smtClean="0">
                            <a:latin typeface="Cambria Math" panose="02040503050406030204" pitchFamily="18" charset="0"/>
                          </a:rPr>
                          <m:t>𝒎</m:t>
                        </m:r>
                      </m:sub>
                    </m:sSub>
                    <m:r>
                      <a:rPr lang="en-US" sz="2200" b="1" i="1" smtClean="0">
                        <a:latin typeface="Cambria Math" panose="02040503050406030204" pitchFamily="18" charset="0"/>
                      </a:rPr>
                      <m:t>:</m:t>
                    </m:r>
                  </m:oMath>
                </a14:m>
                <a:r>
                  <a:rPr lang="en-US" sz="2200" b="1" dirty="0"/>
                  <a:t> Channel capacity of background flow and foreground flow;</a:t>
                </a:r>
              </a:p>
              <a:p>
                <a14:m>
                  <m:oMath xmlns:m="http://schemas.openxmlformats.org/officeDocument/2006/math">
                    <m:sSub>
                      <m:sSubPr>
                        <m:ctrlPr>
                          <a:rPr lang="en-US" sz="2200" b="1" i="1">
                            <a:latin typeface="Cambria Math" panose="02040503050406030204" pitchFamily="18" charset="0"/>
                          </a:rPr>
                        </m:ctrlPr>
                      </m:sSubPr>
                      <m:e>
                        <m:r>
                          <a:rPr lang="en-US" sz="2200" b="1" i="1">
                            <a:latin typeface="Cambria Math" panose="02040503050406030204" pitchFamily="18" charset="0"/>
                          </a:rPr>
                          <m:t>𝑼</m:t>
                        </m:r>
                      </m:e>
                      <m:sub>
                        <m:r>
                          <a:rPr lang="en-US" sz="2200" b="1" i="1">
                            <a:latin typeface="Cambria Math" panose="02040503050406030204" pitchFamily="18" charset="0"/>
                          </a:rPr>
                          <m:t>𝒍</m:t>
                        </m:r>
                      </m:sub>
                    </m:sSub>
                    <m:d>
                      <m:dPr>
                        <m:ctrlPr>
                          <a:rPr lang="en-US" sz="2200" b="1" i="1" smtClean="0">
                            <a:latin typeface="Cambria Math" panose="02040503050406030204" pitchFamily="18" charset="0"/>
                          </a:rPr>
                        </m:ctrlPr>
                      </m:dPr>
                      <m:e>
                        <m:r>
                          <a:rPr lang="en-US" sz="2200" b="1" i="1" smtClean="0">
                            <a:latin typeface="Cambria Math" panose="02040503050406030204" pitchFamily="18" charset="0"/>
                            <a:ea typeface="Cambria Math" panose="02040503050406030204" pitchFamily="18" charset="0"/>
                          </a:rPr>
                          <m:t>∙</m:t>
                        </m:r>
                      </m:e>
                    </m:d>
                    <m:r>
                      <a:rPr lang="en-US" sz="2200" b="1" i="1" smtClean="0">
                        <a:latin typeface="Cambria Math" panose="02040503050406030204" pitchFamily="18" charset="0"/>
                      </a:rPr>
                      <m:t>:</m:t>
                    </m:r>
                  </m:oMath>
                </a14:m>
                <a:r>
                  <a:rPr lang="en-US" sz="2200" b="1" dirty="0"/>
                  <a:t> Utility function of background flow </a:t>
                </a:r>
                <a14:m>
                  <m:oMath xmlns:m="http://schemas.openxmlformats.org/officeDocument/2006/math">
                    <m:r>
                      <a:rPr lang="en-US" sz="2200" b="1" i="1">
                        <a:latin typeface="Cambria Math" panose="02040503050406030204" pitchFamily="18" charset="0"/>
                      </a:rPr>
                      <m:t>𝒍</m:t>
                    </m:r>
                  </m:oMath>
                </a14:m>
                <a:endParaRPr lang="en-US" sz="2200" b="1" dirty="0"/>
              </a:p>
            </p:txBody>
          </p:sp>
        </mc:Choice>
        <mc:Fallback xmlns="">
          <p:sp>
            <p:nvSpPr>
              <p:cNvPr id="18" name="Rectangle 17">
                <a:extLst>
                  <a:ext uri="{FF2B5EF4-FFF2-40B4-BE49-F238E27FC236}">
                    <a16:creationId xmlns:a16="http://schemas.microsoft.com/office/drawing/2014/main" id="{37F9C9F7-B54E-444D-A6BF-3A73B1F2A712}"/>
                  </a:ext>
                </a:extLst>
              </p:cNvPr>
              <p:cNvSpPr>
                <a:spLocks noRot="1" noChangeAspect="1" noMove="1" noResize="1" noEditPoints="1" noAdjustHandles="1" noChangeArrowheads="1" noChangeShapeType="1" noTextEdit="1"/>
              </p:cNvSpPr>
              <p:nvPr/>
            </p:nvSpPr>
            <p:spPr>
              <a:xfrm>
                <a:off x="710184" y="3760485"/>
                <a:ext cx="7975260" cy="1107996"/>
              </a:xfrm>
              <a:prstGeom prst="rect">
                <a:avLst/>
              </a:prstGeom>
              <a:blipFill>
                <a:blip r:embed="rId7"/>
                <a:stretch>
                  <a:fillRect t="-3409" b="-10227"/>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0" name="TextBox 19">
                <a:extLst>
                  <a:ext uri="{FF2B5EF4-FFF2-40B4-BE49-F238E27FC236}">
                    <a16:creationId xmlns:a16="http://schemas.microsoft.com/office/drawing/2014/main" id="{1BEF0B3B-D545-294D-94AC-BB5EEFCCE23C}"/>
                  </a:ext>
                </a:extLst>
              </p:cNvPr>
              <p:cNvSpPr txBox="1"/>
              <p:nvPr/>
            </p:nvSpPr>
            <p:spPr>
              <a:xfrm>
                <a:off x="2743200" y="5105400"/>
                <a:ext cx="3567900" cy="737574"/>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Sup>
                        <m:sSubSupPr>
                          <m:ctrlPr>
                            <a:rPr lang="en-US" b="1" i="1" smtClean="0">
                              <a:latin typeface="Cambria Math" panose="02040503050406030204" pitchFamily="18" charset="0"/>
                            </a:rPr>
                          </m:ctrlPr>
                        </m:sSubSupPr>
                        <m:e>
                          <m:r>
                            <a:rPr lang="en-US" b="1" i="1" smtClean="0">
                              <a:latin typeface="Cambria Math" panose="02040503050406030204" pitchFamily="18" charset="0"/>
                            </a:rPr>
                            <m:t>𝒙</m:t>
                          </m:r>
                        </m:e>
                        <m:sub>
                          <m:r>
                            <a:rPr lang="en-US" b="1" i="1" smtClean="0">
                              <a:latin typeface="Cambria Math" panose="02040503050406030204" pitchFamily="18" charset="0"/>
                            </a:rPr>
                            <m:t>𝒍</m:t>
                          </m:r>
                        </m:sub>
                        <m:sup>
                          <m:r>
                            <a:rPr lang="en-US" b="1" i="1" smtClean="0">
                              <a:latin typeface="Cambria Math" panose="02040503050406030204" pitchFamily="18" charset="0"/>
                            </a:rPr>
                            <m:t>𝑶𝑷𝑻</m:t>
                          </m:r>
                        </m:sup>
                      </m:sSubSup>
                      <m:r>
                        <a:rPr lang="en-US" b="1" i="1" smtClean="0">
                          <a:latin typeface="Cambria Math" panose="02040503050406030204" pitchFamily="18" charset="0"/>
                        </a:rPr>
                        <m:t>= </m:t>
                      </m:r>
                      <m:f>
                        <m:fPr>
                          <m:ctrlPr>
                            <a:rPr lang="en-US" b="1" i="1" smtClean="0">
                              <a:latin typeface="Cambria Math" panose="02040503050406030204" pitchFamily="18" charset="0"/>
                            </a:rPr>
                          </m:ctrlPr>
                        </m:fPr>
                        <m:num>
                          <m:sSub>
                            <m:sSubPr>
                              <m:ctrlPr>
                                <a:rPr lang="en-US" b="1" i="1" smtClean="0">
                                  <a:latin typeface="Cambria Math" panose="02040503050406030204" pitchFamily="18" charset="0"/>
                                </a:rPr>
                              </m:ctrlPr>
                            </m:sSubPr>
                            <m:e>
                              <m:r>
                                <a:rPr lang="en-US" b="1" i="1" smtClean="0">
                                  <a:latin typeface="Cambria Math" panose="02040503050406030204" pitchFamily="18" charset="0"/>
                                </a:rPr>
                                <m:t>𝒄</m:t>
                              </m:r>
                            </m:e>
                            <m:sub>
                              <m:r>
                                <a:rPr lang="en-US" b="1" i="1" smtClean="0">
                                  <a:latin typeface="Cambria Math" panose="02040503050406030204" pitchFamily="18" charset="0"/>
                                </a:rPr>
                                <m:t>𝒍</m:t>
                              </m:r>
                            </m:sub>
                          </m:sSub>
                        </m:num>
                        <m:den>
                          <m:r>
                            <a:rPr lang="en-US" b="1" i="1" smtClean="0">
                              <a:latin typeface="Cambria Math" panose="02040503050406030204" pitchFamily="18" charset="0"/>
                            </a:rPr>
                            <m:t>𝑳</m:t>
                          </m:r>
                        </m:den>
                      </m:f>
                      <m:d>
                        <m:dPr>
                          <m:begChr m:val="["/>
                          <m:endChr m:val="]"/>
                          <m:ctrlPr>
                            <a:rPr lang="en-US" b="1" i="1" smtClean="0">
                              <a:latin typeface="Cambria Math" panose="02040503050406030204" pitchFamily="18" charset="0"/>
                            </a:rPr>
                          </m:ctrlPr>
                        </m:dPr>
                        <m:e>
                          <m:r>
                            <a:rPr lang="en-US" b="1" i="1" smtClean="0">
                              <a:latin typeface="Cambria Math" panose="02040503050406030204" pitchFamily="18" charset="0"/>
                            </a:rPr>
                            <m:t>𝟏</m:t>
                          </m:r>
                          <m:r>
                            <a:rPr lang="en-US" b="1" i="1" smtClean="0">
                              <a:latin typeface="Cambria Math" panose="02040503050406030204" pitchFamily="18" charset="0"/>
                            </a:rPr>
                            <m:t>− </m:t>
                          </m:r>
                          <m:nary>
                            <m:naryPr>
                              <m:chr m:val="∑"/>
                              <m:supHide m:val="on"/>
                              <m:ctrlPr>
                                <a:rPr lang="en-US" b="1" i="1" smtClean="0">
                                  <a:latin typeface="Cambria Math" panose="02040503050406030204" pitchFamily="18" charset="0"/>
                                </a:rPr>
                              </m:ctrlPr>
                            </m:naryPr>
                            <m:sub>
                              <m:r>
                                <a:rPr lang="en-US" b="1" i="1" smtClean="0">
                                  <a:latin typeface="Cambria Math" panose="02040503050406030204" pitchFamily="18" charset="0"/>
                                </a:rPr>
                                <m:t>𝒎</m:t>
                              </m:r>
                              <m:r>
                                <a:rPr lang="en-US" b="1" i="1" smtClean="0">
                                  <a:latin typeface="Cambria Math" panose="02040503050406030204" pitchFamily="18" charset="0"/>
                                </a:rPr>
                                <m:t> ∈ </m:t>
                              </m:r>
                              <m:r>
                                <a:rPr lang="en-US" b="1" i="1" smtClean="0">
                                  <a:latin typeface="Cambria Math" panose="02040503050406030204" pitchFamily="18" charset="0"/>
                                  <a:ea typeface="Cambria Math" panose="02040503050406030204" pitchFamily="18" charset="0"/>
                                </a:rPr>
                                <m:t>𝓜</m:t>
                              </m:r>
                            </m:sub>
                            <m:sup/>
                            <m:e>
                              <m:f>
                                <m:fPr>
                                  <m:ctrlPr>
                                    <a:rPr lang="en-US" b="1" i="1" smtClean="0">
                                      <a:latin typeface="Cambria Math" panose="02040503050406030204" pitchFamily="18" charset="0"/>
                                    </a:rPr>
                                  </m:ctrlPr>
                                </m:fPr>
                                <m:num>
                                  <m:sSub>
                                    <m:sSubPr>
                                      <m:ctrlPr>
                                        <a:rPr lang="en-US" b="1" i="1" smtClean="0">
                                          <a:latin typeface="Cambria Math" panose="02040503050406030204" pitchFamily="18" charset="0"/>
                                        </a:rPr>
                                      </m:ctrlPr>
                                    </m:sSubPr>
                                    <m:e>
                                      <m:r>
                                        <a:rPr lang="en-US" b="1" i="1" smtClean="0">
                                          <a:latin typeface="Cambria Math" panose="02040503050406030204" pitchFamily="18" charset="0"/>
                                        </a:rPr>
                                        <m:t>𝒙</m:t>
                                      </m:r>
                                    </m:e>
                                    <m:sub>
                                      <m:r>
                                        <a:rPr lang="en-US" b="1" i="1" smtClean="0">
                                          <a:latin typeface="Cambria Math" panose="02040503050406030204" pitchFamily="18" charset="0"/>
                                        </a:rPr>
                                        <m:t>𝒎</m:t>
                                      </m:r>
                                    </m:sub>
                                  </m:sSub>
                                </m:num>
                                <m:den>
                                  <m:sSub>
                                    <m:sSubPr>
                                      <m:ctrlPr>
                                        <a:rPr lang="en-US" b="1" i="1" smtClean="0">
                                          <a:latin typeface="Cambria Math" panose="02040503050406030204" pitchFamily="18" charset="0"/>
                                        </a:rPr>
                                      </m:ctrlPr>
                                    </m:sSubPr>
                                    <m:e>
                                      <m:r>
                                        <a:rPr lang="en-US" b="1" i="1" smtClean="0">
                                          <a:latin typeface="Cambria Math" panose="02040503050406030204" pitchFamily="18" charset="0"/>
                                        </a:rPr>
                                        <m:t>𝒄</m:t>
                                      </m:r>
                                    </m:e>
                                    <m:sub>
                                      <m:r>
                                        <a:rPr lang="en-US" b="1" i="1" smtClean="0">
                                          <a:latin typeface="Cambria Math" panose="02040503050406030204" pitchFamily="18" charset="0"/>
                                        </a:rPr>
                                        <m:t>𝒎</m:t>
                                      </m:r>
                                    </m:sub>
                                  </m:sSub>
                                </m:den>
                              </m:f>
                            </m:e>
                          </m:nary>
                        </m:e>
                      </m:d>
                      <m:r>
                        <a:rPr lang="en-US" b="1" i="0" smtClean="0">
                          <a:latin typeface="Cambria Math" panose="02040503050406030204" pitchFamily="18" charset="0"/>
                        </a:rPr>
                        <m:t>, </m:t>
                      </m:r>
                      <m:r>
                        <a:rPr lang="en-US" b="1" i="1" smtClean="0">
                          <a:latin typeface="Cambria Math" panose="02040503050406030204" pitchFamily="18" charset="0"/>
                          <a:ea typeface="Cambria Math" panose="02040503050406030204" pitchFamily="18" charset="0"/>
                        </a:rPr>
                        <m:t>∀ </m:t>
                      </m:r>
                      <m:r>
                        <a:rPr lang="en-US" b="1" i="1" smtClean="0">
                          <a:latin typeface="Cambria Math" panose="02040503050406030204" pitchFamily="18" charset="0"/>
                          <a:ea typeface="Cambria Math" panose="02040503050406030204" pitchFamily="18" charset="0"/>
                        </a:rPr>
                        <m:t>𝒍</m:t>
                      </m:r>
                      <m:r>
                        <a:rPr lang="en-US" b="1" i="1" smtClean="0">
                          <a:latin typeface="Cambria Math" panose="02040503050406030204" pitchFamily="18" charset="0"/>
                          <a:ea typeface="Cambria Math" panose="02040503050406030204" pitchFamily="18" charset="0"/>
                        </a:rPr>
                        <m:t> ∈ </m:t>
                      </m:r>
                      <m:r>
                        <a:rPr lang="en-US" b="1" i="1" smtClean="0">
                          <a:latin typeface="Cambria Math" panose="02040503050406030204" pitchFamily="18" charset="0"/>
                          <a:ea typeface="Cambria Math" panose="02040503050406030204" pitchFamily="18" charset="0"/>
                        </a:rPr>
                        <m:t>𝓛</m:t>
                      </m:r>
                    </m:oMath>
                  </m:oMathPara>
                </a14:m>
                <a:endParaRPr lang="en-US" b="1" dirty="0"/>
              </a:p>
            </p:txBody>
          </p:sp>
        </mc:Choice>
        <mc:Fallback xmlns="">
          <p:sp>
            <p:nvSpPr>
              <p:cNvPr id="20" name="TextBox 19">
                <a:extLst>
                  <a:ext uri="{FF2B5EF4-FFF2-40B4-BE49-F238E27FC236}">
                    <a16:creationId xmlns:a16="http://schemas.microsoft.com/office/drawing/2014/main" id="{1BEF0B3B-D545-294D-94AC-BB5EEFCCE23C}"/>
                  </a:ext>
                </a:extLst>
              </p:cNvPr>
              <p:cNvSpPr txBox="1">
                <a:spLocks noRot="1" noChangeAspect="1" noMove="1" noResize="1" noEditPoints="1" noAdjustHandles="1" noChangeArrowheads="1" noChangeShapeType="1" noTextEdit="1"/>
              </p:cNvSpPr>
              <p:nvPr/>
            </p:nvSpPr>
            <p:spPr>
              <a:xfrm>
                <a:off x="2743200" y="5105400"/>
                <a:ext cx="3567900" cy="737574"/>
              </a:xfrm>
              <a:prstGeom prst="rect">
                <a:avLst/>
              </a:prstGeom>
              <a:blipFill>
                <a:blip r:embed="rId8"/>
                <a:stretch>
                  <a:fillRect l="-712" t="-123729" r="-712" b="-181356"/>
                </a:stretch>
              </a:blipFill>
            </p:spPr>
            <p:txBody>
              <a:bodyPr/>
              <a:lstStyle/>
              <a:p>
                <a:r>
                  <a:rPr lang="en-US">
                    <a:noFill/>
                  </a:rPr>
                  <a:t> </a:t>
                </a:r>
              </a:p>
            </p:txBody>
          </p:sp>
        </mc:Fallback>
      </mc:AlternateContent>
      <p:sp>
        <p:nvSpPr>
          <p:cNvPr id="21" name="Title 1">
            <a:extLst>
              <a:ext uri="{FF2B5EF4-FFF2-40B4-BE49-F238E27FC236}">
                <a16:creationId xmlns:a16="http://schemas.microsoft.com/office/drawing/2014/main" id="{0055221C-AE5D-5342-842B-D581389EFE98}"/>
              </a:ext>
            </a:extLst>
          </p:cNvPr>
          <p:cNvSpPr txBox="1">
            <a:spLocks/>
          </p:cNvSpPr>
          <p:nvPr/>
        </p:nvSpPr>
        <p:spPr>
          <a:xfrm>
            <a:off x="685800" y="427038"/>
            <a:ext cx="7772400" cy="639762"/>
          </a:xfrm>
          <a:prstGeom prst="rect">
            <a:avLst/>
          </a:prstGeom>
        </p:spPr>
        <p:txBody>
          <a:bodyPr bIns="91440" anchor="b" anchorCtr="0">
            <a:noAutofit/>
          </a:bodyPr>
          <a:lstStyle>
            <a:lvl1pPr algn="l" rtl="0" eaLnBrk="1" latinLnBrk="0" hangingPunct="1">
              <a:spcBef>
                <a:spcPct val="0"/>
              </a:spcBef>
              <a:buNone/>
              <a:defRPr kumimoji="0" sz="4000" kern="1200">
                <a:solidFill>
                  <a:schemeClr val="tx2"/>
                </a:solidFill>
                <a:latin typeface="+mj-lt"/>
                <a:ea typeface="+mj-ea"/>
                <a:cs typeface="+mj-cs"/>
              </a:defRPr>
            </a:lvl1pPr>
          </a:lstStyle>
          <a:p>
            <a:pPr algn="ctr"/>
            <a:r>
              <a:rPr lang="en-US" altLang="zh-CN" sz="3600" b="1" dirty="0">
                <a:solidFill>
                  <a:schemeClr val="accent1">
                    <a:lumMod val="75000"/>
                  </a:schemeClr>
                </a:solidFill>
                <a:latin typeface="+mn-lt"/>
              </a:rPr>
              <a:t>Design of Sneaker</a:t>
            </a:r>
            <a:br>
              <a:rPr lang="en-US" sz="2800" b="1" dirty="0">
                <a:solidFill>
                  <a:srgbClr val="C00000"/>
                </a:solidFill>
                <a:latin typeface="+mn-lt"/>
              </a:rPr>
            </a:br>
            <a:r>
              <a:rPr lang="en-US" altLang="zh-CN" sz="2800" b="1" dirty="0">
                <a:solidFill>
                  <a:srgbClr val="7030A0"/>
                </a:solidFill>
                <a:latin typeface="+mn-lt"/>
              </a:rPr>
              <a:t>Network Utility Maximization (NUM) formulation</a:t>
            </a:r>
            <a:endParaRPr lang="en-US" sz="2800" b="1" dirty="0">
              <a:solidFill>
                <a:srgbClr val="7030A0"/>
              </a:solidFill>
              <a:latin typeface="+mn-lt"/>
            </a:endParaRPr>
          </a:p>
        </p:txBody>
      </p:sp>
      <p:sp>
        <p:nvSpPr>
          <p:cNvPr id="2" name="Footer Placeholder 1">
            <a:extLst>
              <a:ext uri="{FF2B5EF4-FFF2-40B4-BE49-F238E27FC236}">
                <a16:creationId xmlns:a16="http://schemas.microsoft.com/office/drawing/2014/main" id="{22E7152E-6565-4485-9F60-F89F38528A37}"/>
              </a:ext>
            </a:extLst>
          </p:cNvPr>
          <p:cNvSpPr>
            <a:spLocks noGrp="1"/>
          </p:cNvSpPr>
          <p:nvPr>
            <p:ph type="ftr" sz="quarter" idx="11"/>
          </p:nvPr>
        </p:nvSpPr>
        <p:spPr/>
        <p:txBody>
          <a:bodyPr/>
          <a:lstStyle/>
          <a:p>
            <a:r>
              <a:rPr lang="en-US"/>
              <a:t>© 2019 AT&amp;T Intellectual Property. AT&amp;T, Globe logo, and DIRECTV are registered trademarks and service marks of  AT&amp;T Intellectual Property and/or AT&amp;T affiliated companies. All other marks are the property of their respective owners.</a:t>
            </a:r>
          </a:p>
        </p:txBody>
      </p:sp>
    </p:spTree>
    <p:extLst>
      <p:ext uri="{BB962C8B-B14F-4D97-AF65-F5344CB8AC3E}">
        <p14:creationId xmlns:p14="http://schemas.microsoft.com/office/powerpoint/2010/main" val="332111452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9" name="Straight Connector 8"/>
          <p:cNvCxnSpPr/>
          <p:nvPr/>
        </p:nvCxnSpPr>
        <p:spPr bwMode="auto">
          <a:xfrm>
            <a:off x="489034" y="993513"/>
            <a:ext cx="7989888" cy="0"/>
          </a:xfrm>
          <a:prstGeom prst="line">
            <a:avLst/>
          </a:prstGeom>
          <a:ln>
            <a:headEnd type="none" w="med" len="med"/>
            <a:tailEnd type="none" w="med" len="med"/>
          </a:ln>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style>
          <a:lnRef idx="3">
            <a:schemeClr val="accent1"/>
          </a:lnRef>
          <a:fillRef idx="0">
            <a:schemeClr val="accent1"/>
          </a:fillRef>
          <a:effectRef idx="2">
            <a:schemeClr val="accent1"/>
          </a:effectRef>
          <a:fontRef idx="minor">
            <a:schemeClr val="tx1"/>
          </a:fontRef>
        </p:style>
      </p:cxnSp>
      <mc:AlternateContent xmlns:mc="http://schemas.openxmlformats.org/markup-compatibility/2006" xmlns:a14="http://schemas.microsoft.com/office/drawing/2010/main">
        <mc:Choice Requires="a14">
          <p:sp>
            <p:nvSpPr>
              <p:cNvPr id="11" name="TextBox 10">
                <a:extLst>
                  <a:ext uri="{FF2B5EF4-FFF2-40B4-BE49-F238E27FC236}">
                    <a16:creationId xmlns:a16="http://schemas.microsoft.com/office/drawing/2014/main" id="{1FC8B0DF-BF11-7E40-8C44-2D297FCB4AAE}"/>
                  </a:ext>
                </a:extLst>
              </p:cNvPr>
              <p:cNvSpPr txBox="1"/>
              <p:nvPr/>
            </p:nvSpPr>
            <p:spPr>
              <a:xfrm>
                <a:off x="2392726" y="2895600"/>
                <a:ext cx="4617674" cy="877804"/>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Sup>
                        <m:sSubSupPr>
                          <m:ctrlPr>
                            <a:rPr lang="en-US" sz="2200" b="1" i="1" smtClean="0">
                              <a:latin typeface="Cambria Math" panose="02040503050406030204" pitchFamily="18" charset="0"/>
                            </a:rPr>
                          </m:ctrlPr>
                        </m:sSubSupPr>
                        <m:e>
                          <m:r>
                            <a:rPr lang="en-US" sz="2200" b="1" i="1" smtClean="0">
                              <a:latin typeface="Cambria Math" panose="02040503050406030204" pitchFamily="18" charset="0"/>
                            </a:rPr>
                            <m:t>𝒒</m:t>
                          </m:r>
                        </m:e>
                        <m:sub>
                          <m:r>
                            <a:rPr lang="en-US" sz="2200" b="1" i="1" smtClean="0">
                              <a:latin typeface="Cambria Math" panose="02040503050406030204" pitchFamily="18" charset="0"/>
                            </a:rPr>
                            <m:t>𝒍</m:t>
                          </m:r>
                        </m:sub>
                        <m:sup>
                          <m:r>
                            <a:rPr lang="en-US" sz="2200" b="1" i="1" smtClean="0">
                              <a:latin typeface="Cambria Math" panose="02040503050406030204" pitchFamily="18" charset="0"/>
                            </a:rPr>
                            <m:t>𝑶𝑷𝑻</m:t>
                          </m:r>
                        </m:sup>
                      </m:sSubSup>
                      <m:r>
                        <a:rPr lang="en-US" sz="2200" b="1" i="1" smtClean="0">
                          <a:latin typeface="Cambria Math" panose="02040503050406030204" pitchFamily="18" charset="0"/>
                        </a:rPr>
                        <m:t>=</m:t>
                      </m:r>
                      <m:r>
                        <a:rPr lang="en-US" sz="2200" b="1" i="1" smtClean="0">
                          <a:latin typeface="Cambria Math" panose="02040503050406030204" pitchFamily="18" charset="0"/>
                        </a:rPr>
                        <m:t>𝟏</m:t>
                      </m:r>
                      <m:r>
                        <a:rPr lang="en-US" sz="2200" b="1" i="1" smtClean="0">
                          <a:latin typeface="Cambria Math" panose="02040503050406030204" pitchFamily="18" charset="0"/>
                        </a:rPr>
                        <m:t>−</m:t>
                      </m:r>
                      <m:f>
                        <m:fPr>
                          <m:ctrlPr>
                            <a:rPr lang="en-US" sz="2200" b="1" i="1" smtClean="0">
                              <a:latin typeface="Cambria Math" panose="02040503050406030204" pitchFamily="18" charset="0"/>
                            </a:rPr>
                          </m:ctrlPr>
                        </m:fPr>
                        <m:num>
                          <m:r>
                            <a:rPr lang="en-US" sz="2200" b="1" i="1">
                              <a:latin typeface="Cambria Math" panose="02040503050406030204" pitchFamily="18" charset="0"/>
                              <a:ea typeface="Cambria Math" panose="02040503050406030204" pitchFamily="18" charset="0"/>
                            </a:rPr>
                            <m:t>𝜸</m:t>
                          </m:r>
                          <m:sSup>
                            <m:sSupPr>
                              <m:ctrlPr>
                                <a:rPr lang="en-US" sz="2200" b="1" i="1" smtClean="0">
                                  <a:latin typeface="Cambria Math" panose="02040503050406030204" pitchFamily="18" charset="0"/>
                                  <a:ea typeface="Cambria Math" panose="02040503050406030204" pitchFamily="18" charset="0"/>
                                </a:rPr>
                              </m:ctrlPr>
                            </m:sSupPr>
                            <m:e>
                              <m:r>
                                <a:rPr lang="en-US" sz="2200" b="1" i="1">
                                  <a:latin typeface="Cambria Math" panose="02040503050406030204" pitchFamily="18" charset="0"/>
                                  <a:ea typeface="Cambria Math" panose="02040503050406030204" pitchFamily="18" charset="0"/>
                                </a:rPr>
                                <m:t>(</m:t>
                              </m:r>
                              <m:sSub>
                                <m:sSubPr>
                                  <m:ctrlPr>
                                    <a:rPr lang="en-US" sz="2200" b="1" i="1">
                                      <a:latin typeface="Cambria Math" panose="02040503050406030204" pitchFamily="18" charset="0"/>
                                      <a:ea typeface="Cambria Math" panose="02040503050406030204" pitchFamily="18" charset="0"/>
                                    </a:rPr>
                                  </m:ctrlPr>
                                </m:sSubPr>
                                <m:e>
                                  <m:r>
                                    <a:rPr lang="en-US" sz="2200" b="1" i="1">
                                      <a:latin typeface="Cambria Math" panose="02040503050406030204" pitchFamily="18" charset="0"/>
                                      <a:ea typeface="Cambria Math" panose="02040503050406030204" pitchFamily="18" charset="0"/>
                                    </a:rPr>
                                    <m:t>𝒄</m:t>
                                  </m:r>
                                </m:e>
                                <m:sub>
                                  <m:r>
                                    <a:rPr lang="en-US" sz="2200" b="1" i="1">
                                      <a:latin typeface="Cambria Math" panose="02040503050406030204" pitchFamily="18" charset="0"/>
                                      <a:ea typeface="Cambria Math" panose="02040503050406030204" pitchFamily="18" charset="0"/>
                                    </a:rPr>
                                    <m:t>𝒍</m:t>
                                  </m:r>
                                </m:sub>
                              </m:sSub>
                              <m:sSub>
                                <m:sSubPr>
                                  <m:ctrlPr>
                                    <a:rPr lang="en-US" sz="2200" b="1" i="1">
                                      <a:latin typeface="Cambria Math" panose="02040503050406030204" pitchFamily="18" charset="0"/>
                                      <a:ea typeface="Cambria Math" panose="02040503050406030204" pitchFamily="18" charset="0"/>
                                    </a:rPr>
                                  </m:ctrlPr>
                                </m:sSubPr>
                                <m:e>
                                  <m:r>
                                    <a:rPr lang="en-US" sz="2200" b="1" i="1">
                                      <a:latin typeface="Cambria Math" panose="02040503050406030204" pitchFamily="18" charset="0"/>
                                      <a:ea typeface="Cambria Math" panose="02040503050406030204" pitchFamily="18" charset="0"/>
                                    </a:rPr>
                                    <m:t>𝑻</m:t>
                                  </m:r>
                                </m:e>
                                <m:sub>
                                  <m:r>
                                    <a:rPr lang="en-US" sz="2200" b="1" i="1">
                                      <a:latin typeface="Cambria Math" panose="02040503050406030204" pitchFamily="18" charset="0"/>
                                      <a:ea typeface="Cambria Math" panose="02040503050406030204" pitchFamily="18" charset="0"/>
                                    </a:rPr>
                                    <m:t>𝒍</m:t>
                                  </m:r>
                                </m:sub>
                              </m:sSub>
                              <m:r>
                                <a:rPr lang="en-US" sz="2200" b="1" i="1">
                                  <a:latin typeface="Cambria Math" panose="02040503050406030204" pitchFamily="18" charset="0"/>
                                  <a:ea typeface="Cambria Math" panose="02040503050406030204" pitchFamily="18" charset="0"/>
                                </a:rPr>
                                <m:t>(</m:t>
                              </m:r>
                              <m:r>
                                <a:rPr lang="en-US" sz="2200" b="1" i="1">
                                  <a:latin typeface="Cambria Math" panose="02040503050406030204" pitchFamily="18" charset="0"/>
                                  <a:ea typeface="Cambria Math" panose="02040503050406030204" pitchFamily="18" charset="0"/>
                                </a:rPr>
                                <m:t>𝟏</m:t>
                              </m:r>
                              <m:r>
                                <a:rPr lang="en-US" sz="2200" b="1" i="1">
                                  <a:latin typeface="Cambria Math" panose="02040503050406030204" pitchFamily="18" charset="0"/>
                                  <a:ea typeface="Cambria Math" panose="02040503050406030204" pitchFamily="18" charset="0"/>
                                </a:rPr>
                                <m:t>−</m:t>
                              </m:r>
                              <m:sSub>
                                <m:sSubPr>
                                  <m:ctrlPr>
                                    <a:rPr lang="en-US" sz="2200" b="1" i="1">
                                      <a:latin typeface="Cambria Math" panose="02040503050406030204" pitchFamily="18" charset="0"/>
                                      <a:ea typeface="Cambria Math" panose="02040503050406030204" pitchFamily="18" charset="0"/>
                                    </a:rPr>
                                  </m:ctrlPr>
                                </m:sSubPr>
                                <m:e>
                                  <m:r>
                                    <a:rPr lang="en-US" sz="2200" b="1" i="1">
                                      <a:latin typeface="Cambria Math" panose="02040503050406030204" pitchFamily="18" charset="0"/>
                                      <a:ea typeface="Cambria Math" panose="02040503050406030204" pitchFamily="18" charset="0"/>
                                    </a:rPr>
                                    <m:t>𝝉</m:t>
                                  </m:r>
                                </m:e>
                                <m:sub>
                                  <m:r>
                                    <a:rPr lang="en-US" sz="2200" b="1" i="1">
                                      <a:latin typeface="Cambria Math" panose="02040503050406030204" pitchFamily="18" charset="0"/>
                                      <a:ea typeface="Cambria Math" panose="02040503050406030204" pitchFamily="18" charset="0"/>
                                    </a:rPr>
                                    <m:t>𝑭</m:t>
                                  </m:r>
                                </m:sub>
                              </m:sSub>
                              <m:r>
                                <a:rPr lang="en-US" sz="2200" b="1" i="1">
                                  <a:latin typeface="Cambria Math" panose="02040503050406030204" pitchFamily="18" charset="0"/>
                                  <a:ea typeface="Cambria Math" panose="02040503050406030204" pitchFamily="18" charset="0"/>
                                </a:rPr>
                                <m:t>))</m:t>
                              </m:r>
                            </m:e>
                            <m:sup>
                              <m:r>
                                <a:rPr lang="en-US" sz="2200" b="1" i="1" smtClean="0">
                                  <a:latin typeface="Cambria Math" panose="02040503050406030204" pitchFamily="18" charset="0"/>
                                  <a:ea typeface="Cambria Math" panose="02040503050406030204" pitchFamily="18" charset="0"/>
                                </a:rPr>
                                <m:t>𝟐</m:t>
                              </m:r>
                            </m:sup>
                          </m:sSup>
                        </m:num>
                        <m:den>
                          <m:sSub>
                            <m:sSubPr>
                              <m:ctrlPr>
                                <a:rPr lang="en-US" sz="2200" b="1" i="1" smtClean="0">
                                  <a:latin typeface="Cambria Math" panose="02040503050406030204" pitchFamily="18" charset="0"/>
                                </a:rPr>
                              </m:ctrlPr>
                            </m:sSubPr>
                            <m:e>
                              <m:r>
                                <a:rPr lang="en-US" sz="2200" b="1" i="1" smtClean="0">
                                  <a:latin typeface="Cambria Math" panose="02040503050406030204" pitchFamily="18" charset="0"/>
                                  <a:ea typeface="Cambria Math" panose="02040503050406030204" pitchFamily="18" charset="0"/>
                                </a:rPr>
                                <m:t>𝝆</m:t>
                              </m:r>
                            </m:e>
                            <m:sub>
                              <m:r>
                                <a:rPr lang="en-US" sz="2200" b="1" i="1" smtClean="0">
                                  <a:latin typeface="Cambria Math" panose="02040503050406030204" pitchFamily="18" charset="0"/>
                                </a:rPr>
                                <m:t>𝒍</m:t>
                              </m:r>
                            </m:sub>
                          </m:sSub>
                          <m:r>
                            <a:rPr lang="en-US" sz="2200" b="1" i="1" smtClean="0">
                              <a:latin typeface="Cambria Math" panose="02040503050406030204" pitchFamily="18" charset="0"/>
                            </a:rPr>
                            <m:t>(</m:t>
                          </m:r>
                          <m:r>
                            <a:rPr lang="en-US" sz="2200" b="1" i="1" smtClean="0">
                              <a:latin typeface="Cambria Math" panose="02040503050406030204" pitchFamily="18" charset="0"/>
                            </a:rPr>
                            <m:t>𝟏</m:t>
                          </m:r>
                          <m:r>
                            <a:rPr lang="en-US" sz="2200" b="1" i="1" smtClean="0">
                              <a:latin typeface="Cambria Math" panose="02040503050406030204" pitchFamily="18" charset="0"/>
                            </a:rPr>
                            <m:t>+</m:t>
                          </m:r>
                          <m:r>
                            <a:rPr lang="en-US" sz="2200" b="1" i="1">
                              <a:latin typeface="Cambria Math" panose="02040503050406030204" pitchFamily="18" charset="0"/>
                              <a:ea typeface="Cambria Math" panose="02040503050406030204" pitchFamily="18" charset="0"/>
                            </a:rPr>
                            <m:t>𝜸</m:t>
                          </m:r>
                          <m:sSup>
                            <m:sSupPr>
                              <m:ctrlPr>
                                <a:rPr lang="en-US" sz="2200" b="1" i="1">
                                  <a:latin typeface="Cambria Math" panose="02040503050406030204" pitchFamily="18" charset="0"/>
                                  <a:ea typeface="Cambria Math" panose="02040503050406030204" pitchFamily="18" charset="0"/>
                                </a:rPr>
                              </m:ctrlPr>
                            </m:sSupPr>
                            <m:e>
                              <m:d>
                                <m:dPr>
                                  <m:ctrlPr>
                                    <a:rPr lang="en-US" sz="2200" b="1" i="1">
                                      <a:latin typeface="Cambria Math" panose="02040503050406030204" pitchFamily="18" charset="0"/>
                                      <a:ea typeface="Cambria Math" panose="02040503050406030204" pitchFamily="18" charset="0"/>
                                    </a:rPr>
                                  </m:ctrlPr>
                                </m:dPr>
                                <m:e>
                                  <m:sSub>
                                    <m:sSubPr>
                                      <m:ctrlPr>
                                        <a:rPr lang="en-US" sz="2200" b="1" i="1">
                                          <a:latin typeface="Cambria Math" panose="02040503050406030204" pitchFamily="18" charset="0"/>
                                          <a:ea typeface="Cambria Math" panose="02040503050406030204" pitchFamily="18" charset="0"/>
                                        </a:rPr>
                                      </m:ctrlPr>
                                    </m:sSubPr>
                                    <m:e>
                                      <m:r>
                                        <a:rPr lang="en-US" sz="2200" b="1" i="1">
                                          <a:latin typeface="Cambria Math" panose="02040503050406030204" pitchFamily="18" charset="0"/>
                                          <a:ea typeface="Cambria Math" panose="02040503050406030204" pitchFamily="18" charset="0"/>
                                        </a:rPr>
                                        <m:t>𝒄</m:t>
                                      </m:r>
                                    </m:e>
                                    <m:sub>
                                      <m:r>
                                        <a:rPr lang="en-US" sz="2200" b="1" i="1">
                                          <a:latin typeface="Cambria Math" panose="02040503050406030204" pitchFamily="18" charset="0"/>
                                          <a:ea typeface="Cambria Math" panose="02040503050406030204" pitchFamily="18" charset="0"/>
                                        </a:rPr>
                                        <m:t>𝒍</m:t>
                                      </m:r>
                                    </m:sub>
                                  </m:sSub>
                                  <m:sSub>
                                    <m:sSubPr>
                                      <m:ctrlPr>
                                        <a:rPr lang="en-US" sz="2200" b="1" i="1">
                                          <a:latin typeface="Cambria Math" panose="02040503050406030204" pitchFamily="18" charset="0"/>
                                          <a:ea typeface="Cambria Math" panose="02040503050406030204" pitchFamily="18" charset="0"/>
                                        </a:rPr>
                                      </m:ctrlPr>
                                    </m:sSubPr>
                                    <m:e>
                                      <m:r>
                                        <a:rPr lang="en-US" sz="2200" b="1" i="1">
                                          <a:latin typeface="Cambria Math" panose="02040503050406030204" pitchFamily="18" charset="0"/>
                                          <a:ea typeface="Cambria Math" panose="02040503050406030204" pitchFamily="18" charset="0"/>
                                        </a:rPr>
                                        <m:t>𝑻</m:t>
                                      </m:r>
                                    </m:e>
                                    <m:sub>
                                      <m:r>
                                        <a:rPr lang="en-US" sz="2200" b="1" i="1">
                                          <a:latin typeface="Cambria Math" panose="02040503050406030204" pitchFamily="18" charset="0"/>
                                          <a:ea typeface="Cambria Math" panose="02040503050406030204" pitchFamily="18" charset="0"/>
                                        </a:rPr>
                                        <m:t>𝒍</m:t>
                                      </m:r>
                                    </m:sub>
                                  </m:sSub>
                                  <m:d>
                                    <m:dPr>
                                      <m:ctrlPr>
                                        <a:rPr lang="en-US" sz="2200" b="1" i="1">
                                          <a:latin typeface="Cambria Math" panose="02040503050406030204" pitchFamily="18" charset="0"/>
                                          <a:ea typeface="Cambria Math" panose="02040503050406030204" pitchFamily="18" charset="0"/>
                                        </a:rPr>
                                      </m:ctrlPr>
                                    </m:dPr>
                                    <m:e>
                                      <m:r>
                                        <a:rPr lang="en-US" sz="2200" b="1" i="1">
                                          <a:latin typeface="Cambria Math" panose="02040503050406030204" pitchFamily="18" charset="0"/>
                                          <a:ea typeface="Cambria Math" panose="02040503050406030204" pitchFamily="18" charset="0"/>
                                        </a:rPr>
                                        <m:t>𝟏</m:t>
                                      </m:r>
                                      <m:r>
                                        <a:rPr lang="en-US" sz="2200" b="1" i="1">
                                          <a:latin typeface="Cambria Math" panose="02040503050406030204" pitchFamily="18" charset="0"/>
                                          <a:ea typeface="Cambria Math" panose="02040503050406030204" pitchFamily="18" charset="0"/>
                                        </a:rPr>
                                        <m:t>−</m:t>
                                      </m:r>
                                      <m:sSub>
                                        <m:sSubPr>
                                          <m:ctrlPr>
                                            <a:rPr lang="en-US" sz="2200" b="1" i="1">
                                              <a:latin typeface="Cambria Math" panose="02040503050406030204" pitchFamily="18" charset="0"/>
                                              <a:ea typeface="Cambria Math" panose="02040503050406030204" pitchFamily="18" charset="0"/>
                                            </a:rPr>
                                          </m:ctrlPr>
                                        </m:sSubPr>
                                        <m:e>
                                          <m:r>
                                            <a:rPr lang="en-US" sz="2200" b="1" i="1">
                                              <a:latin typeface="Cambria Math" panose="02040503050406030204" pitchFamily="18" charset="0"/>
                                              <a:ea typeface="Cambria Math" panose="02040503050406030204" pitchFamily="18" charset="0"/>
                                            </a:rPr>
                                            <m:t>𝝉</m:t>
                                          </m:r>
                                        </m:e>
                                        <m:sub>
                                          <m:r>
                                            <a:rPr lang="en-US" sz="2200" b="1" i="1">
                                              <a:latin typeface="Cambria Math" panose="02040503050406030204" pitchFamily="18" charset="0"/>
                                              <a:ea typeface="Cambria Math" panose="02040503050406030204" pitchFamily="18" charset="0"/>
                                            </a:rPr>
                                            <m:t>𝑭</m:t>
                                          </m:r>
                                        </m:sub>
                                      </m:sSub>
                                    </m:e>
                                  </m:d>
                                </m:e>
                              </m:d>
                            </m:e>
                            <m:sup>
                              <m:r>
                                <a:rPr lang="en-US" sz="2200" b="1" i="1">
                                  <a:latin typeface="Cambria Math" panose="02040503050406030204" pitchFamily="18" charset="0"/>
                                  <a:ea typeface="Cambria Math" panose="02040503050406030204" pitchFamily="18" charset="0"/>
                                </a:rPr>
                                <m:t>𝟐</m:t>
                              </m:r>
                            </m:sup>
                          </m:sSup>
                          <m:r>
                            <a:rPr lang="en-US" sz="2200" b="1" i="1" smtClean="0">
                              <a:latin typeface="Cambria Math" panose="02040503050406030204" pitchFamily="18" charset="0"/>
                              <a:ea typeface="Cambria Math" panose="02040503050406030204" pitchFamily="18" charset="0"/>
                            </a:rPr>
                            <m:t>)</m:t>
                          </m:r>
                        </m:den>
                      </m:f>
                    </m:oMath>
                  </m:oMathPara>
                </a14:m>
                <a:endParaRPr lang="en-US" sz="2200" b="1" dirty="0"/>
              </a:p>
            </p:txBody>
          </p:sp>
        </mc:Choice>
        <mc:Fallback xmlns="">
          <p:sp>
            <p:nvSpPr>
              <p:cNvPr id="11" name="TextBox 10">
                <a:extLst>
                  <a:ext uri="{FF2B5EF4-FFF2-40B4-BE49-F238E27FC236}">
                    <a16:creationId xmlns:a16="http://schemas.microsoft.com/office/drawing/2014/main" id="{1FC8B0DF-BF11-7E40-8C44-2D297FCB4AAE}"/>
                  </a:ext>
                </a:extLst>
              </p:cNvPr>
              <p:cNvSpPr txBox="1">
                <a:spLocks noRot="1" noChangeAspect="1" noMove="1" noResize="1" noEditPoints="1" noAdjustHandles="1" noChangeArrowheads="1" noChangeShapeType="1" noTextEdit="1"/>
              </p:cNvSpPr>
              <p:nvPr/>
            </p:nvSpPr>
            <p:spPr>
              <a:xfrm>
                <a:off x="2392726" y="2895600"/>
                <a:ext cx="4617674" cy="877804"/>
              </a:xfrm>
              <a:prstGeom prst="rect">
                <a:avLst/>
              </a:prstGeom>
              <a:blipFill>
                <a:blip r:embed="rId3"/>
                <a:stretch>
                  <a:fillRect l="-822" r="-1370" b="-10145"/>
                </a:stretch>
              </a:blipFill>
            </p:spPr>
            <p:txBody>
              <a:bodyPr/>
              <a:lstStyle/>
              <a:p>
                <a:r>
                  <a:rPr lang="en-US">
                    <a:noFill/>
                  </a:rPr>
                  <a:t> </a:t>
                </a:r>
              </a:p>
            </p:txBody>
          </p:sp>
        </mc:Fallback>
      </mc:AlternateContent>
      <p:sp>
        <p:nvSpPr>
          <p:cNvPr id="18" name="Title 1">
            <a:extLst>
              <a:ext uri="{FF2B5EF4-FFF2-40B4-BE49-F238E27FC236}">
                <a16:creationId xmlns:a16="http://schemas.microsoft.com/office/drawing/2014/main" id="{79ED2717-C333-D64B-AF44-777DECBCCEA5}"/>
              </a:ext>
            </a:extLst>
          </p:cNvPr>
          <p:cNvSpPr txBox="1">
            <a:spLocks/>
          </p:cNvSpPr>
          <p:nvPr/>
        </p:nvSpPr>
        <p:spPr>
          <a:xfrm>
            <a:off x="685800" y="427038"/>
            <a:ext cx="7772400" cy="639762"/>
          </a:xfrm>
          <a:prstGeom prst="rect">
            <a:avLst/>
          </a:prstGeom>
        </p:spPr>
        <p:txBody>
          <a:bodyPr bIns="91440" anchor="b" anchorCtr="0">
            <a:noAutofit/>
          </a:bodyPr>
          <a:lstStyle>
            <a:lvl1pPr algn="l" rtl="0" eaLnBrk="1" latinLnBrk="0" hangingPunct="1">
              <a:spcBef>
                <a:spcPct val="0"/>
              </a:spcBef>
              <a:buNone/>
              <a:defRPr kumimoji="0" sz="4000" kern="1200">
                <a:solidFill>
                  <a:schemeClr val="tx2"/>
                </a:solidFill>
                <a:latin typeface="+mj-lt"/>
                <a:ea typeface="+mj-ea"/>
                <a:cs typeface="+mj-cs"/>
              </a:defRPr>
            </a:lvl1pPr>
          </a:lstStyle>
          <a:p>
            <a:pPr algn="ctr"/>
            <a:r>
              <a:rPr lang="en-US" altLang="zh-CN" sz="3600" b="1" dirty="0">
                <a:solidFill>
                  <a:schemeClr val="accent1">
                    <a:lumMod val="75000"/>
                  </a:schemeClr>
                </a:solidFill>
                <a:latin typeface="+mn-lt"/>
              </a:rPr>
              <a:t>Design of Sneaker</a:t>
            </a:r>
            <a:br>
              <a:rPr lang="en-US" sz="2800" b="1" dirty="0">
                <a:solidFill>
                  <a:schemeClr val="accent1">
                    <a:lumMod val="75000"/>
                  </a:schemeClr>
                </a:solidFill>
                <a:latin typeface="+mn-lt"/>
              </a:rPr>
            </a:br>
            <a:r>
              <a:rPr lang="en-US" sz="2800" b="1" dirty="0">
                <a:solidFill>
                  <a:srgbClr val="7030A0"/>
                </a:solidFill>
                <a:latin typeface="+mn-lt"/>
              </a:rPr>
              <a:t>Optimal dropping rate</a:t>
            </a:r>
          </a:p>
        </p:txBody>
      </p:sp>
      <mc:AlternateContent xmlns:mc="http://schemas.openxmlformats.org/markup-compatibility/2006" xmlns:a14="http://schemas.microsoft.com/office/drawing/2010/main">
        <mc:Choice Requires="a14">
          <p:sp>
            <p:nvSpPr>
              <p:cNvPr id="13" name="TextBox 12">
                <a:extLst>
                  <a:ext uri="{FF2B5EF4-FFF2-40B4-BE49-F238E27FC236}">
                    <a16:creationId xmlns:a16="http://schemas.microsoft.com/office/drawing/2014/main" id="{9A02C97D-3EB5-4744-A090-AE221E4C153F}"/>
                  </a:ext>
                </a:extLst>
              </p:cNvPr>
              <p:cNvSpPr txBox="1"/>
              <p:nvPr/>
            </p:nvSpPr>
            <p:spPr>
              <a:xfrm>
                <a:off x="2812223" y="3962400"/>
                <a:ext cx="1759777" cy="821572"/>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sz="2200" i="1" smtClean="0">
                              <a:latin typeface="Cambria Math" panose="02040503050406030204" pitchFamily="18" charset="0"/>
                              <a:ea typeface="Cambria Math" panose="02040503050406030204" pitchFamily="18" charset="0"/>
                            </a:rPr>
                          </m:ctrlPr>
                        </m:sSubPr>
                        <m:e>
                          <m:r>
                            <a:rPr lang="en-US" sz="2200" i="1">
                              <a:latin typeface="Cambria Math" panose="02040503050406030204" pitchFamily="18" charset="0"/>
                              <a:ea typeface="Cambria Math" panose="02040503050406030204" pitchFamily="18" charset="0"/>
                            </a:rPr>
                            <m:t>𝜏</m:t>
                          </m:r>
                        </m:e>
                        <m:sub>
                          <m:r>
                            <a:rPr lang="en-US" sz="2200" i="1">
                              <a:latin typeface="Cambria Math" panose="02040503050406030204" pitchFamily="18" charset="0"/>
                              <a:ea typeface="Cambria Math" panose="02040503050406030204" pitchFamily="18" charset="0"/>
                            </a:rPr>
                            <m:t>𝐹</m:t>
                          </m:r>
                        </m:sub>
                      </m:sSub>
                      <m:r>
                        <a:rPr lang="en-US" sz="2200" b="0" i="1" smtClean="0">
                          <a:latin typeface="Cambria Math" panose="02040503050406030204" pitchFamily="18" charset="0"/>
                          <a:ea typeface="Cambria Math" panose="02040503050406030204" pitchFamily="18" charset="0"/>
                        </a:rPr>
                        <m:t>=</m:t>
                      </m:r>
                      <m:nary>
                        <m:naryPr>
                          <m:chr m:val="∑"/>
                          <m:supHide m:val="on"/>
                          <m:ctrlPr>
                            <a:rPr lang="en-US" sz="2200" i="1">
                              <a:latin typeface="Cambria Math" panose="02040503050406030204" pitchFamily="18" charset="0"/>
                            </a:rPr>
                          </m:ctrlPr>
                        </m:naryPr>
                        <m:sub>
                          <m:r>
                            <a:rPr lang="en-US" sz="2200" i="1">
                              <a:latin typeface="Cambria Math" panose="02040503050406030204" pitchFamily="18" charset="0"/>
                            </a:rPr>
                            <m:t>𝑚</m:t>
                          </m:r>
                          <m:r>
                            <a:rPr lang="en-US" sz="2200" i="1">
                              <a:latin typeface="Cambria Math" panose="02040503050406030204" pitchFamily="18" charset="0"/>
                            </a:rPr>
                            <m:t> ∈ </m:t>
                          </m:r>
                          <m:r>
                            <a:rPr lang="en-US" sz="2200" i="1">
                              <a:latin typeface="Cambria Math" panose="02040503050406030204" pitchFamily="18" charset="0"/>
                              <a:ea typeface="Cambria Math" panose="02040503050406030204" pitchFamily="18" charset="0"/>
                            </a:rPr>
                            <m:t>ℳ</m:t>
                          </m:r>
                        </m:sub>
                        <m:sup/>
                        <m:e>
                          <m:f>
                            <m:fPr>
                              <m:ctrlPr>
                                <a:rPr lang="en-US" sz="2200" i="1">
                                  <a:latin typeface="Cambria Math" panose="02040503050406030204" pitchFamily="18" charset="0"/>
                                </a:rPr>
                              </m:ctrlPr>
                            </m:fPr>
                            <m:num>
                              <m:sSub>
                                <m:sSubPr>
                                  <m:ctrlPr>
                                    <a:rPr lang="en-US" sz="2200" i="1">
                                      <a:latin typeface="Cambria Math" panose="02040503050406030204" pitchFamily="18" charset="0"/>
                                    </a:rPr>
                                  </m:ctrlPr>
                                </m:sSubPr>
                                <m:e>
                                  <m:r>
                                    <a:rPr lang="en-US" sz="2200" i="1">
                                      <a:latin typeface="Cambria Math" panose="02040503050406030204" pitchFamily="18" charset="0"/>
                                    </a:rPr>
                                    <m:t>𝑥</m:t>
                                  </m:r>
                                </m:e>
                                <m:sub>
                                  <m:r>
                                    <a:rPr lang="en-US" sz="2200" i="1">
                                      <a:latin typeface="Cambria Math" panose="02040503050406030204" pitchFamily="18" charset="0"/>
                                    </a:rPr>
                                    <m:t>𝑚</m:t>
                                  </m:r>
                                </m:sub>
                              </m:sSub>
                            </m:num>
                            <m:den>
                              <m:sSub>
                                <m:sSubPr>
                                  <m:ctrlPr>
                                    <a:rPr lang="en-US" sz="2200" i="1">
                                      <a:latin typeface="Cambria Math" panose="02040503050406030204" pitchFamily="18" charset="0"/>
                                    </a:rPr>
                                  </m:ctrlPr>
                                </m:sSubPr>
                                <m:e>
                                  <m:r>
                                    <a:rPr lang="en-US" sz="2200" i="1">
                                      <a:latin typeface="Cambria Math" panose="02040503050406030204" pitchFamily="18" charset="0"/>
                                    </a:rPr>
                                    <m:t>𝑐</m:t>
                                  </m:r>
                                </m:e>
                                <m:sub>
                                  <m:r>
                                    <a:rPr lang="en-US" sz="2200" i="1">
                                      <a:latin typeface="Cambria Math" panose="02040503050406030204" pitchFamily="18" charset="0"/>
                                    </a:rPr>
                                    <m:t>𝑚</m:t>
                                  </m:r>
                                </m:sub>
                              </m:sSub>
                            </m:den>
                          </m:f>
                        </m:e>
                      </m:nary>
                    </m:oMath>
                  </m:oMathPara>
                </a14:m>
                <a:endParaRPr lang="en-US" sz="2200" dirty="0"/>
              </a:p>
            </p:txBody>
          </p:sp>
        </mc:Choice>
        <mc:Fallback xmlns="">
          <p:sp>
            <p:nvSpPr>
              <p:cNvPr id="13" name="TextBox 12">
                <a:extLst>
                  <a:ext uri="{FF2B5EF4-FFF2-40B4-BE49-F238E27FC236}">
                    <a16:creationId xmlns:a16="http://schemas.microsoft.com/office/drawing/2014/main" id="{9A02C97D-3EB5-4744-A090-AE221E4C153F}"/>
                  </a:ext>
                </a:extLst>
              </p:cNvPr>
              <p:cNvSpPr txBox="1">
                <a:spLocks noRot="1" noChangeAspect="1" noMove="1" noResize="1" noEditPoints="1" noAdjustHandles="1" noChangeArrowheads="1" noChangeShapeType="1" noTextEdit="1"/>
              </p:cNvSpPr>
              <p:nvPr/>
            </p:nvSpPr>
            <p:spPr>
              <a:xfrm>
                <a:off x="2812223" y="3962400"/>
                <a:ext cx="1759777" cy="821572"/>
              </a:xfrm>
              <a:prstGeom prst="rect">
                <a:avLst/>
              </a:prstGeom>
              <a:blipFill>
                <a:blip r:embed="rId4"/>
                <a:stretch>
                  <a:fillRect l="-13571" t="-147692" r="-7143" b="-204615"/>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5" name="Rectangle 14">
                <a:extLst>
                  <a:ext uri="{FF2B5EF4-FFF2-40B4-BE49-F238E27FC236}">
                    <a16:creationId xmlns:a16="http://schemas.microsoft.com/office/drawing/2014/main" id="{6BE92004-995D-B049-B11A-6BC60821027E}"/>
                  </a:ext>
                </a:extLst>
              </p:cNvPr>
              <p:cNvSpPr/>
              <p:nvPr/>
            </p:nvSpPr>
            <p:spPr>
              <a:xfrm>
                <a:off x="5131529" y="4038600"/>
                <a:ext cx="1421671" cy="733021"/>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sz="2200" i="1" smtClean="0">
                          <a:latin typeface="Cambria Math" panose="02040503050406030204" pitchFamily="18" charset="0"/>
                          <a:ea typeface="Cambria Math" panose="02040503050406030204" pitchFamily="18" charset="0"/>
                        </a:rPr>
                        <m:t>𝛾</m:t>
                      </m:r>
                      <m:r>
                        <a:rPr lang="en-US" sz="2200" b="0" i="1" smtClean="0">
                          <a:latin typeface="Cambria Math" panose="02040503050406030204" pitchFamily="18" charset="0"/>
                          <a:ea typeface="Cambria Math" panose="02040503050406030204" pitchFamily="18" charset="0"/>
                        </a:rPr>
                        <m:t>= </m:t>
                      </m:r>
                      <m:f>
                        <m:fPr>
                          <m:ctrlPr>
                            <a:rPr lang="en-US" sz="2200" b="0" i="1" smtClean="0">
                              <a:latin typeface="Cambria Math" panose="02040503050406030204" pitchFamily="18" charset="0"/>
                              <a:ea typeface="Cambria Math" panose="02040503050406030204" pitchFamily="18" charset="0"/>
                            </a:rPr>
                          </m:ctrlPr>
                        </m:fPr>
                        <m:num>
                          <m:r>
                            <a:rPr lang="en-US" sz="2200" b="0" i="1" smtClean="0">
                              <a:latin typeface="Cambria Math" panose="02040503050406030204" pitchFamily="18" charset="0"/>
                              <a:ea typeface="Cambria Math" panose="02040503050406030204" pitchFamily="18" charset="0"/>
                            </a:rPr>
                            <m:t>𝛽</m:t>
                          </m:r>
                        </m:num>
                        <m:den>
                          <m:sSup>
                            <m:sSupPr>
                              <m:ctrlPr>
                                <a:rPr lang="en-US" sz="2200" b="0" i="1" smtClean="0">
                                  <a:latin typeface="Cambria Math" panose="02040503050406030204" pitchFamily="18" charset="0"/>
                                  <a:ea typeface="Cambria Math" panose="02040503050406030204" pitchFamily="18" charset="0"/>
                                </a:rPr>
                              </m:ctrlPr>
                            </m:sSupPr>
                            <m:e>
                              <m:r>
                                <a:rPr lang="en-US" sz="2200" b="0" i="1" smtClean="0">
                                  <a:latin typeface="Cambria Math" panose="02040503050406030204" pitchFamily="18" charset="0"/>
                                  <a:ea typeface="Cambria Math" panose="02040503050406030204" pitchFamily="18" charset="0"/>
                                </a:rPr>
                                <m:t>𝐿</m:t>
                              </m:r>
                            </m:e>
                            <m:sup>
                              <m:r>
                                <a:rPr lang="en-US" sz="2200" b="0" i="1" smtClean="0">
                                  <a:latin typeface="Cambria Math" panose="02040503050406030204" pitchFamily="18" charset="0"/>
                                  <a:ea typeface="Cambria Math" panose="02040503050406030204" pitchFamily="18" charset="0"/>
                                </a:rPr>
                                <m:t>2</m:t>
                              </m:r>
                            </m:sup>
                          </m:sSup>
                          <m:sSup>
                            <m:sSupPr>
                              <m:ctrlPr>
                                <a:rPr lang="en-US" sz="2200" b="0" i="1" smtClean="0">
                                  <a:latin typeface="Cambria Math" panose="02040503050406030204" pitchFamily="18" charset="0"/>
                                  <a:ea typeface="Cambria Math" panose="02040503050406030204" pitchFamily="18" charset="0"/>
                                </a:rPr>
                              </m:ctrlPr>
                            </m:sSupPr>
                            <m:e>
                              <m:r>
                                <a:rPr lang="en-US" sz="2200" b="0" i="1" smtClean="0">
                                  <a:latin typeface="Cambria Math" panose="02040503050406030204" pitchFamily="18" charset="0"/>
                                  <a:ea typeface="Cambria Math" panose="02040503050406030204" pitchFamily="18" charset="0"/>
                                </a:rPr>
                                <m:t>𝐵</m:t>
                              </m:r>
                            </m:e>
                            <m:sup>
                              <m:r>
                                <a:rPr lang="en-US" sz="2200" b="0" i="1" smtClean="0">
                                  <a:latin typeface="Cambria Math" panose="02040503050406030204" pitchFamily="18" charset="0"/>
                                  <a:ea typeface="Cambria Math" panose="02040503050406030204" pitchFamily="18" charset="0"/>
                                </a:rPr>
                                <m:t>2</m:t>
                              </m:r>
                            </m:sup>
                          </m:sSup>
                        </m:den>
                      </m:f>
                    </m:oMath>
                  </m:oMathPara>
                </a14:m>
                <a:endParaRPr lang="en-US" sz="2200" dirty="0"/>
              </a:p>
            </p:txBody>
          </p:sp>
        </mc:Choice>
        <mc:Fallback xmlns="">
          <p:sp>
            <p:nvSpPr>
              <p:cNvPr id="15" name="Rectangle 14">
                <a:extLst>
                  <a:ext uri="{FF2B5EF4-FFF2-40B4-BE49-F238E27FC236}">
                    <a16:creationId xmlns:a16="http://schemas.microsoft.com/office/drawing/2014/main" id="{6BE92004-995D-B049-B11A-6BC60821027E}"/>
                  </a:ext>
                </a:extLst>
              </p:cNvPr>
              <p:cNvSpPr>
                <a:spLocks noRot="1" noChangeAspect="1" noMove="1" noResize="1" noEditPoints="1" noAdjustHandles="1" noChangeArrowheads="1" noChangeShapeType="1" noTextEdit="1"/>
              </p:cNvSpPr>
              <p:nvPr/>
            </p:nvSpPr>
            <p:spPr>
              <a:xfrm>
                <a:off x="5131529" y="4038600"/>
                <a:ext cx="1421671" cy="733021"/>
              </a:xfrm>
              <a:prstGeom prst="rect">
                <a:avLst/>
              </a:prstGeom>
              <a:blipFill>
                <a:blip r:embed="rId5"/>
                <a:stretch>
                  <a:fillRect b="-3390"/>
                </a:stretch>
              </a:blipFill>
            </p:spPr>
            <p:txBody>
              <a:bodyPr/>
              <a:lstStyle/>
              <a:p>
                <a:r>
                  <a:rPr lang="en-US">
                    <a:noFill/>
                  </a:rPr>
                  <a:t> </a:t>
                </a:r>
              </a:p>
            </p:txBody>
          </p:sp>
        </mc:Fallback>
      </mc:AlternateContent>
      <p:sp>
        <p:nvSpPr>
          <p:cNvPr id="31" name="Rounded Rectangle 30">
            <a:extLst>
              <a:ext uri="{FF2B5EF4-FFF2-40B4-BE49-F238E27FC236}">
                <a16:creationId xmlns:a16="http://schemas.microsoft.com/office/drawing/2014/main" id="{7268A12D-8A3C-C24C-91B6-31C4C63A5D4B}"/>
              </a:ext>
            </a:extLst>
          </p:cNvPr>
          <p:cNvSpPr/>
          <p:nvPr/>
        </p:nvSpPr>
        <p:spPr>
          <a:xfrm>
            <a:off x="4345863" y="5541539"/>
            <a:ext cx="1970773" cy="441904"/>
          </a:xfrm>
          <a:prstGeom prst="roundRect">
            <a:avLst/>
          </a:prstGeom>
          <a:noFill/>
          <a:ln w="571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16" name="Rectangle 15">
                <a:extLst>
                  <a:ext uri="{FF2B5EF4-FFF2-40B4-BE49-F238E27FC236}">
                    <a16:creationId xmlns:a16="http://schemas.microsoft.com/office/drawing/2014/main" id="{9A22F12A-7F2F-454D-AD2A-85A68CA88871}"/>
                  </a:ext>
                </a:extLst>
              </p:cNvPr>
              <p:cNvSpPr/>
              <p:nvPr/>
            </p:nvSpPr>
            <p:spPr>
              <a:xfrm>
                <a:off x="628549" y="5562600"/>
                <a:ext cx="1071255" cy="430887"/>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n-US" sz="2200" b="1" i="1" smtClean="0">
                              <a:latin typeface="Cambria Math" panose="02040503050406030204" pitchFamily="18" charset="0"/>
                              <a:ea typeface="Cambria Math" panose="02040503050406030204" pitchFamily="18" charset="0"/>
                            </a:rPr>
                          </m:ctrlPr>
                        </m:sSubPr>
                        <m:e>
                          <m:r>
                            <a:rPr lang="en-US" sz="2200" b="1" i="1">
                              <a:latin typeface="Cambria Math" panose="02040503050406030204" pitchFamily="18" charset="0"/>
                              <a:ea typeface="Cambria Math" panose="02040503050406030204" pitchFamily="18" charset="0"/>
                            </a:rPr>
                            <m:t>𝝉</m:t>
                          </m:r>
                        </m:e>
                        <m:sub>
                          <m:r>
                            <a:rPr lang="en-US" sz="2200" b="1" i="1">
                              <a:latin typeface="Cambria Math" panose="02040503050406030204" pitchFamily="18" charset="0"/>
                              <a:ea typeface="Cambria Math" panose="02040503050406030204" pitchFamily="18" charset="0"/>
                            </a:rPr>
                            <m:t>𝑭</m:t>
                          </m:r>
                        </m:sub>
                      </m:sSub>
                      <m:r>
                        <a:rPr lang="en-US" sz="2200" b="1" i="1" smtClean="0">
                          <a:latin typeface="Cambria Math" panose="02040503050406030204" pitchFamily="18" charset="0"/>
                          <a:ea typeface="Cambria Math" panose="02040503050406030204" pitchFamily="18" charset="0"/>
                        </a:rPr>
                        <m:t>=</m:t>
                      </m:r>
                      <m:r>
                        <a:rPr lang="en-US" sz="2200" b="1" i="1" smtClean="0">
                          <a:latin typeface="Cambria Math" panose="02040503050406030204" pitchFamily="18" charset="0"/>
                          <a:ea typeface="Cambria Math" panose="02040503050406030204" pitchFamily="18" charset="0"/>
                        </a:rPr>
                        <m:t>𝟏</m:t>
                      </m:r>
                    </m:oMath>
                  </m:oMathPara>
                </a14:m>
                <a:endParaRPr lang="en-US" sz="2200" b="1" dirty="0"/>
              </a:p>
            </p:txBody>
          </p:sp>
        </mc:Choice>
        <mc:Fallback xmlns="">
          <p:sp>
            <p:nvSpPr>
              <p:cNvPr id="16" name="Rectangle 15">
                <a:extLst>
                  <a:ext uri="{FF2B5EF4-FFF2-40B4-BE49-F238E27FC236}">
                    <a16:creationId xmlns:a16="http://schemas.microsoft.com/office/drawing/2014/main" id="{9A22F12A-7F2F-454D-AD2A-85A68CA88871}"/>
                  </a:ext>
                </a:extLst>
              </p:cNvPr>
              <p:cNvSpPr>
                <a:spLocks noRot="1" noChangeAspect="1" noMove="1" noResize="1" noEditPoints="1" noAdjustHandles="1" noChangeArrowheads="1" noChangeShapeType="1" noTextEdit="1"/>
              </p:cNvSpPr>
              <p:nvPr/>
            </p:nvSpPr>
            <p:spPr>
              <a:xfrm>
                <a:off x="628549" y="5562600"/>
                <a:ext cx="1071255" cy="430887"/>
              </a:xfrm>
              <a:prstGeom prst="rect">
                <a:avLst/>
              </a:prstGeom>
              <a:blipFill>
                <a:blip r:embed="rId6"/>
                <a:stretch>
                  <a:fillRect/>
                </a:stretch>
              </a:blipFill>
            </p:spPr>
            <p:txBody>
              <a:bodyPr/>
              <a:lstStyle/>
              <a:p>
                <a:r>
                  <a:rPr lang="en-US">
                    <a:noFill/>
                  </a:rPr>
                  <a:t> </a:t>
                </a:r>
              </a:p>
            </p:txBody>
          </p:sp>
        </mc:Fallback>
      </mc:AlternateContent>
      <p:sp>
        <p:nvSpPr>
          <p:cNvPr id="35" name="Down Arrow 34">
            <a:extLst>
              <a:ext uri="{FF2B5EF4-FFF2-40B4-BE49-F238E27FC236}">
                <a16:creationId xmlns:a16="http://schemas.microsoft.com/office/drawing/2014/main" id="{18F8EE7F-03B7-F44C-B0EC-66414F55710B}"/>
              </a:ext>
            </a:extLst>
          </p:cNvPr>
          <p:cNvSpPr/>
          <p:nvPr/>
        </p:nvSpPr>
        <p:spPr>
          <a:xfrm rot="16200000">
            <a:off x="1895883" y="5479224"/>
            <a:ext cx="103621" cy="542587"/>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36" name="Rectangle 35">
                <a:extLst>
                  <a:ext uri="{FF2B5EF4-FFF2-40B4-BE49-F238E27FC236}">
                    <a16:creationId xmlns:a16="http://schemas.microsoft.com/office/drawing/2014/main" id="{51A660DC-8893-6D4B-BFC2-1C8B798C8241}"/>
                  </a:ext>
                </a:extLst>
              </p:cNvPr>
              <p:cNvSpPr/>
              <p:nvPr/>
            </p:nvSpPr>
            <p:spPr>
              <a:xfrm>
                <a:off x="2286000" y="5571151"/>
                <a:ext cx="1447960" cy="46115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Sup>
                        <m:sSubSupPr>
                          <m:ctrlPr>
                            <a:rPr lang="en-US" sz="2200" b="1" i="1">
                              <a:latin typeface="Cambria Math" panose="02040503050406030204" pitchFamily="18" charset="0"/>
                            </a:rPr>
                          </m:ctrlPr>
                        </m:sSubSupPr>
                        <m:e>
                          <m:r>
                            <a:rPr lang="en-US" sz="2200" b="1" i="1">
                              <a:latin typeface="Cambria Math" panose="02040503050406030204" pitchFamily="18" charset="0"/>
                            </a:rPr>
                            <m:t>𝒒</m:t>
                          </m:r>
                        </m:e>
                        <m:sub>
                          <m:r>
                            <a:rPr lang="en-US" sz="2200" b="1" i="1">
                              <a:latin typeface="Cambria Math" panose="02040503050406030204" pitchFamily="18" charset="0"/>
                            </a:rPr>
                            <m:t>𝒍</m:t>
                          </m:r>
                        </m:sub>
                        <m:sup>
                          <m:r>
                            <a:rPr lang="en-US" sz="2200" b="1" i="1">
                              <a:latin typeface="Cambria Math" panose="02040503050406030204" pitchFamily="18" charset="0"/>
                            </a:rPr>
                            <m:t>𝑶𝑷𝑻</m:t>
                          </m:r>
                        </m:sup>
                      </m:sSubSup>
                      <m:r>
                        <a:rPr lang="en-US" sz="2200" b="1" i="1">
                          <a:latin typeface="Cambria Math" panose="02040503050406030204" pitchFamily="18" charset="0"/>
                        </a:rPr>
                        <m:t> </m:t>
                      </m:r>
                      <m:r>
                        <a:rPr lang="en-US" sz="2200" b="1" i="1" smtClean="0">
                          <a:latin typeface="Cambria Math" panose="02040503050406030204" pitchFamily="18" charset="0"/>
                          <a:ea typeface="Cambria Math" panose="02040503050406030204" pitchFamily="18" charset="0"/>
                        </a:rPr>
                        <m:t>=</m:t>
                      </m:r>
                      <m:r>
                        <a:rPr lang="en-US" sz="2200" b="1" i="1" smtClean="0">
                          <a:latin typeface="Cambria Math" panose="02040503050406030204" pitchFamily="18" charset="0"/>
                          <a:ea typeface="Cambria Math" panose="02040503050406030204" pitchFamily="18" charset="0"/>
                        </a:rPr>
                        <m:t>𝟏</m:t>
                      </m:r>
                    </m:oMath>
                  </m:oMathPara>
                </a14:m>
                <a:endParaRPr lang="en-US" sz="2200" b="1" dirty="0"/>
              </a:p>
            </p:txBody>
          </p:sp>
        </mc:Choice>
        <mc:Fallback xmlns="">
          <p:sp>
            <p:nvSpPr>
              <p:cNvPr id="36" name="Rectangle 35">
                <a:extLst>
                  <a:ext uri="{FF2B5EF4-FFF2-40B4-BE49-F238E27FC236}">
                    <a16:creationId xmlns:a16="http://schemas.microsoft.com/office/drawing/2014/main" id="{51A660DC-8893-6D4B-BFC2-1C8B798C8241}"/>
                  </a:ext>
                </a:extLst>
              </p:cNvPr>
              <p:cNvSpPr>
                <a:spLocks noRot="1" noChangeAspect="1" noMove="1" noResize="1" noEditPoints="1" noAdjustHandles="1" noChangeArrowheads="1" noChangeShapeType="1" noTextEdit="1"/>
              </p:cNvSpPr>
              <p:nvPr/>
            </p:nvSpPr>
            <p:spPr>
              <a:xfrm>
                <a:off x="2286000" y="5571151"/>
                <a:ext cx="1447960" cy="461152"/>
              </a:xfrm>
              <a:prstGeom prst="rect">
                <a:avLst/>
              </a:prstGeom>
              <a:blipFill>
                <a:blip r:embed="rId7"/>
                <a:stretch>
                  <a:fillRect b="-16216"/>
                </a:stretch>
              </a:blipFill>
            </p:spPr>
            <p:txBody>
              <a:bodyPr/>
              <a:lstStyle/>
              <a:p>
                <a:r>
                  <a:rPr lang="en-US">
                    <a:noFill/>
                  </a:rPr>
                  <a:t> </a:t>
                </a:r>
              </a:p>
            </p:txBody>
          </p:sp>
        </mc:Fallback>
      </mc:AlternateContent>
      <p:sp>
        <p:nvSpPr>
          <p:cNvPr id="37" name="Down Arrow 36">
            <a:extLst>
              <a:ext uri="{FF2B5EF4-FFF2-40B4-BE49-F238E27FC236}">
                <a16:creationId xmlns:a16="http://schemas.microsoft.com/office/drawing/2014/main" id="{2B2D4ECF-8349-B04B-8C32-BA798847307D}"/>
              </a:ext>
            </a:extLst>
          </p:cNvPr>
          <p:cNvSpPr/>
          <p:nvPr/>
        </p:nvSpPr>
        <p:spPr>
          <a:xfrm rot="16200000">
            <a:off x="3914563" y="5495518"/>
            <a:ext cx="103621" cy="542587"/>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a:extLst>
              <a:ext uri="{FF2B5EF4-FFF2-40B4-BE49-F238E27FC236}">
                <a16:creationId xmlns:a16="http://schemas.microsoft.com/office/drawing/2014/main" id="{11E73124-5A1F-FF46-BFDE-23FBEC4A5EE3}"/>
              </a:ext>
            </a:extLst>
          </p:cNvPr>
          <p:cNvSpPr txBox="1"/>
          <p:nvPr/>
        </p:nvSpPr>
        <p:spPr>
          <a:xfrm>
            <a:off x="4387017" y="5565852"/>
            <a:ext cx="1922193" cy="369332"/>
          </a:xfrm>
          <a:prstGeom prst="rect">
            <a:avLst/>
          </a:prstGeom>
          <a:noFill/>
        </p:spPr>
        <p:txBody>
          <a:bodyPr wrap="none" rtlCol="0">
            <a:spAutoFit/>
          </a:bodyPr>
          <a:lstStyle/>
          <a:p>
            <a:r>
              <a:rPr lang="en-US" b="1" dirty="0"/>
              <a:t>Drop every packet</a:t>
            </a:r>
          </a:p>
        </p:txBody>
      </p:sp>
      <p:sp>
        <p:nvSpPr>
          <p:cNvPr id="38" name="Rounded Rectangle 37">
            <a:extLst>
              <a:ext uri="{FF2B5EF4-FFF2-40B4-BE49-F238E27FC236}">
                <a16:creationId xmlns:a16="http://schemas.microsoft.com/office/drawing/2014/main" id="{CFFAFB09-DD11-C642-BA4B-C9774C941930}"/>
              </a:ext>
            </a:extLst>
          </p:cNvPr>
          <p:cNvSpPr/>
          <p:nvPr/>
        </p:nvSpPr>
        <p:spPr>
          <a:xfrm>
            <a:off x="6967180" y="5501376"/>
            <a:ext cx="1970773" cy="441904"/>
          </a:xfrm>
          <a:prstGeom prst="roundRect">
            <a:avLst/>
          </a:prstGeom>
          <a:noFill/>
          <a:ln w="571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TextBox 38">
            <a:extLst>
              <a:ext uri="{FF2B5EF4-FFF2-40B4-BE49-F238E27FC236}">
                <a16:creationId xmlns:a16="http://schemas.microsoft.com/office/drawing/2014/main" id="{400817BE-5EAB-F041-93A2-21D02187C02B}"/>
              </a:ext>
            </a:extLst>
          </p:cNvPr>
          <p:cNvSpPr txBox="1"/>
          <p:nvPr/>
        </p:nvSpPr>
        <p:spPr>
          <a:xfrm>
            <a:off x="7008334" y="5525689"/>
            <a:ext cx="1887761" cy="369332"/>
          </a:xfrm>
          <a:prstGeom prst="rect">
            <a:avLst/>
          </a:prstGeom>
          <a:noFill/>
        </p:spPr>
        <p:txBody>
          <a:bodyPr wrap="none" rtlCol="0">
            <a:spAutoFit/>
          </a:bodyPr>
          <a:lstStyle/>
          <a:p>
            <a:r>
              <a:rPr lang="en-US" b="1" dirty="0"/>
              <a:t>Transmission stop</a:t>
            </a:r>
          </a:p>
        </p:txBody>
      </p:sp>
      <p:sp>
        <p:nvSpPr>
          <p:cNvPr id="40" name="Down Arrow 39">
            <a:extLst>
              <a:ext uri="{FF2B5EF4-FFF2-40B4-BE49-F238E27FC236}">
                <a16:creationId xmlns:a16="http://schemas.microsoft.com/office/drawing/2014/main" id="{6D355FDC-1A6D-7244-8060-9D8647AA9301}"/>
              </a:ext>
            </a:extLst>
          </p:cNvPr>
          <p:cNvSpPr/>
          <p:nvPr/>
        </p:nvSpPr>
        <p:spPr>
          <a:xfrm rot="16200000">
            <a:off x="6578796" y="5463775"/>
            <a:ext cx="103621" cy="542587"/>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Footer Placeholder 1">
            <a:extLst>
              <a:ext uri="{FF2B5EF4-FFF2-40B4-BE49-F238E27FC236}">
                <a16:creationId xmlns:a16="http://schemas.microsoft.com/office/drawing/2014/main" id="{8CD6E0DC-8DD5-4FB4-9E68-8ED3E65A608C}"/>
              </a:ext>
            </a:extLst>
          </p:cNvPr>
          <p:cNvSpPr>
            <a:spLocks noGrp="1"/>
          </p:cNvSpPr>
          <p:nvPr>
            <p:ph type="ftr" sz="quarter" idx="11"/>
          </p:nvPr>
        </p:nvSpPr>
        <p:spPr/>
        <p:txBody>
          <a:bodyPr/>
          <a:lstStyle/>
          <a:p>
            <a:r>
              <a:rPr lang="en-US"/>
              <a:t>© 2019 AT&amp;T Intellectual Property. AT&amp;T, Globe logo, and DIRECTV are registered trademarks and service marks of  AT&amp;T Intellectual Property and/or AT&amp;T affiliated companies. All other marks are the property of their respective owners.</a:t>
            </a:r>
          </a:p>
        </p:txBody>
      </p:sp>
      <mc:AlternateContent xmlns:mc="http://schemas.openxmlformats.org/markup-compatibility/2006" xmlns:a14="http://schemas.microsoft.com/office/drawing/2010/main">
        <mc:Choice Requires="a14">
          <p:sp>
            <p:nvSpPr>
              <p:cNvPr id="3" name="Rectangle 2">
                <a:extLst>
                  <a:ext uri="{FF2B5EF4-FFF2-40B4-BE49-F238E27FC236}">
                    <a16:creationId xmlns:a16="http://schemas.microsoft.com/office/drawing/2014/main" id="{CA77D9BE-0F6C-A042-8B3C-692E6FE8A213}"/>
                  </a:ext>
                </a:extLst>
              </p:cNvPr>
              <p:cNvSpPr/>
              <p:nvPr/>
            </p:nvSpPr>
            <p:spPr>
              <a:xfrm>
                <a:off x="473509" y="1398106"/>
                <a:ext cx="4077911" cy="1092671"/>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Sup>
                        <m:sSubSupPr>
                          <m:ctrlPr>
                            <a:rPr lang="en-US" sz="2200" b="1" i="1">
                              <a:latin typeface="Cambria Math" panose="02040503050406030204" pitchFamily="18" charset="0"/>
                            </a:rPr>
                          </m:ctrlPr>
                        </m:sSubSupPr>
                        <m:e>
                          <m:r>
                            <a:rPr lang="en-US" sz="2200" b="1" i="1">
                              <a:latin typeface="Cambria Math" panose="02040503050406030204" pitchFamily="18" charset="0"/>
                            </a:rPr>
                            <m:t>𝒙</m:t>
                          </m:r>
                        </m:e>
                        <m:sub>
                          <m:r>
                            <a:rPr lang="en-US" sz="2200" b="1" i="1">
                              <a:latin typeface="Cambria Math" panose="02040503050406030204" pitchFamily="18" charset="0"/>
                            </a:rPr>
                            <m:t>𝒍</m:t>
                          </m:r>
                        </m:sub>
                        <m:sup>
                          <m:r>
                            <a:rPr lang="en-US" sz="2200" b="1" i="1">
                              <a:latin typeface="Cambria Math" panose="02040503050406030204" pitchFamily="18" charset="0"/>
                            </a:rPr>
                            <m:t>𝑻𝑪𝑷</m:t>
                          </m:r>
                        </m:sup>
                      </m:sSubSup>
                      <m:r>
                        <a:rPr lang="en-US" sz="2200" b="1" i="1">
                          <a:latin typeface="Cambria Math" panose="02040503050406030204" pitchFamily="18" charset="0"/>
                        </a:rPr>
                        <m:t>= </m:t>
                      </m:r>
                      <m:f>
                        <m:fPr>
                          <m:ctrlPr>
                            <a:rPr lang="en-US" sz="2200" b="1" i="1">
                              <a:latin typeface="Cambria Math" panose="02040503050406030204" pitchFamily="18" charset="0"/>
                            </a:rPr>
                          </m:ctrlPr>
                        </m:fPr>
                        <m:num>
                          <m:r>
                            <a:rPr lang="en-US" sz="2200" b="1" i="1">
                              <a:latin typeface="Cambria Math" panose="02040503050406030204" pitchFamily="18" charset="0"/>
                            </a:rPr>
                            <m:t>𝑩</m:t>
                          </m:r>
                        </m:num>
                        <m:den>
                          <m:sSub>
                            <m:sSubPr>
                              <m:ctrlPr>
                                <a:rPr lang="en-US" sz="2200" b="1" i="1">
                                  <a:latin typeface="Cambria Math" panose="02040503050406030204" pitchFamily="18" charset="0"/>
                                </a:rPr>
                              </m:ctrlPr>
                            </m:sSubPr>
                            <m:e>
                              <m:r>
                                <a:rPr lang="en-US" sz="2200" b="1" i="1">
                                  <a:latin typeface="Cambria Math" panose="02040503050406030204" pitchFamily="18" charset="0"/>
                                </a:rPr>
                                <m:t>𝑻</m:t>
                              </m:r>
                            </m:e>
                            <m:sub>
                              <m:r>
                                <a:rPr lang="en-US" sz="2200" b="1" i="1">
                                  <a:latin typeface="Cambria Math" panose="02040503050406030204" pitchFamily="18" charset="0"/>
                                </a:rPr>
                                <m:t>𝒍</m:t>
                              </m:r>
                            </m:sub>
                          </m:sSub>
                        </m:den>
                      </m:f>
                      <m:rad>
                        <m:radPr>
                          <m:degHide m:val="on"/>
                          <m:ctrlPr>
                            <a:rPr lang="en-US" sz="2200" b="1" i="1">
                              <a:latin typeface="Cambria Math" panose="02040503050406030204" pitchFamily="18" charset="0"/>
                            </a:rPr>
                          </m:ctrlPr>
                        </m:radPr>
                        <m:deg/>
                        <m:e>
                          <m:f>
                            <m:fPr>
                              <m:ctrlPr>
                                <a:rPr lang="en-US" sz="2200" b="1" i="1">
                                  <a:latin typeface="Cambria Math" panose="02040503050406030204" pitchFamily="18" charset="0"/>
                                </a:rPr>
                              </m:ctrlPr>
                            </m:fPr>
                            <m:num>
                              <m:r>
                                <a:rPr lang="en-US" sz="2200" b="1" i="1">
                                  <a:latin typeface="Cambria Math" panose="02040503050406030204" pitchFamily="18" charset="0"/>
                                </a:rPr>
                                <m:t>(</m:t>
                              </m:r>
                              <m:r>
                                <a:rPr lang="en-US" sz="2200" b="1" i="1">
                                  <a:latin typeface="Cambria Math" panose="02040503050406030204" pitchFamily="18" charset="0"/>
                                </a:rPr>
                                <m:t>𝟏</m:t>
                              </m:r>
                              <m:r>
                                <a:rPr lang="en-US" sz="2200" b="1" i="1">
                                  <a:latin typeface="Cambria Math" panose="02040503050406030204" pitchFamily="18" charset="0"/>
                                </a:rPr>
                                <m:t>−</m:t>
                              </m:r>
                              <m:sSub>
                                <m:sSubPr>
                                  <m:ctrlPr>
                                    <a:rPr lang="en-US" sz="2200" b="1" i="1">
                                      <a:latin typeface="Cambria Math" panose="02040503050406030204" pitchFamily="18" charset="0"/>
                                    </a:rPr>
                                  </m:ctrlPr>
                                </m:sSubPr>
                                <m:e>
                                  <m:r>
                                    <a:rPr lang="en-US" sz="2200" b="1" i="1">
                                      <a:latin typeface="Cambria Math" panose="02040503050406030204" pitchFamily="18" charset="0"/>
                                    </a:rPr>
                                    <m:t>𝒒</m:t>
                                  </m:r>
                                </m:e>
                                <m:sub>
                                  <m:r>
                                    <a:rPr lang="en-US" sz="2200" b="1" i="1">
                                      <a:latin typeface="Cambria Math" panose="02040503050406030204" pitchFamily="18" charset="0"/>
                                    </a:rPr>
                                    <m:t>𝒍</m:t>
                                  </m:r>
                                </m:sub>
                              </m:sSub>
                              <m:r>
                                <a:rPr lang="en-US" sz="2200" b="1" i="1">
                                  <a:latin typeface="Cambria Math" panose="02040503050406030204" pitchFamily="18" charset="0"/>
                                </a:rPr>
                                <m:t>)</m:t>
                              </m:r>
                              <m:sSub>
                                <m:sSubPr>
                                  <m:ctrlPr>
                                    <a:rPr lang="en-US" sz="2200" b="1" i="1">
                                      <a:latin typeface="Cambria Math" panose="02040503050406030204" pitchFamily="18" charset="0"/>
                                    </a:rPr>
                                  </m:ctrlPr>
                                </m:sSubPr>
                                <m:e>
                                  <m:r>
                                    <a:rPr lang="en-US" sz="2200" b="1" i="1">
                                      <a:latin typeface="Cambria Math" panose="02040503050406030204" pitchFamily="18" charset="0"/>
                                      <a:ea typeface="Cambria Math" panose="02040503050406030204" pitchFamily="18" charset="0"/>
                                    </a:rPr>
                                    <m:t>𝝆</m:t>
                                  </m:r>
                                </m:e>
                                <m:sub>
                                  <m:r>
                                    <a:rPr lang="en-US" sz="2200" b="1" i="1">
                                      <a:latin typeface="Cambria Math" panose="02040503050406030204" pitchFamily="18" charset="0"/>
                                      <a:ea typeface="Cambria Math" panose="02040503050406030204" pitchFamily="18" charset="0"/>
                                    </a:rPr>
                                    <m:t>𝒍</m:t>
                                  </m:r>
                                </m:sub>
                              </m:sSub>
                            </m:num>
                            <m:den>
                              <m:r>
                                <a:rPr lang="en-US" sz="2200" b="1" i="1">
                                  <a:latin typeface="Cambria Math" panose="02040503050406030204" pitchFamily="18" charset="0"/>
                                  <a:ea typeface="Cambria Math" panose="02040503050406030204" pitchFamily="18" charset="0"/>
                                </a:rPr>
                                <m:t>𝜷</m:t>
                              </m:r>
                              <m:r>
                                <a:rPr lang="en-US" sz="2200" b="1" i="1">
                                  <a:latin typeface="Cambria Math" panose="02040503050406030204" pitchFamily="18" charset="0"/>
                                  <a:ea typeface="Cambria Math" panose="02040503050406030204" pitchFamily="18" charset="0"/>
                                </a:rPr>
                                <m:t>(</m:t>
                              </m:r>
                              <m:r>
                                <a:rPr lang="en-US" sz="2200" b="1" i="1">
                                  <a:latin typeface="Cambria Math" panose="02040503050406030204" pitchFamily="18" charset="0"/>
                                  <a:ea typeface="Cambria Math" panose="02040503050406030204" pitchFamily="18" charset="0"/>
                                </a:rPr>
                                <m:t>𝟏</m:t>
                              </m:r>
                              <m:r>
                                <a:rPr lang="en-US" sz="2200" b="1" i="1">
                                  <a:latin typeface="Cambria Math" panose="02040503050406030204" pitchFamily="18" charset="0"/>
                                  <a:ea typeface="Cambria Math" panose="02040503050406030204" pitchFamily="18" charset="0"/>
                                </a:rPr>
                                <m:t>−(</m:t>
                              </m:r>
                              <m:r>
                                <a:rPr lang="en-US" sz="2200" b="1" i="1">
                                  <a:latin typeface="Cambria Math" panose="02040503050406030204" pitchFamily="18" charset="0"/>
                                  <a:ea typeface="Cambria Math" panose="02040503050406030204" pitchFamily="18" charset="0"/>
                                </a:rPr>
                                <m:t>𝟏</m:t>
                              </m:r>
                              <m:r>
                                <a:rPr lang="en-US" sz="2200" b="1" i="1">
                                  <a:latin typeface="Cambria Math" panose="02040503050406030204" pitchFamily="18" charset="0"/>
                                  <a:ea typeface="Cambria Math" panose="02040503050406030204" pitchFamily="18" charset="0"/>
                                </a:rPr>
                                <m:t>−</m:t>
                              </m:r>
                              <m:sSub>
                                <m:sSubPr>
                                  <m:ctrlPr>
                                    <a:rPr lang="en-US" sz="2200" b="1" i="1">
                                      <a:latin typeface="Cambria Math" panose="02040503050406030204" pitchFamily="18" charset="0"/>
                                      <a:ea typeface="Cambria Math" panose="02040503050406030204" pitchFamily="18" charset="0"/>
                                    </a:rPr>
                                  </m:ctrlPr>
                                </m:sSubPr>
                                <m:e>
                                  <m:r>
                                    <a:rPr lang="en-US" sz="2200" b="1" i="1">
                                      <a:latin typeface="Cambria Math" panose="02040503050406030204" pitchFamily="18" charset="0"/>
                                      <a:ea typeface="Cambria Math" panose="02040503050406030204" pitchFamily="18" charset="0"/>
                                    </a:rPr>
                                    <m:t>𝒒</m:t>
                                  </m:r>
                                </m:e>
                                <m:sub>
                                  <m:r>
                                    <a:rPr lang="en-US" sz="2200" b="1" i="1">
                                      <a:latin typeface="Cambria Math" panose="02040503050406030204" pitchFamily="18" charset="0"/>
                                      <a:ea typeface="Cambria Math" panose="02040503050406030204" pitchFamily="18" charset="0"/>
                                    </a:rPr>
                                    <m:t>𝒍</m:t>
                                  </m:r>
                                </m:sub>
                              </m:sSub>
                              <m:r>
                                <a:rPr lang="en-US" sz="2200" b="1" i="1">
                                  <a:latin typeface="Cambria Math" panose="02040503050406030204" pitchFamily="18" charset="0"/>
                                  <a:ea typeface="Cambria Math" panose="02040503050406030204" pitchFamily="18" charset="0"/>
                                </a:rPr>
                                <m:t>)</m:t>
                              </m:r>
                              <m:sSub>
                                <m:sSubPr>
                                  <m:ctrlPr>
                                    <a:rPr lang="en-US" sz="2200" b="1" i="1">
                                      <a:latin typeface="Cambria Math" panose="02040503050406030204" pitchFamily="18" charset="0"/>
                                      <a:ea typeface="Cambria Math" panose="02040503050406030204" pitchFamily="18" charset="0"/>
                                    </a:rPr>
                                  </m:ctrlPr>
                                </m:sSubPr>
                                <m:e>
                                  <m:r>
                                    <a:rPr lang="en-US" sz="2200" b="1" i="1">
                                      <a:latin typeface="Cambria Math" panose="02040503050406030204" pitchFamily="18" charset="0"/>
                                      <a:ea typeface="Cambria Math" panose="02040503050406030204" pitchFamily="18" charset="0"/>
                                    </a:rPr>
                                    <m:t>𝝆</m:t>
                                  </m:r>
                                </m:e>
                                <m:sub>
                                  <m:r>
                                    <a:rPr lang="en-US" sz="2200" b="1" i="1">
                                      <a:latin typeface="Cambria Math" panose="02040503050406030204" pitchFamily="18" charset="0"/>
                                      <a:ea typeface="Cambria Math" panose="02040503050406030204" pitchFamily="18" charset="0"/>
                                    </a:rPr>
                                    <m:t>𝒍</m:t>
                                  </m:r>
                                </m:sub>
                              </m:sSub>
                              <m:r>
                                <a:rPr lang="en-US" sz="2200" b="1" i="1">
                                  <a:latin typeface="Cambria Math" panose="02040503050406030204" pitchFamily="18" charset="0"/>
                                  <a:ea typeface="Cambria Math" panose="02040503050406030204" pitchFamily="18" charset="0"/>
                                </a:rPr>
                                <m:t>)</m:t>
                              </m:r>
                            </m:den>
                          </m:f>
                        </m:e>
                      </m:rad>
                      <m:r>
                        <m:rPr>
                          <m:nor/>
                        </m:rPr>
                        <a:rPr lang="en-US" sz="2200" b="1" dirty="0"/>
                        <m:t> </m:t>
                      </m:r>
                    </m:oMath>
                  </m:oMathPara>
                </a14:m>
                <a:endParaRPr lang="en-US" sz="2200" dirty="0"/>
              </a:p>
            </p:txBody>
          </p:sp>
        </mc:Choice>
        <mc:Fallback xmlns="">
          <p:sp>
            <p:nvSpPr>
              <p:cNvPr id="3" name="Rectangle 2">
                <a:extLst>
                  <a:ext uri="{FF2B5EF4-FFF2-40B4-BE49-F238E27FC236}">
                    <a16:creationId xmlns:a16="http://schemas.microsoft.com/office/drawing/2014/main" id="{CA77D9BE-0F6C-A042-8B3C-692E6FE8A213}"/>
                  </a:ext>
                </a:extLst>
              </p:cNvPr>
              <p:cNvSpPr>
                <a:spLocks noRot="1" noChangeAspect="1" noMove="1" noResize="1" noEditPoints="1" noAdjustHandles="1" noChangeArrowheads="1" noChangeShapeType="1" noTextEdit="1"/>
              </p:cNvSpPr>
              <p:nvPr/>
            </p:nvSpPr>
            <p:spPr>
              <a:xfrm>
                <a:off x="473509" y="1398106"/>
                <a:ext cx="4077911" cy="1092671"/>
              </a:xfrm>
              <a:prstGeom prst="rect">
                <a:avLst/>
              </a:prstGeom>
              <a:blipFill>
                <a:blip r:embed="rId8"/>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 name="Rectangle 3">
                <a:extLst>
                  <a:ext uri="{FF2B5EF4-FFF2-40B4-BE49-F238E27FC236}">
                    <a16:creationId xmlns:a16="http://schemas.microsoft.com/office/drawing/2014/main" id="{C3CA5F8E-760E-8D44-AF31-D8C5717CA046}"/>
                  </a:ext>
                </a:extLst>
              </p:cNvPr>
              <p:cNvSpPr/>
              <p:nvPr/>
            </p:nvSpPr>
            <p:spPr>
              <a:xfrm>
                <a:off x="4911559" y="1369402"/>
                <a:ext cx="3517822" cy="993798"/>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Sup>
                        <m:sSubSupPr>
                          <m:ctrlPr>
                            <a:rPr lang="en-US" sz="2200" b="1" i="1">
                              <a:latin typeface="Cambria Math" panose="02040503050406030204" pitchFamily="18" charset="0"/>
                            </a:rPr>
                          </m:ctrlPr>
                        </m:sSubSupPr>
                        <m:e>
                          <m:r>
                            <a:rPr lang="en-US" sz="2200" b="1" i="1">
                              <a:latin typeface="Cambria Math" panose="02040503050406030204" pitchFamily="18" charset="0"/>
                            </a:rPr>
                            <m:t>𝒙</m:t>
                          </m:r>
                        </m:e>
                        <m:sub>
                          <m:r>
                            <a:rPr lang="en-US" sz="2200" b="1" i="1">
                              <a:latin typeface="Cambria Math" panose="02040503050406030204" pitchFamily="18" charset="0"/>
                            </a:rPr>
                            <m:t>𝒍</m:t>
                          </m:r>
                        </m:sub>
                        <m:sup>
                          <m:r>
                            <a:rPr lang="en-US" sz="2200" b="1" i="1">
                              <a:latin typeface="Cambria Math" panose="02040503050406030204" pitchFamily="18" charset="0"/>
                            </a:rPr>
                            <m:t>𝑶𝑷𝑻</m:t>
                          </m:r>
                        </m:sup>
                      </m:sSubSup>
                      <m:r>
                        <a:rPr lang="en-US" sz="2200" b="1" i="1">
                          <a:latin typeface="Cambria Math" panose="02040503050406030204" pitchFamily="18" charset="0"/>
                        </a:rPr>
                        <m:t>= </m:t>
                      </m:r>
                      <m:f>
                        <m:fPr>
                          <m:ctrlPr>
                            <a:rPr lang="en-US" sz="2200" b="1" i="1">
                              <a:latin typeface="Cambria Math" panose="02040503050406030204" pitchFamily="18" charset="0"/>
                            </a:rPr>
                          </m:ctrlPr>
                        </m:fPr>
                        <m:num>
                          <m:sSub>
                            <m:sSubPr>
                              <m:ctrlPr>
                                <a:rPr lang="en-US" sz="2200" b="1" i="1">
                                  <a:latin typeface="Cambria Math" panose="02040503050406030204" pitchFamily="18" charset="0"/>
                                </a:rPr>
                              </m:ctrlPr>
                            </m:sSubPr>
                            <m:e>
                              <m:r>
                                <a:rPr lang="en-US" sz="2200" b="1" i="1">
                                  <a:latin typeface="Cambria Math" panose="02040503050406030204" pitchFamily="18" charset="0"/>
                                </a:rPr>
                                <m:t>𝒄</m:t>
                              </m:r>
                            </m:e>
                            <m:sub>
                              <m:r>
                                <a:rPr lang="en-US" sz="2200" b="1" i="1">
                                  <a:latin typeface="Cambria Math" panose="02040503050406030204" pitchFamily="18" charset="0"/>
                                </a:rPr>
                                <m:t>𝒍</m:t>
                              </m:r>
                            </m:sub>
                          </m:sSub>
                        </m:num>
                        <m:den>
                          <m:r>
                            <a:rPr lang="en-US" sz="2200" b="1" i="1">
                              <a:latin typeface="Cambria Math" panose="02040503050406030204" pitchFamily="18" charset="0"/>
                            </a:rPr>
                            <m:t>𝑳</m:t>
                          </m:r>
                        </m:den>
                      </m:f>
                      <m:d>
                        <m:dPr>
                          <m:begChr m:val="["/>
                          <m:endChr m:val="]"/>
                          <m:ctrlPr>
                            <a:rPr lang="en-US" sz="2200" b="1" i="1">
                              <a:latin typeface="Cambria Math" panose="02040503050406030204" pitchFamily="18" charset="0"/>
                            </a:rPr>
                          </m:ctrlPr>
                        </m:dPr>
                        <m:e>
                          <m:r>
                            <a:rPr lang="en-US" sz="2200" b="1" i="1">
                              <a:latin typeface="Cambria Math" panose="02040503050406030204" pitchFamily="18" charset="0"/>
                            </a:rPr>
                            <m:t>𝟏</m:t>
                          </m:r>
                          <m:r>
                            <a:rPr lang="en-US" sz="2200" b="1" i="1">
                              <a:latin typeface="Cambria Math" panose="02040503050406030204" pitchFamily="18" charset="0"/>
                            </a:rPr>
                            <m:t>− </m:t>
                          </m:r>
                          <m:nary>
                            <m:naryPr>
                              <m:chr m:val="∑"/>
                              <m:supHide m:val="on"/>
                              <m:ctrlPr>
                                <a:rPr lang="en-US" sz="2200" b="1" i="1">
                                  <a:latin typeface="Cambria Math" panose="02040503050406030204" pitchFamily="18" charset="0"/>
                                </a:rPr>
                              </m:ctrlPr>
                            </m:naryPr>
                            <m:sub>
                              <m:r>
                                <a:rPr lang="en-US" sz="2200" b="1" i="1">
                                  <a:latin typeface="Cambria Math" panose="02040503050406030204" pitchFamily="18" charset="0"/>
                                </a:rPr>
                                <m:t>𝒎</m:t>
                              </m:r>
                              <m:r>
                                <a:rPr lang="en-US" sz="2200" b="1" i="1">
                                  <a:latin typeface="Cambria Math" panose="02040503050406030204" pitchFamily="18" charset="0"/>
                                </a:rPr>
                                <m:t> ∈ </m:t>
                              </m:r>
                              <m:r>
                                <a:rPr lang="en-US" sz="2200" b="1" i="1">
                                  <a:latin typeface="Cambria Math" panose="02040503050406030204" pitchFamily="18" charset="0"/>
                                  <a:ea typeface="Cambria Math" panose="02040503050406030204" pitchFamily="18" charset="0"/>
                                </a:rPr>
                                <m:t>𝓜</m:t>
                              </m:r>
                            </m:sub>
                            <m:sup/>
                            <m:e>
                              <m:f>
                                <m:fPr>
                                  <m:ctrlPr>
                                    <a:rPr lang="en-US" sz="2200" b="1" i="1">
                                      <a:latin typeface="Cambria Math" panose="02040503050406030204" pitchFamily="18" charset="0"/>
                                    </a:rPr>
                                  </m:ctrlPr>
                                </m:fPr>
                                <m:num>
                                  <m:sSub>
                                    <m:sSubPr>
                                      <m:ctrlPr>
                                        <a:rPr lang="en-US" sz="2200" b="1" i="1">
                                          <a:latin typeface="Cambria Math" panose="02040503050406030204" pitchFamily="18" charset="0"/>
                                        </a:rPr>
                                      </m:ctrlPr>
                                    </m:sSubPr>
                                    <m:e>
                                      <m:r>
                                        <a:rPr lang="en-US" sz="2200" b="1" i="1">
                                          <a:latin typeface="Cambria Math" panose="02040503050406030204" pitchFamily="18" charset="0"/>
                                        </a:rPr>
                                        <m:t>𝒙</m:t>
                                      </m:r>
                                    </m:e>
                                    <m:sub>
                                      <m:r>
                                        <a:rPr lang="en-US" sz="2200" b="1" i="1">
                                          <a:latin typeface="Cambria Math" panose="02040503050406030204" pitchFamily="18" charset="0"/>
                                        </a:rPr>
                                        <m:t>𝒎</m:t>
                                      </m:r>
                                    </m:sub>
                                  </m:sSub>
                                </m:num>
                                <m:den>
                                  <m:sSub>
                                    <m:sSubPr>
                                      <m:ctrlPr>
                                        <a:rPr lang="en-US" sz="2200" b="1" i="1">
                                          <a:latin typeface="Cambria Math" panose="02040503050406030204" pitchFamily="18" charset="0"/>
                                        </a:rPr>
                                      </m:ctrlPr>
                                    </m:sSubPr>
                                    <m:e>
                                      <m:r>
                                        <a:rPr lang="en-US" sz="2200" b="1" i="1">
                                          <a:latin typeface="Cambria Math" panose="02040503050406030204" pitchFamily="18" charset="0"/>
                                        </a:rPr>
                                        <m:t>𝒄</m:t>
                                      </m:r>
                                    </m:e>
                                    <m:sub>
                                      <m:r>
                                        <a:rPr lang="en-US" sz="2200" b="1" i="1">
                                          <a:latin typeface="Cambria Math" panose="02040503050406030204" pitchFamily="18" charset="0"/>
                                        </a:rPr>
                                        <m:t>𝒎</m:t>
                                      </m:r>
                                    </m:sub>
                                  </m:sSub>
                                </m:den>
                              </m:f>
                            </m:e>
                          </m:nary>
                        </m:e>
                      </m:d>
                      <m:r>
                        <m:rPr>
                          <m:nor/>
                        </m:rPr>
                        <a:rPr lang="en-US" sz="2200" b="1" dirty="0"/>
                        <m:t> </m:t>
                      </m:r>
                    </m:oMath>
                  </m:oMathPara>
                </a14:m>
                <a:endParaRPr lang="en-US" sz="2200" dirty="0"/>
              </a:p>
            </p:txBody>
          </p:sp>
        </mc:Choice>
        <mc:Fallback xmlns="">
          <p:sp>
            <p:nvSpPr>
              <p:cNvPr id="4" name="Rectangle 3">
                <a:extLst>
                  <a:ext uri="{FF2B5EF4-FFF2-40B4-BE49-F238E27FC236}">
                    <a16:creationId xmlns:a16="http://schemas.microsoft.com/office/drawing/2014/main" id="{C3CA5F8E-760E-8D44-AF31-D8C5717CA046}"/>
                  </a:ext>
                </a:extLst>
              </p:cNvPr>
              <p:cNvSpPr>
                <a:spLocks noRot="1" noChangeAspect="1" noMove="1" noResize="1" noEditPoints="1" noAdjustHandles="1" noChangeArrowheads="1" noChangeShapeType="1" noTextEdit="1"/>
              </p:cNvSpPr>
              <p:nvPr/>
            </p:nvSpPr>
            <p:spPr>
              <a:xfrm>
                <a:off x="4911559" y="1369402"/>
                <a:ext cx="3517822" cy="993798"/>
              </a:xfrm>
              <a:prstGeom prst="rect">
                <a:avLst/>
              </a:prstGeom>
              <a:blipFill>
                <a:blip r:embed="rId9"/>
                <a:stretch>
                  <a:fillRect t="-111538" b="-165385"/>
                </a:stretch>
              </a:blipFill>
            </p:spPr>
            <p:txBody>
              <a:bodyPr/>
              <a:lstStyle/>
              <a:p>
                <a:r>
                  <a:rPr lang="en-US">
                    <a:noFill/>
                  </a:rPr>
                  <a:t> </a:t>
                </a:r>
              </a:p>
            </p:txBody>
          </p:sp>
        </mc:Fallback>
      </mc:AlternateContent>
      <p:sp>
        <p:nvSpPr>
          <p:cNvPr id="5" name="Right Brace 4">
            <a:extLst>
              <a:ext uri="{FF2B5EF4-FFF2-40B4-BE49-F238E27FC236}">
                <a16:creationId xmlns:a16="http://schemas.microsoft.com/office/drawing/2014/main" id="{1CF0E297-E098-0B49-9176-CA92D4C1B52D}"/>
              </a:ext>
            </a:extLst>
          </p:cNvPr>
          <p:cNvSpPr/>
          <p:nvPr/>
        </p:nvSpPr>
        <p:spPr>
          <a:xfrm rot="5400000">
            <a:off x="4473664" y="624354"/>
            <a:ext cx="464581" cy="4077911"/>
          </a:xfrm>
          <a:prstGeom prst="righ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25" name="Rectangle 24">
            <a:extLst>
              <a:ext uri="{FF2B5EF4-FFF2-40B4-BE49-F238E27FC236}">
                <a16:creationId xmlns:a16="http://schemas.microsoft.com/office/drawing/2014/main" id="{8371BB3C-7748-9B48-BD8B-69F919D7E3A4}"/>
              </a:ext>
            </a:extLst>
          </p:cNvPr>
          <p:cNvSpPr/>
          <p:nvPr/>
        </p:nvSpPr>
        <p:spPr>
          <a:xfrm>
            <a:off x="76200" y="4841557"/>
            <a:ext cx="8991600" cy="492443"/>
          </a:xfrm>
          <a:prstGeom prst="rect">
            <a:avLst/>
          </a:prstGeom>
          <a:noFill/>
        </p:spPr>
        <p:txBody>
          <a:bodyPr wrap="square">
            <a:spAutoFit/>
          </a:bodyPr>
          <a:lstStyle/>
          <a:p>
            <a:pPr marL="800100" lvl="1" indent="-342900" fontAlgn="t">
              <a:buFont typeface="Arial" panose="020B0604020202020204" pitchFamily="34" charset="0"/>
              <a:buChar char="•"/>
            </a:pPr>
            <a:r>
              <a:rPr lang="en-US" altLang="zh-CN" sz="2600" b="1" dirty="0"/>
              <a:t>Practical drawback of  the optimal dropping rate</a:t>
            </a:r>
            <a:endParaRPr lang="en-US" altLang="zh-CN" sz="2200" b="1" dirty="0"/>
          </a:p>
        </p:txBody>
      </p:sp>
    </p:spTree>
    <p:extLst>
      <p:ext uri="{BB962C8B-B14F-4D97-AF65-F5344CB8AC3E}">
        <p14:creationId xmlns:p14="http://schemas.microsoft.com/office/powerpoint/2010/main" val="351847638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9" name="Straight Connector 8"/>
          <p:cNvCxnSpPr/>
          <p:nvPr/>
        </p:nvCxnSpPr>
        <p:spPr bwMode="auto">
          <a:xfrm>
            <a:off x="489034" y="993513"/>
            <a:ext cx="7989888" cy="0"/>
          </a:xfrm>
          <a:prstGeom prst="line">
            <a:avLst/>
          </a:prstGeom>
          <a:ln>
            <a:headEnd type="none" w="med" len="med"/>
            <a:tailEnd type="none" w="med" len="med"/>
          </a:ln>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style>
          <a:lnRef idx="3">
            <a:schemeClr val="accent1"/>
          </a:lnRef>
          <a:fillRef idx="0">
            <a:schemeClr val="accent1"/>
          </a:fillRef>
          <a:effectRef idx="2">
            <a:schemeClr val="accent1"/>
          </a:effectRef>
          <a:fontRef idx="minor">
            <a:schemeClr val="tx1"/>
          </a:fontRef>
        </p:style>
      </p:cxnSp>
      <p:sp>
        <p:nvSpPr>
          <p:cNvPr id="18" name="Title 1">
            <a:extLst>
              <a:ext uri="{FF2B5EF4-FFF2-40B4-BE49-F238E27FC236}">
                <a16:creationId xmlns:a16="http://schemas.microsoft.com/office/drawing/2014/main" id="{79ED2717-C333-D64B-AF44-777DECBCCEA5}"/>
              </a:ext>
            </a:extLst>
          </p:cNvPr>
          <p:cNvSpPr txBox="1">
            <a:spLocks/>
          </p:cNvSpPr>
          <p:nvPr/>
        </p:nvSpPr>
        <p:spPr>
          <a:xfrm>
            <a:off x="685800" y="427038"/>
            <a:ext cx="7772400" cy="639762"/>
          </a:xfrm>
          <a:prstGeom prst="rect">
            <a:avLst/>
          </a:prstGeom>
        </p:spPr>
        <p:txBody>
          <a:bodyPr bIns="91440" anchor="b" anchorCtr="0">
            <a:noAutofit/>
          </a:bodyPr>
          <a:lstStyle>
            <a:lvl1pPr algn="l" rtl="0" eaLnBrk="1" latinLnBrk="0" hangingPunct="1">
              <a:spcBef>
                <a:spcPct val="0"/>
              </a:spcBef>
              <a:buNone/>
              <a:defRPr kumimoji="0" sz="4000" kern="1200">
                <a:solidFill>
                  <a:schemeClr val="tx2"/>
                </a:solidFill>
                <a:latin typeface="+mj-lt"/>
                <a:ea typeface="+mj-ea"/>
                <a:cs typeface="+mj-cs"/>
              </a:defRPr>
            </a:lvl1pPr>
          </a:lstStyle>
          <a:p>
            <a:pPr algn="ctr"/>
            <a:r>
              <a:rPr lang="en-US" altLang="zh-CN" sz="3600" b="1" dirty="0">
                <a:solidFill>
                  <a:schemeClr val="accent1">
                    <a:lumMod val="75000"/>
                  </a:schemeClr>
                </a:solidFill>
                <a:latin typeface="+mn-lt"/>
              </a:rPr>
              <a:t>Design of Sneaker</a:t>
            </a:r>
            <a:br>
              <a:rPr lang="en-US" sz="2800" b="1" dirty="0">
                <a:solidFill>
                  <a:schemeClr val="accent1">
                    <a:lumMod val="75000"/>
                  </a:schemeClr>
                </a:solidFill>
                <a:latin typeface="+mn-lt"/>
              </a:rPr>
            </a:br>
            <a:r>
              <a:rPr lang="en-US" sz="2800" b="1" dirty="0">
                <a:solidFill>
                  <a:srgbClr val="7030A0"/>
                </a:solidFill>
                <a:latin typeface="+mn-lt"/>
              </a:rPr>
              <a:t>Practical dropping rate</a:t>
            </a:r>
          </a:p>
        </p:txBody>
      </p:sp>
      <p:sp>
        <p:nvSpPr>
          <p:cNvPr id="41" name="Title 1">
            <a:extLst>
              <a:ext uri="{FF2B5EF4-FFF2-40B4-BE49-F238E27FC236}">
                <a16:creationId xmlns:a16="http://schemas.microsoft.com/office/drawing/2014/main" id="{9752B923-9494-F746-B669-2D6720BA1478}"/>
              </a:ext>
            </a:extLst>
          </p:cNvPr>
          <p:cNvSpPr txBox="1">
            <a:spLocks/>
          </p:cNvSpPr>
          <p:nvPr/>
        </p:nvSpPr>
        <p:spPr>
          <a:xfrm>
            <a:off x="4430062" y="4457692"/>
            <a:ext cx="3113738" cy="419108"/>
          </a:xfrm>
          <a:prstGeom prst="rect">
            <a:avLst/>
          </a:prstGeom>
        </p:spPr>
        <p:txBody>
          <a:bodyPr bIns="91440" anchor="b" anchorCtr="0">
            <a:noAutofit/>
          </a:bodyPr>
          <a:lstStyle>
            <a:lvl1pPr algn="l" rtl="0" eaLnBrk="1" latinLnBrk="0" hangingPunct="1">
              <a:spcBef>
                <a:spcPct val="0"/>
              </a:spcBef>
              <a:buNone/>
              <a:defRPr kumimoji="0" sz="4000" kern="1200">
                <a:solidFill>
                  <a:schemeClr val="tx2"/>
                </a:solidFill>
                <a:latin typeface="+mj-lt"/>
                <a:ea typeface="+mj-ea"/>
                <a:cs typeface="+mj-cs"/>
              </a:defRPr>
            </a:lvl1pPr>
          </a:lstStyle>
          <a:p>
            <a:pPr algn="ctr"/>
            <a:r>
              <a:rPr lang="en-US" sz="2400" b="1" dirty="0">
                <a:solidFill>
                  <a:srgbClr val="6600CC"/>
                </a:solidFill>
                <a:latin typeface="+mn-lt"/>
              </a:rPr>
              <a:t>Practical dropping rate</a:t>
            </a:r>
          </a:p>
        </p:txBody>
      </p:sp>
      <mc:AlternateContent xmlns:mc="http://schemas.openxmlformats.org/markup-compatibility/2006" xmlns:a14="http://schemas.microsoft.com/office/drawing/2010/main">
        <mc:Choice Requires="a14">
          <p:sp>
            <p:nvSpPr>
              <p:cNvPr id="43" name="TextBox 42">
                <a:extLst>
                  <a:ext uri="{FF2B5EF4-FFF2-40B4-BE49-F238E27FC236}">
                    <a16:creationId xmlns:a16="http://schemas.microsoft.com/office/drawing/2014/main" id="{ACC16F70-620C-EC4F-A380-D41660CFC156}"/>
                  </a:ext>
                </a:extLst>
              </p:cNvPr>
              <p:cNvSpPr txBox="1"/>
              <p:nvPr/>
            </p:nvSpPr>
            <p:spPr>
              <a:xfrm>
                <a:off x="1906874" y="5257800"/>
                <a:ext cx="5255926" cy="74885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Sup>
                        <m:sSubSupPr>
                          <m:ctrlPr>
                            <a:rPr lang="en-US" sz="2200" b="1" i="1" smtClean="0">
                              <a:latin typeface="Cambria Math" panose="02040503050406030204" pitchFamily="18" charset="0"/>
                            </a:rPr>
                          </m:ctrlPr>
                        </m:sSubSupPr>
                        <m:e>
                          <m:r>
                            <a:rPr lang="en-US" sz="2200" b="1" i="1" smtClean="0">
                              <a:latin typeface="Cambria Math" panose="02040503050406030204" pitchFamily="18" charset="0"/>
                            </a:rPr>
                            <m:t>𝒒</m:t>
                          </m:r>
                        </m:e>
                        <m:sub>
                          <m:r>
                            <a:rPr lang="en-US" sz="2200" b="1" i="1" smtClean="0">
                              <a:latin typeface="Cambria Math" panose="02040503050406030204" pitchFamily="18" charset="0"/>
                            </a:rPr>
                            <m:t>𝒍</m:t>
                          </m:r>
                        </m:sub>
                        <m:sup>
                          <m:r>
                            <a:rPr lang="en-US" sz="2200" b="1" i="1" smtClean="0">
                              <a:latin typeface="Cambria Math" panose="02040503050406030204" pitchFamily="18" charset="0"/>
                            </a:rPr>
                            <m:t>𝑷𝑹</m:t>
                          </m:r>
                        </m:sup>
                      </m:sSubSup>
                      <m:r>
                        <a:rPr lang="en-US" sz="2200" b="1" i="1" smtClean="0">
                          <a:latin typeface="Cambria Math" panose="02040503050406030204" pitchFamily="18" charset="0"/>
                        </a:rPr>
                        <m:t>=</m:t>
                      </m:r>
                      <m:r>
                        <a:rPr lang="en-US" sz="2200" b="1" i="1" smtClean="0">
                          <a:latin typeface="Cambria Math" panose="02040503050406030204" pitchFamily="18" charset="0"/>
                        </a:rPr>
                        <m:t>𝟏</m:t>
                      </m:r>
                      <m:r>
                        <a:rPr lang="en-US" sz="2200" b="1" i="1" smtClean="0">
                          <a:latin typeface="Cambria Math" panose="02040503050406030204" pitchFamily="18" charset="0"/>
                        </a:rPr>
                        <m:t>−</m:t>
                      </m:r>
                      <m:f>
                        <m:fPr>
                          <m:ctrlPr>
                            <a:rPr lang="en-US" sz="2200" b="1" i="1" smtClean="0">
                              <a:latin typeface="Cambria Math" panose="02040503050406030204" pitchFamily="18" charset="0"/>
                            </a:rPr>
                          </m:ctrlPr>
                        </m:fPr>
                        <m:num>
                          <m:r>
                            <a:rPr lang="en-US" sz="2200" b="1" i="1">
                              <a:latin typeface="Cambria Math" panose="02040503050406030204" pitchFamily="18" charset="0"/>
                              <a:ea typeface="Cambria Math" panose="02040503050406030204" pitchFamily="18" charset="0"/>
                            </a:rPr>
                            <m:t>𝜸</m:t>
                          </m:r>
                          <m:sSup>
                            <m:sSupPr>
                              <m:ctrlPr>
                                <a:rPr lang="en-US" sz="2200" b="1" i="1" smtClean="0">
                                  <a:latin typeface="Cambria Math" panose="02040503050406030204" pitchFamily="18" charset="0"/>
                                  <a:ea typeface="Cambria Math" panose="02040503050406030204" pitchFamily="18" charset="0"/>
                                </a:rPr>
                              </m:ctrlPr>
                            </m:sSupPr>
                            <m:e>
                              <m:r>
                                <a:rPr lang="en-US" sz="2200" b="1" i="1">
                                  <a:latin typeface="Cambria Math" panose="02040503050406030204" pitchFamily="18" charset="0"/>
                                  <a:ea typeface="Cambria Math" panose="02040503050406030204" pitchFamily="18" charset="0"/>
                                </a:rPr>
                                <m:t>(</m:t>
                              </m:r>
                              <m:sSub>
                                <m:sSubPr>
                                  <m:ctrlPr>
                                    <a:rPr lang="en-US" sz="2200" b="1" i="1">
                                      <a:latin typeface="Cambria Math" panose="02040503050406030204" pitchFamily="18" charset="0"/>
                                      <a:ea typeface="Cambria Math" panose="02040503050406030204" pitchFamily="18" charset="0"/>
                                    </a:rPr>
                                  </m:ctrlPr>
                                </m:sSubPr>
                                <m:e>
                                  <m:r>
                                    <a:rPr lang="en-US" sz="2200" b="1" i="1">
                                      <a:latin typeface="Cambria Math" panose="02040503050406030204" pitchFamily="18" charset="0"/>
                                      <a:ea typeface="Cambria Math" panose="02040503050406030204" pitchFamily="18" charset="0"/>
                                    </a:rPr>
                                    <m:t>𝒄</m:t>
                                  </m:r>
                                </m:e>
                                <m:sub>
                                  <m:r>
                                    <a:rPr lang="en-US" sz="2200" b="1" i="1">
                                      <a:latin typeface="Cambria Math" panose="02040503050406030204" pitchFamily="18" charset="0"/>
                                      <a:ea typeface="Cambria Math" panose="02040503050406030204" pitchFamily="18" charset="0"/>
                                    </a:rPr>
                                    <m:t>𝒍</m:t>
                                  </m:r>
                                </m:sub>
                              </m:sSub>
                              <m:sSub>
                                <m:sSubPr>
                                  <m:ctrlPr>
                                    <a:rPr lang="en-US" sz="2200" b="1" i="1">
                                      <a:latin typeface="Cambria Math" panose="02040503050406030204" pitchFamily="18" charset="0"/>
                                      <a:ea typeface="Cambria Math" panose="02040503050406030204" pitchFamily="18" charset="0"/>
                                    </a:rPr>
                                  </m:ctrlPr>
                                </m:sSubPr>
                                <m:e>
                                  <m:r>
                                    <a:rPr lang="en-US" sz="2200" b="1" i="1">
                                      <a:latin typeface="Cambria Math" panose="02040503050406030204" pitchFamily="18" charset="0"/>
                                      <a:ea typeface="Cambria Math" panose="02040503050406030204" pitchFamily="18" charset="0"/>
                                    </a:rPr>
                                    <m:t>𝑻</m:t>
                                  </m:r>
                                </m:e>
                                <m:sub>
                                  <m:r>
                                    <a:rPr lang="en-US" sz="2200" b="1" i="1">
                                      <a:latin typeface="Cambria Math" panose="02040503050406030204" pitchFamily="18" charset="0"/>
                                      <a:ea typeface="Cambria Math" panose="02040503050406030204" pitchFamily="18" charset="0"/>
                                    </a:rPr>
                                    <m:t>𝒍</m:t>
                                  </m:r>
                                </m:sub>
                              </m:sSub>
                              <m:r>
                                <a:rPr lang="en-US" sz="2200" b="1" i="0" smtClean="0">
                                  <a:latin typeface="Cambria Math" panose="02040503050406030204" pitchFamily="18" charset="0"/>
                                  <a:ea typeface="Cambria Math" panose="02040503050406030204" pitchFamily="18" charset="0"/>
                                </a:rPr>
                                <m:t>𝐦𝐚𝐱</m:t>
                              </m:r>
                              <m:r>
                                <a:rPr lang="en-US" sz="2200" b="1" i="1" smtClean="0">
                                  <a:latin typeface="Cambria Math" panose="02040503050406030204" pitchFamily="18" charset="0"/>
                                  <a:ea typeface="Cambria Math" panose="02040503050406030204" pitchFamily="18" charset="0"/>
                                </a:rPr>
                                <m:t>⁡{</m:t>
                              </m:r>
                              <m:r>
                                <a:rPr lang="en-US" sz="2200" b="1" i="1">
                                  <a:latin typeface="Cambria Math" panose="02040503050406030204" pitchFamily="18" charset="0"/>
                                  <a:ea typeface="Cambria Math" panose="02040503050406030204" pitchFamily="18" charset="0"/>
                                </a:rPr>
                                <m:t>𝟏</m:t>
                              </m:r>
                              <m:r>
                                <a:rPr lang="en-US" sz="2200" b="1" i="1">
                                  <a:latin typeface="Cambria Math" panose="02040503050406030204" pitchFamily="18" charset="0"/>
                                  <a:ea typeface="Cambria Math" panose="02040503050406030204" pitchFamily="18" charset="0"/>
                                </a:rPr>
                                <m:t>−</m:t>
                              </m:r>
                              <m:sSub>
                                <m:sSubPr>
                                  <m:ctrlPr>
                                    <a:rPr lang="en-US" sz="2200" b="1" i="1">
                                      <a:latin typeface="Cambria Math" panose="02040503050406030204" pitchFamily="18" charset="0"/>
                                      <a:ea typeface="Cambria Math" panose="02040503050406030204" pitchFamily="18" charset="0"/>
                                    </a:rPr>
                                  </m:ctrlPr>
                                </m:sSubPr>
                                <m:e>
                                  <m:r>
                                    <a:rPr lang="en-US" sz="2200" b="1" i="1">
                                      <a:latin typeface="Cambria Math" panose="02040503050406030204" pitchFamily="18" charset="0"/>
                                      <a:ea typeface="Cambria Math" panose="02040503050406030204" pitchFamily="18" charset="0"/>
                                    </a:rPr>
                                    <m:t>𝝉</m:t>
                                  </m:r>
                                </m:e>
                                <m:sub>
                                  <m:r>
                                    <a:rPr lang="en-US" sz="2200" b="1" i="1">
                                      <a:latin typeface="Cambria Math" panose="02040503050406030204" pitchFamily="18" charset="0"/>
                                      <a:ea typeface="Cambria Math" panose="02040503050406030204" pitchFamily="18" charset="0"/>
                                    </a:rPr>
                                    <m:t>𝑭</m:t>
                                  </m:r>
                                </m:sub>
                              </m:sSub>
                              <m:r>
                                <a:rPr lang="en-US" sz="2200" b="1" i="1" smtClean="0">
                                  <a:latin typeface="Cambria Math" panose="02040503050406030204" pitchFamily="18" charset="0"/>
                                  <a:ea typeface="Cambria Math" panose="02040503050406030204" pitchFamily="18" charset="0"/>
                                </a:rPr>
                                <m:t>,</m:t>
                              </m:r>
                              <m:r>
                                <a:rPr lang="en-US" sz="2200" b="1" i="1" smtClean="0">
                                  <a:latin typeface="Cambria Math" panose="02040503050406030204" pitchFamily="18" charset="0"/>
                                  <a:ea typeface="Cambria Math" panose="02040503050406030204" pitchFamily="18" charset="0"/>
                                </a:rPr>
                                <m:t>𝜺</m:t>
                              </m:r>
                              <m:r>
                                <a:rPr lang="en-US" sz="2200" b="1" i="1" smtClean="0">
                                  <a:latin typeface="Cambria Math" panose="02040503050406030204" pitchFamily="18" charset="0"/>
                                  <a:ea typeface="Cambria Math" panose="02040503050406030204" pitchFamily="18" charset="0"/>
                                </a:rPr>
                                <m:t>})</m:t>
                              </m:r>
                            </m:e>
                            <m:sup>
                              <m:r>
                                <a:rPr lang="en-US" sz="2200" b="1" i="1" smtClean="0">
                                  <a:latin typeface="Cambria Math" panose="02040503050406030204" pitchFamily="18" charset="0"/>
                                  <a:ea typeface="Cambria Math" panose="02040503050406030204" pitchFamily="18" charset="0"/>
                                </a:rPr>
                                <m:t>𝟐</m:t>
                              </m:r>
                            </m:sup>
                          </m:sSup>
                        </m:num>
                        <m:den>
                          <m:sSub>
                            <m:sSubPr>
                              <m:ctrlPr>
                                <a:rPr lang="en-US" sz="2200" b="1" i="1" smtClean="0">
                                  <a:latin typeface="Cambria Math" panose="02040503050406030204" pitchFamily="18" charset="0"/>
                                </a:rPr>
                              </m:ctrlPr>
                            </m:sSubPr>
                            <m:e>
                              <m:r>
                                <a:rPr lang="en-US" sz="2200" b="1" i="1" smtClean="0">
                                  <a:latin typeface="Cambria Math" panose="02040503050406030204" pitchFamily="18" charset="0"/>
                                  <a:ea typeface="Cambria Math" panose="02040503050406030204" pitchFamily="18" charset="0"/>
                                </a:rPr>
                                <m:t>𝝆</m:t>
                              </m:r>
                            </m:e>
                            <m:sub>
                              <m:r>
                                <a:rPr lang="en-US" sz="2200" b="1" i="1" smtClean="0">
                                  <a:latin typeface="Cambria Math" panose="02040503050406030204" pitchFamily="18" charset="0"/>
                                </a:rPr>
                                <m:t>𝒍</m:t>
                              </m:r>
                            </m:sub>
                          </m:sSub>
                          <m:r>
                            <a:rPr lang="en-US" sz="2200" b="1" i="1" smtClean="0">
                              <a:latin typeface="Cambria Math" panose="02040503050406030204" pitchFamily="18" charset="0"/>
                            </a:rPr>
                            <m:t>(</m:t>
                          </m:r>
                          <m:r>
                            <a:rPr lang="en-US" sz="2200" b="1" i="1" smtClean="0">
                              <a:latin typeface="Cambria Math" panose="02040503050406030204" pitchFamily="18" charset="0"/>
                            </a:rPr>
                            <m:t>𝟏</m:t>
                          </m:r>
                          <m:r>
                            <a:rPr lang="en-US" sz="2200" b="1" i="1" smtClean="0">
                              <a:latin typeface="Cambria Math" panose="02040503050406030204" pitchFamily="18" charset="0"/>
                            </a:rPr>
                            <m:t>+</m:t>
                          </m:r>
                          <m:r>
                            <a:rPr lang="en-US" sz="2200" b="1" i="1">
                              <a:latin typeface="Cambria Math" panose="02040503050406030204" pitchFamily="18" charset="0"/>
                              <a:ea typeface="Cambria Math" panose="02040503050406030204" pitchFamily="18" charset="0"/>
                            </a:rPr>
                            <m:t>𝜸</m:t>
                          </m:r>
                          <m:sSup>
                            <m:sSupPr>
                              <m:ctrlPr>
                                <a:rPr lang="en-US" sz="2200" b="1" i="1">
                                  <a:latin typeface="Cambria Math" panose="02040503050406030204" pitchFamily="18" charset="0"/>
                                  <a:ea typeface="Cambria Math" panose="02040503050406030204" pitchFamily="18" charset="0"/>
                                </a:rPr>
                              </m:ctrlPr>
                            </m:sSupPr>
                            <m:e>
                              <m:d>
                                <m:dPr>
                                  <m:ctrlPr>
                                    <a:rPr lang="en-US" sz="2200" b="1" i="1">
                                      <a:latin typeface="Cambria Math" panose="02040503050406030204" pitchFamily="18" charset="0"/>
                                      <a:ea typeface="Cambria Math" panose="02040503050406030204" pitchFamily="18" charset="0"/>
                                    </a:rPr>
                                  </m:ctrlPr>
                                </m:dPr>
                                <m:e>
                                  <m:sSub>
                                    <m:sSubPr>
                                      <m:ctrlPr>
                                        <a:rPr lang="en-US" sz="2200" b="1" i="1">
                                          <a:latin typeface="Cambria Math" panose="02040503050406030204" pitchFamily="18" charset="0"/>
                                          <a:ea typeface="Cambria Math" panose="02040503050406030204" pitchFamily="18" charset="0"/>
                                        </a:rPr>
                                      </m:ctrlPr>
                                    </m:sSubPr>
                                    <m:e>
                                      <m:r>
                                        <a:rPr lang="en-US" sz="2200" b="1" i="1">
                                          <a:latin typeface="Cambria Math" panose="02040503050406030204" pitchFamily="18" charset="0"/>
                                          <a:ea typeface="Cambria Math" panose="02040503050406030204" pitchFamily="18" charset="0"/>
                                        </a:rPr>
                                        <m:t>𝒄</m:t>
                                      </m:r>
                                    </m:e>
                                    <m:sub>
                                      <m:r>
                                        <a:rPr lang="en-US" sz="2200" b="1" i="1">
                                          <a:latin typeface="Cambria Math" panose="02040503050406030204" pitchFamily="18" charset="0"/>
                                          <a:ea typeface="Cambria Math" panose="02040503050406030204" pitchFamily="18" charset="0"/>
                                        </a:rPr>
                                        <m:t>𝒍</m:t>
                                      </m:r>
                                    </m:sub>
                                  </m:sSub>
                                  <m:sSub>
                                    <m:sSubPr>
                                      <m:ctrlPr>
                                        <a:rPr lang="en-US" sz="2200" b="1" i="1">
                                          <a:latin typeface="Cambria Math" panose="02040503050406030204" pitchFamily="18" charset="0"/>
                                          <a:ea typeface="Cambria Math" panose="02040503050406030204" pitchFamily="18" charset="0"/>
                                        </a:rPr>
                                      </m:ctrlPr>
                                    </m:sSubPr>
                                    <m:e>
                                      <m:r>
                                        <a:rPr lang="en-US" sz="2200" b="1" i="1">
                                          <a:latin typeface="Cambria Math" panose="02040503050406030204" pitchFamily="18" charset="0"/>
                                          <a:ea typeface="Cambria Math" panose="02040503050406030204" pitchFamily="18" charset="0"/>
                                        </a:rPr>
                                        <m:t>𝑻</m:t>
                                      </m:r>
                                    </m:e>
                                    <m:sub>
                                      <m:r>
                                        <a:rPr lang="en-US" sz="2200" b="1" i="1">
                                          <a:latin typeface="Cambria Math" panose="02040503050406030204" pitchFamily="18" charset="0"/>
                                          <a:ea typeface="Cambria Math" panose="02040503050406030204" pitchFamily="18" charset="0"/>
                                        </a:rPr>
                                        <m:t>𝒍</m:t>
                                      </m:r>
                                    </m:sub>
                                  </m:sSub>
                                  <m:r>
                                    <a:rPr lang="en-US" sz="2200" b="1" i="0" smtClean="0">
                                      <a:latin typeface="Cambria Math" panose="02040503050406030204" pitchFamily="18" charset="0"/>
                                      <a:ea typeface="Cambria Math" panose="02040503050406030204" pitchFamily="18" charset="0"/>
                                    </a:rPr>
                                    <m:t>𝐦𝐚𝐱</m:t>
                                  </m:r>
                                  <m:r>
                                    <a:rPr lang="en-US" sz="2200" b="1" i="1" smtClean="0">
                                      <a:latin typeface="Cambria Math" panose="02040503050406030204" pitchFamily="18" charset="0"/>
                                      <a:ea typeface="Cambria Math" panose="02040503050406030204" pitchFamily="18" charset="0"/>
                                    </a:rPr>
                                    <m:t>⁡{</m:t>
                                  </m:r>
                                  <m:r>
                                    <a:rPr lang="en-US" sz="2200" b="1" i="1" smtClean="0">
                                      <a:latin typeface="Cambria Math" panose="02040503050406030204" pitchFamily="18" charset="0"/>
                                      <a:ea typeface="Cambria Math" panose="02040503050406030204" pitchFamily="18" charset="0"/>
                                    </a:rPr>
                                    <m:t>𝟏</m:t>
                                  </m:r>
                                  <m:r>
                                    <a:rPr lang="en-US" sz="2200" b="1" i="1" smtClean="0">
                                      <a:latin typeface="Cambria Math" panose="02040503050406030204" pitchFamily="18" charset="0"/>
                                      <a:ea typeface="Cambria Math" panose="02040503050406030204" pitchFamily="18" charset="0"/>
                                    </a:rPr>
                                    <m:t>−</m:t>
                                  </m:r>
                                  <m:sSub>
                                    <m:sSubPr>
                                      <m:ctrlPr>
                                        <a:rPr lang="en-US" sz="2200" b="1" i="1">
                                          <a:latin typeface="Cambria Math" panose="02040503050406030204" pitchFamily="18" charset="0"/>
                                          <a:ea typeface="Cambria Math" panose="02040503050406030204" pitchFamily="18" charset="0"/>
                                        </a:rPr>
                                      </m:ctrlPr>
                                    </m:sSubPr>
                                    <m:e>
                                      <m:r>
                                        <a:rPr lang="en-US" sz="2200" b="1" i="1">
                                          <a:latin typeface="Cambria Math" panose="02040503050406030204" pitchFamily="18" charset="0"/>
                                          <a:ea typeface="Cambria Math" panose="02040503050406030204" pitchFamily="18" charset="0"/>
                                        </a:rPr>
                                        <m:t>𝝉</m:t>
                                      </m:r>
                                    </m:e>
                                    <m:sub>
                                      <m:r>
                                        <a:rPr lang="en-US" sz="2200" b="1" i="1">
                                          <a:latin typeface="Cambria Math" panose="02040503050406030204" pitchFamily="18" charset="0"/>
                                          <a:ea typeface="Cambria Math" panose="02040503050406030204" pitchFamily="18" charset="0"/>
                                        </a:rPr>
                                        <m:t>𝑭</m:t>
                                      </m:r>
                                    </m:sub>
                                  </m:sSub>
                                  <m:r>
                                    <a:rPr lang="en-US" sz="2200" b="1" i="1">
                                      <a:latin typeface="Cambria Math" panose="02040503050406030204" pitchFamily="18" charset="0"/>
                                      <a:ea typeface="Cambria Math" panose="02040503050406030204" pitchFamily="18" charset="0"/>
                                    </a:rPr>
                                    <m:t>,</m:t>
                                  </m:r>
                                  <m:r>
                                    <a:rPr lang="en-US" sz="2200" b="1" i="1">
                                      <a:latin typeface="Cambria Math" panose="02040503050406030204" pitchFamily="18" charset="0"/>
                                      <a:ea typeface="Cambria Math" panose="02040503050406030204" pitchFamily="18" charset="0"/>
                                    </a:rPr>
                                    <m:t>𝜺</m:t>
                                  </m:r>
                                  <m:r>
                                    <a:rPr lang="en-US" sz="2200" b="1" i="1" smtClean="0">
                                      <a:latin typeface="Cambria Math" panose="02040503050406030204" pitchFamily="18" charset="0"/>
                                      <a:ea typeface="Cambria Math" panose="02040503050406030204" pitchFamily="18" charset="0"/>
                                    </a:rPr>
                                    <m:t>}</m:t>
                                  </m:r>
                                </m:e>
                              </m:d>
                            </m:e>
                            <m:sup>
                              <m:r>
                                <a:rPr lang="en-US" sz="2200" b="1" i="1">
                                  <a:latin typeface="Cambria Math" panose="02040503050406030204" pitchFamily="18" charset="0"/>
                                  <a:ea typeface="Cambria Math" panose="02040503050406030204" pitchFamily="18" charset="0"/>
                                </a:rPr>
                                <m:t>𝟐</m:t>
                              </m:r>
                            </m:sup>
                          </m:sSup>
                          <m:r>
                            <a:rPr lang="en-US" sz="2200" b="1" i="1" smtClean="0">
                              <a:latin typeface="Cambria Math" panose="02040503050406030204" pitchFamily="18" charset="0"/>
                              <a:ea typeface="Cambria Math" panose="02040503050406030204" pitchFamily="18" charset="0"/>
                            </a:rPr>
                            <m:t>)</m:t>
                          </m:r>
                        </m:den>
                      </m:f>
                    </m:oMath>
                  </m:oMathPara>
                </a14:m>
                <a:endParaRPr lang="en-US" sz="2200" b="1" dirty="0"/>
              </a:p>
            </p:txBody>
          </p:sp>
        </mc:Choice>
        <mc:Fallback xmlns="">
          <p:sp>
            <p:nvSpPr>
              <p:cNvPr id="43" name="TextBox 42">
                <a:extLst>
                  <a:ext uri="{FF2B5EF4-FFF2-40B4-BE49-F238E27FC236}">
                    <a16:creationId xmlns:a16="http://schemas.microsoft.com/office/drawing/2014/main" id="{ACC16F70-620C-EC4F-A380-D41660CFC156}"/>
                  </a:ext>
                </a:extLst>
              </p:cNvPr>
              <p:cNvSpPr txBox="1">
                <a:spLocks noRot="1" noChangeAspect="1" noMove="1" noResize="1" noEditPoints="1" noAdjustHandles="1" noChangeArrowheads="1" noChangeShapeType="1" noTextEdit="1"/>
              </p:cNvSpPr>
              <p:nvPr/>
            </p:nvSpPr>
            <p:spPr>
              <a:xfrm>
                <a:off x="1906874" y="5257800"/>
                <a:ext cx="5255926" cy="748859"/>
              </a:xfrm>
              <a:prstGeom prst="rect">
                <a:avLst/>
              </a:prstGeom>
              <a:blipFill>
                <a:blip r:embed="rId3"/>
                <a:stretch>
                  <a:fillRect l="-723" r="-1205" b="-16667"/>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 name="Rectangle 1">
                <a:extLst>
                  <a:ext uri="{FF2B5EF4-FFF2-40B4-BE49-F238E27FC236}">
                    <a16:creationId xmlns:a16="http://schemas.microsoft.com/office/drawing/2014/main" id="{20C3EF5A-37EB-A04E-948B-446B0BFA83AD}"/>
                  </a:ext>
                </a:extLst>
              </p:cNvPr>
              <p:cNvSpPr/>
              <p:nvPr/>
            </p:nvSpPr>
            <p:spPr>
              <a:xfrm>
                <a:off x="2514600" y="1143000"/>
                <a:ext cx="5018425" cy="913648"/>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Sup>
                        <m:sSubSupPr>
                          <m:ctrlPr>
                            <a:rPr lang="en-US" sz="2200" b="1" i="1" smtClean="0">
                              <a:latin typeface="Cambria Math" panose="02040503050406030204" pitchFamily="18" charset="0"/>
                            </a:rPr>
                          </m:ctrlPr>
                        </m:sSubSupPr>
                        <m:e>
                          <m:r>
                            <a:rPr lang="en-US" sz="2200" b="1" i="1">
                              <a:latin typeface="Cambria Math" panose="02040503050406030204" pitchFamily="18" charset="0"/>
                            </a:rPr>
                            <m:t>𝒙</m:t>
                          </m:r>
                        </m:e>
                        <m:sub>
                          <m:r>
                            <a:rPr lang="en-US" sz="2200" b="1" i="1">
                              <a:latin typeface="Cambria Math" panose="02040503050406030204" pitchFamily="18" charset="0"/>
                            </a:rPr>
                            <m:t>𝒍</m:t>
                          </m:r>
                        </m:sub>
                        <m:sup>
                          <m:r>
                            <a:rPr lang="en-US" sz="2200" b="1" i="1">
                              <a:latin typeface="Cambria Math" panose="02040503050406030204" pitchFamily="18" charset="0"/>
                            </a:rPr>
                            <m:t>𝑶𝑷𝑻</m:t>
                          </m:r>
                        </m:sup>
                      </m:sSubSup>
                      <m:r>
                        <a:rPr lang="en-US" sz="2200" b="1" i="1">
                          <a:latin typeface="Cambria Math" panose="02040503050406030204" pitchFamily="18" charset="0"/>
                        </a:rPr>
                        <m:t>= </m:t>
                      </m:r>
                      <m:f>
                        <m:fPr>
                          <m:ctrlPr>
                            <a:rPr lang="en-US" sz="2200" b="1" i="1">
                              <a:latin typeface="Cambria Math" panose="02040503050406030204" pitchFamily="18" charset="0"/>
                            </a:rPr>
                          </m:ctrlPr>
                        </m:fPr>
                        <m:num>
                          <m:sSub>
                            <m:sSubPr>
                              <m:ctrlPr>
                                <a:rPr lang="en-US" sz="2200" b="1" i="1">
                                  <a:latin typeface="Cambria Math" panose="02040503050406030204" pitchFamily="18" charset="0"/>
                                </a:rPr>
                              </m:ctrlPr>
                            </m:sSubPr>
                            <m:e>
                              <m:r>
                                <a:rPr lang="en-US" sz="2200" b="1" i="1">
                                  <a:latin typeface="Cambria Math" panose="02040503050406030204" pitchFamily="18" charset="0"/>
                                </a:rPr>
                                <m:t>𝒄</m:t>
                              </m:r>
                            </m:e>
                            <m:sub>
                              <m:r>
                                <a:rPr lang="en-US" sz="2200" b="1" i="1">
                                  <a:latin typeface="Cambria Math" panose="02040503050406030204" pitchFamily="18" charset="0"/>
                                </a:rPr>
                                <m:t>𝒍</m:t>
                              </m:r>
                            </m:sub>
                          </m:sSub>
                        </m:num>
                        <m:den>
                          <m:r>
                            <a:rPr lang="en-US" sz="2200" b="1" i="1">
                              <a:latin typeface="Cambria Math" panose="02040503050406030204" pitchFamily="18" charset="0"/>
                            </a:rPr>
                            <m:t>𝑳</m:t>
                          </m:r>
                        </m:den>
                      </m:f>
                      <m:r>
                        <m:rPr>
                          <m:nor/>
                        </m:rPr>
                        <a:rPr lang="en-US" sz="2200" b="1" i="0" smtClean="0">
                          <a:latin typeface="Cambria Math" panose="02040503050406030204" pitchFamily="18" charset="0"/>
                        </a:rPr>
                        <m:t>(</m:t>
                      </m:r>
                      <m:r>
                        <a:rPr lang="en-US" sz="2200" b="1" i="1">
                          <a:latin typeface="Cambria Math" panose="02040503050406030204" pitchFamily="18" charset="0"/>
                        </a:rPr>
                        <m:t>𝟏</m:t>
                      </m:r>
                      <m:r>
                        <a:rPr lang="en-US" sz="2200" b="1" i="1">
                          <a:latin typeface="Cambria Math" panose="02040503050406030204" pitchFamily="18" charset="0"/>
                        </a:rPr>
                        <m:t>− </m:t>
                      </m:r>
                      <m:nary>
                        <m:naryPr>
                          <m:chr m:val="∑"/>
                          <m:supHide m:val="on"/>
                          <m:ctrlPr>
                            <a:rPr lang="en-US" sz="2200" b="1" i="1">
                              <a:latin typeface="Cambria Math" panose="02040503050406030204" pitchFamily="18" charset="0"/>
                            </a:rPr>
                          </m:ctrlPr>
                        </m:naryPr>
                        <m:sub>
                          <m:r>
                            <a:rPr lang="en-US" sz="2200" b="1" i="1">
                              <a:latin typeface="Cambria Math" panose="02040503050406030204" pitchFamily="18" charset="0"/>
                            </a:rPr>
                            <m:t>𝒎</m:t>
                          </m:r>
                          <m:r>
                            <a:rPr lang="en-US" sz="2200" b="1" i="1">
                              <a:latin typeface="Cambria Math" panose="02040503050406030204" pitchFamily="18" charset="0"/>
                            </a:rPr>
                            <m:t> ∈ </m:t>
                          </m:r>
                          <m:r>
                            <a:rPr lang="en-US" sz="2200" b="1" i="1">
                              <a:latin typeface="Cambria Math" panose="02040503050406030204" pitchFamily="18" charset="0"/>
                              <a:ea typeface="Cambria Math" panose="02040503050406030204" pitchFamily="18" charset="0"/>
                            </a:rPr>
                            <m:t>𝓜</m:t>
                          </m:r>
                        </m:sub>
                        <m:sup/>
                        <m:e>
                          <m:f>
                            <m:fPr>
                              <m:ctrlPr>
                                <a:rPr lang="en-US" sz="2200" b="1" i="1">
                                  <a:latin typeface="Cambria Math" panose="02040503050406030204" pitchFamily="18" charset="0"/>
                                </a:rPr>
                              </m:ctrlPr>
                            </m:fPr>
                            <m:num>
                              <m:sSub>
                                <m:sSubPr>
                                  <m:ctrlPr>
                                    <a:rPr lang="en-US" sz="2200" b="1" i="1">
                                      <a:latin typeface="Cambria Math" panose="02040503050406030204" pitchFamily="18" charset="0"/>
                                    </a:rPr>
                                  </m:ctrlPr>
                                </m:sSubPr>
                                <m:e>
                                  <m:r>
                                    <a:rPr lang="en-US" sz="2200" b="1" i="1">
                                      <a:latin typeface="Cambria Math" panose="02040503050406030204" pitchFamily="18" charset="0"/>
                                    </a:rPr>
                                    <m:t>𝒙</m:t>
                                  </m:r>
                                </m:e>
                                <m:sub>
                                  <m:r>
                                    <a:rPr lang="en-US" sz="2200" b="1" i="1">
                                      <a:latin typeface="Cambria Math" panose="02040503050406030204" pitchFamily="18" charset="0"/>
                                    </a:rPr>
                                    <m:t>𝒎</m:t>
                                  </m:r>
                                </m:sub>
                              </m:sSub>
                            </m:num>
                            <m:den>
                              <m:sSub>
                                <m:sSubPr>
                                  <m:ctrlPr>
                                    <a:rPr lang="en-US" sz="2200" b="1" i="1">
                                      <a:latin typeface="Cambria Math" panose="02040503050406030204" pitchFamily="18" charset="0"/>
                                    </a:rPr>
                                  </m:ctrlPr>
                                </m:sSubPr>
                                <m:e>
                                  <m:r>
                                    <a:rPr lang="en-US" sz="2200" b="1" i="1">
                                      <a:latin typeface="Cambria Math" panose="02040503050406030204" pitchFamily="18" charset="0"/>
                                    </a:rPr>
                                    <m:t>𝒄</m:t>
                                  </m:r>
                                </m:e>
                                <m:sub>
                                  <m:r>
                                    <a:rPr lang="en-US" sz="2200" b="1" i="1">
                                      <a:latin typeface="Cambria Math" panose="02040503050406030204" pitchFamily="18" charset="0"/>
                                    </a:rPr>
                                    <m:t>𝒎</m:t>
                                  </m:r>
                                </m:sub>
                              </m:sSub>
                            </m:den>
                          </m:f>
                        </m:e>
                      </m:nary>
                      <m:r>
                        <m:rPr>
                          <m:nor/>
                        </m:rPr>
                        <a:rPr lang="en-US" sz="2200" b="1" i="0" smtClean="0">
                          <a:latin typeface="Cambria Math" panose="02040503050406030204" pitchFamily="18" charset="0"/>
                        </a:rPr>
                        <m:t>)</m:t>
                      </m:r>
                      <m:r>
                        <m:rPr>
                          <m:nor/>
                        </m:rPr>
                        <a:rPr lang="en-US" sz="2200" b="1" dirty="0"/>
                        <m:t> </m:t>
                      </m:r>
                      <m:r>
                        <m:rPr>
                          <m:nor/>
                        </m:rPr>
                        <a:rPr lang="en-US" sz="2200" b="1" i="0" dirty="0" smtClean="0"/>
                        <m:t>=</m:t>
                      </m:r>
                      <m:f>
                        <m:fPr>
                          <m:ctrlPr>
                            <a:rPr lang="en-US" sz="2200" b="1" i="1">
                              <a:latin typeface="Cambria Math" panose="02040503050406030204" pitchFamily="18" charset="0"/>
                            </a:rPr>
                          </m:ctrlPr>
                        </m:fPr>
                        <m:num>
                          <m:sSub>
                            <m:sSubPr>
                              <m:ctrlPr>
                                <a:rPr lang="en-US" sz="2200" b="1" i="1">
                                  <a:latin typeface="Cambria Math" panose="02040503050406030204" pitchFamily="18" charset="0"/>
                                </a:rPr>
                              </m:ctrlPr>
                            </m:sSubPr>
                            <m:e>
                              <m:r>
                                <a:rPr lang="en-US" sz="2200" b="1" i="1">
                                  <a:latin typeface="Cambria Math" panose="02040503050406030204" pitchFamily="18" charset="0"/>
                                </a:rPr>
                                <m:t>𝒄</m:t>
                              </m:r>
                            </m:e>
                            <m:sub>
                              <m:r>
                                <a:rPr lang="en-US" sz="2200" b="1" i="1">
                                  <a:latin typeface="Cambria Math" panose="02040503050406030204" pitchFamily="18" charset="0"/>
                                </a:rPr>
                                <m:t>𝒍</m:t>
                              </m:r>
                            </m:sub>
                          </m:sSub>
                        </m:num>
                        <m:den>
                          <m:r>
                            <a:rPr lang="en-US" sz="2200" b="1" i="1">
                              <a:latin typeface="Cambria Math" panose="02040503050406030204" pitchFamily="18" charset="0"/>
                            </a:rPr>
                            <m:t>𝑳</m:t>
                          </m:r>
                        </m:den>
                      </m:f>
                      <m:r>
                        <a:rPr lang="en-US" sz="2200" b="1" i="1" smtClean="0">
                          <a:latin typeface="Cambria Math" panose="02040503050406030204" pitchFamily="18" charset="0"/>
                        </a:rPr>
                        <m:t>(</m:t>
                      </m:r>
                      <m:r>
                        <a:rPr lang="en-US" sz="2200" b="1" i="1">
                          <a:latin typeface="Cambria Math" panose="02040503050406030204" pitchFamily="18" charset="0"/>
                        </a:rPr>
                        <m:t>𝟏</m:t>
                      </m:r>
                      <m:r>
                        <a:rPr lang="en-US" sz="2200" b="1" i="1">
                          <a:latin typeface="Cambria Math" panose="02040503050406030204" pitchFamily="18" charset="0"/>
                        </a:rPr>
                        <m:t>−</m:t>
                      </m:r>
                      <m:sSub>
                        <m:sSubPr>
                          <m:ctrlPr>
                            <a:rPr lang="en-US" sz="2200" b="1" i="1">
                              <a:latin typeface="Cambria Math" panose="02040503050406030204" pitchFamily="18" charset="0"/>
                              <a:ea typeface="Cambria Math" panose="02040503050406030204" pitchFamily="18" charset="0"/>
                            </a:rPr>
                          </m:ctrlPr>
                        </m:sSubPr>
                        <m:e>
                          <m:r>
                            <a:rPr lang="en-US" sz="2200" b="1" i="1">
                              <a:latin typeface="Cambria Math" panose="02040503050406030204" pitchFamily="18" charset="0"/>
                              <a:ea typeface="Cambria Math" panose="02040503050406030204" pitchFamily="18" charset="0"/>
                            </a:rPr>
                            <m:t>𝝉</m:t>
                          </m:r>
                        </m:e>
                        <m:sub>
                          <m:r>
                            <a:rPr lang="en-US" sz="2200" b="1" i="1">
                              <a:latin typeface="Cambria Math" panose="02040503050406030204" pitchFamily="18" charset="0"/>
                              <a:ea typeface="Cambria Math" panose="02040503050406030204" pitchFamily="18" charset="0"/>
                            </a:rPr>
                            <m:t>𝑭</m:t>
                          </m:r>
                        </m:sub>
                      </m:sSub>
                      <m:r>
                        <a:rPr lang="en-US" sz="2200" b="1" i="1" smtClean="0">
                          <a:latin typeface="Cambria Math" panose="02040503050406030204" pitchFamily="18" charset="0"/>
                        </a:rPr>
                        <m:t>)</m:t>
                      </m:r>
                    </m:oMath>
                  </m:oMathPara>
                </a14:m>
                <a:endParaRPr lang="en-US" sz="2200" b="1" dirty="0"/>
              </a:p>
            </p:txBody>
          </p:sp>
        </mc:Choice>
        <mc:Fallback xmlns="">
          <p:sp>
            <p:nvSpPr>
              <p:cNvPr id="2" name="Rectangle 1">
                <a:extLst>
                  <a:ext uri="{FF2B5EF4-FFF2-40B4-BE49-F238E27FC236}">
                    <a16:creationId xmlns:a16="http://schemas.microsoft.com/office/drawing/2014/main" id="{20C3EF5A-37EB-A04E-948B-446B0BFA83AD}"/>
                  </a:ext>
                </a:extLst>
              </p:cNvPr>
              <p:cNvSpPr>
                <a:spLocks noRot="1" noChangeAspect="1" noMove="1" noResize="1" noEditPoints="1" noAdjustHandles="1" noChangeArrowheads="1" noChangeShapeType="1" noTextEdit="1"/>
              </p:cNvSpPr>
              <p:nvPr/>
            </p:nvSpPr>
            <p:spPr>
              <a:xfrm>
                <a:off x="2514600" y="1143000"/>
                <a:ext cx="5018425" cy="913648"/>
              </a:xfrm>
              <a:prstGeom prst="rect">
                <a:avLst/>
              </a:prstGeom>
              <a:blipFill>
                <a:blip r:embed="rId4"/>
                <a:stretch>
                  <a:fillRect t="-124658" b="-176712"/>
                </a:stretch>
              </a:blipFill>
            </p:spPr>
            <p:txBody>
              <a:bodyPr/>
              <a:lstStyle/>
              <a:p>
                <a:r>
                  <a:rPr lang="en-US">
                    <a:noFill/>
                  </a:rPr>
                  <a:t> </a:t>
                </a:r>
              </a:p>
            </p:txBody>
          </p:sp>
        </mc:Fallback>
      </mc:AlternateContent>
      <p:sp>
        <p:nvSpPr>
          <p:cNvPr id="3" name="TextBox 2">
            <a:extLst>
              <a:ext uri="{FF2B5EF4-FFF2-40B4-BE49-F238E27FC236}">
                <a16:creationId xmlns:a16="http://schemas.microsoft.com/office/drawing/2014/main" id="{E105C4B6-F09A-6243-9022-89E6604C0B9A}"/>
              </a:ext>
            </a:extLst>
          </p:cNvPr>
          <p:cNvSpPr txBox="1"/>
          <p:nvPr/>
        </p:nvSpPr>
        <p:spPr>
          <a:xfrm>
            <a:off x="1576394" y="1295400"/>
            <a:ext cx="938206" cy="461665"/>
          </a:xfrm>
          <a:prstGeom prst="rect">
            <a:avLst/>
          </a:prstGeom>
          <a:noFill/>
        </p:spPr>
        <p:txBody>
          <a:bodyPr wrap="none" rtlCol="0">
            <a:spAutoFit/>
          </a:bodyPr>
          <a:lstStyle/>
          <a:p>
            <a:r>
              <a:rPr lang="en-US" sz="2400" b="1" dirty="0"/>
              <a:t>Recall</a:t>
            </a:r>
          </a:p>
        </p:txBody>
      </p:sp>
      <mc:AlternateContent xmlns:mc="http://schemas.openxmlformats.org/markup-compatibility/2006" xmlns:a14="http://schemas.microsoft.com/office/drawing/2010/main">
        <mc:Choice Requires="a14">
          <p:sp>
            <p:nvSpPr>
              <p:cNvPr id="28" name="Rectangle 27">
                <a:extLst>
                  <a:ext uri="{FF2B5EF4-FFF2-40B4-BE49-F238E27FC236}">
                    <a16:creationId xmlns:a16="http://schemas.microsoft.com/office/drawing/2014/main" id="{AADA276D-6869-B348-9C10-19A5F118CECC}"/>
                  </a:ext>
                </a:extLst>
              </p:cNvPr>
              <p:cNvSpPr/>
              <p:nvPr/>
            </p:nvSpPr>
            <p:spPr>
              <a:xfrm>
                <a:off x="2724536" y="2761781"/>
                <a:ext cx="3507563" cy="674800"/>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Sup>
                        <m:sSubSupPr>
                          <m:ctrlPr>
                            <a:rPr lang="en-US" sz="2200" b="1" i="1" smtClean="0">
                              <a:latin typeface="Cambria Math" panose="02040503050406030204" pitchFamily="18" charset="0"/>
                            </a:rPr>
                          </m:ctrlPr>
                        </m:sSubSupPr>
                        <m:e>
                          <m:r>
                            <a:rPr lang="en-US" sz="2200" b="1" i="1">
                              <a:latin typeface="Cambria Math" panose="02040503050406030204" pitchFamily="18" charset="0"/>
                            </a:rPr>
                            <m:t>𝒙</m:t>
                          </m:r>
                        </m:e>
                        <m:sub>
                          <m:r>
                            <a:rPr lang="en-US" sz="2200" b="1" i="1">
                              <a:latin typeface="Cambria Math" panose="02040503050406030204" pitchFamily="18" charset="0"/>
                            </a:rPr>
                            <m:t>𝒍</m:t>
                          </m:r>
                        </m:sub>
                        <m:sup>
                          <m:r>
                            <a:rPr lang="en-US" sz="2200" b="1" i="1">
                              <a:latin typeface="Cambria Math" panose="02040503050406030204" pitchFamily="18" charset="0"/>
                            </a:rPr>
                            <m:t>𝑷</m:t>
                          </m:r>
                          <m:r>
                            <a:rPr lang="en-US" sz="2200" b="1" i="1" smtClean="0">
                              <a:latin typeface="Cambria Math" panose="02040503050406030204" pitchFamily="18" charset="0"/>
                            </a:rPr>
                            <m:t>𝑹</m:t>
                          </m:r>
                        </m:sup>
                      </m:sSubSup>
                      <m:r>
                        <a:rPr lang="en-US" sz="2200" b="1" i="1">
                          <a:latin typeface="Cambria Math" panose="02040503050406030204" pitchFamily="18" charset="0"/>
                        </a:rPr>
                        <m:t>= </m:t>
                      </m:r>
                      <m:f>
                        <m:fPr>
                          <m:ctrlPr>
                            <a:rPr lang="en-US" sz="2200" b="1" i="1">
                              <a:latin typeface="Cambria Math" panose="02040503050406030204" pitchFamily="18" charset="0"/>
                            </a:rPr>
                          </m:ctrlPr>
                        </m:fPr>
                        <m:num>
                          <m:sSub>
                            <m:sSubPr>
                              <m:ctrlPr>
                                <a:rPr lang="en-US" sz="2200" b="1" i="1">
                                  <a:latin typeface="Cambria Math" panose="02040503050406030204" pitchFamily="18" charset="0"/>
                                </a:rPr>
                              </m:ctrlPr>
                            </m:sSubPr>
                            <m:e>
                              <m:r>
                                <a:rPr lang="en-US" sz="2200" b="1" i="1">
                                  <a:latin typeface="Cambria Math" panose="02040503050406030204" pitchFamily="18" charset="0"/>
                                </a:rPr>
                                <m:t>𝒄</m:t>
                              </m:r>
                            </m:e>
                            <m:sub>
                              <m:r>
                                <a:rPr lang="en-US" sz="2200" b="1" i="1">
                                  <a:latin typeface="Cambria Math" panose="02040503050406030204" pitchFamily="18" charset="0"/>
                                </a:rPr>
                                <m:t>𝒍</m:t>
                              </m:r>
                            </m:sub>
                          </m:sSub>
                        </m:num>
                        <m:den>
                          <m:r>
                            <a:rPr lang="en-US" sz="2200" b="1" i="1">
                              <a:latin typeface="Cambria Math" panose="02040503050406030204" pitchFamily="18" charset="0"/>
                            </a:rPr>
                            <m:t>𝑳</m:t>
                          </m:r>
                        </m:den>
                      </m:f>
                      <m:r>
                        <a:rPr lang="en-US" sz="2200" b="1" i="0" smtClean="0">
                          <a:latin typeface="Cambria Math" panose="02040503050406030204" pitchFamily="18" charset="0"/>
                        </a:rPr>
                        <m:t>𝐦𝐚𝐱</m:t>
                      </m:r>
                      <m:d>
                        <m:dPr>
                          <m:begChr m:val="{"/>
                          <m:endChr m:val="}"/>
                          <m:ctrlPr>
                            <a:rPr lang="en-US" sz="2200" b="1" i="1" smtClean="0">
                              <a:latin typeface="Cambria Math" panose="02040503050406030204" pitchFamily="18" charset="0"/>
                            </a:rPr>
                          </m:ctrlPr>
                        </m:dPr>
                        <m:e>
                          <m:r>
                            <a:rPr lang="en-US" sz="2200" b="1" i="1" smtClean="0">
                              <a:latin typeface="Cambria Math" panose="02040503050406030204" pitchFamily="18" charset="0"/>
                            </a:rPr>
                            <m:t>(</m:t>
                          </m:r>
                          <m:r>
                            <a:rPr lang="en-US" sz="2200" b="1" i="1">
                              <a:latin typeface="Cambria Math" panose="02040503050406030204" pitchFamily="18" charset="0"/>
                            </a:rPr>
                            <m:t>𝟏</m:t>
                          </m:r>
                          <m:r>
                            <a:rPr lang="en-US" sz="2200" b="1" i="1">
                              <a:latin typeface="Cambria Math" panose="02040503050406030204" pitchFamily="18" charset="0"/>
                            </a:rPr>
                            <m:t>−</m:t>
                          </m:r>
                          <m:sSub>
                            <m:sSubPr>
                              <m:ctrlPr>
                                <a:rPr lang="en-US" sz="2200" b="1" i="1">
                                  <a:latin typeface="Cambria Math" panose="02040503050406030204" pitchFamily="18" charset="0"/>
                                  <a:ea typeface="Cambria Math" panose="02040503050406030204" pitchFamily="18" charset="0"/>
                                </a:rPr>
                              </m:ctrlPr>
                            </m:sSubPr>
                            <m:e>
                              <m:r>
                                <a:rPr lang="en-US" sz="2200" b="1" i="1">
                                  <a:latin typeface="Cambria Math" panose="02040503050406030204" pitchFamily="18" charset="0"/>
                                  <a:ea typeface="Cambria Math" panose="02040503050406030204" pitchFamily="18" charset="0"/>
                                </a:rPr>
                                <m:t>𝝉</m:t>
                              </m:r>
                            </m:e>
                            <m:sub>
                              <m:r>
                                <a:rPr lang="en-US" sz="2200" b="1" i="1">
                                  <a:latin typeface="Cambria Math" panose="02040503050406030204" pitchFamily="18" charset="0"/>
                                  <a:ea typeface="Cambria Math" panose="02040503050406030204" pitchFamily="18" charset="0"/>
                                </a:rPr>
                                <m:t>𝑭</m:t>
                              </m:r>
                            </m:sub>
                          </m:sSub>
                          <m:r>
                            <a:rPr lang="en-US" sz="2200" b="1" i="1" smtClean="0">
                              <a:latin typeface="Cambria Math" panose="02040503050406030204" pitchFamily="18" charset="0"/>
                            </a:rPr>
                            <m:t>),</m:t>
                          </m:r>
                          <m:r>
                            <a:rPr lang="en-US" sz="2200" b="1" i="1">
                              <a:latin typeface="Cambria Math" panose="02040503050406030204" pitchFamily="18" charset="0"/>
                              <a:ea typeface="Cambria Math" panose="02040503050406030204" pitchFamily="18" charset="0"/>
                            </a:rPr>
                            <m:t>𝜺</m:t>
                          </m:r>
                        </m:e>
                      </m:d>
                    </m:oMath>
                  </m:oMathPara>
                </a14:m>
                <a:endParaRPr lang="en-US" sz="2200" b="1" dirty="0"/>
              </a:p>
            </p:txBody>
          </p:sp>
        </mc:Choice>
        <mc:Fallback xmlns="">
          <p:sp>
            <p:nvSpPr>
              <p:cNvPr id="28" name="Rectangle 27">
                <a:extLst>
                  <a:ext uri="{FF2B5EF4-FFF2-40B4-BE49-F238E27FC236}">
                    <a16:creationId xmlns:a16="http://schemas.microsoft.com/office/drawing/2014/main" id="{AADA276D-6869-B348-9C10-19A5F118CECC}"/>
                  </a:ext>
                </a:extLst>
              </p:cNvPr>
              <p:cNvSpPr>
                <a:spLocks noRot="1" noChangeAspect="1" noMove="1" noResize="1" noEditPoints="1" noAdjustHandles="1" noChangeArrowheads="1" noChangeShapeType="1" noTextEdit="1"/>
              </p:cNvSpPr>
              <p:nvPr/>
            </p:nvSpPr>
            <p:spPr>
              <a:xfrm>
                <a:off x="2724536" y="2761781"/>
                <a:ext cx="3507563" cy="674800"/>
              </a:xfrm>
              <a:prstGeom prst="rect">
                <a:avLst/>
              </a:prstGeom>
              <a:blipFill>
                <a:blip r:embed="rId5"/>
                <a:stretch>
                  <a:fillRect b="-5455"/>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 name="Rectangle 3">
                <a:extLst>
                  <a:ext uri="{FF2B5EF4-FFF2-40B4-BE49-F238E27FC236}">
                    <a16:creationId xmlns:a16="http://schemas.microsoft.com/office/drawing/2014/main" id="{41248978-560F-3448-8A13-64B37D18F32C}"/>
                  </a:ext>
                </a:extLst>
              </p:cNvPr>
              <p:cNvSpPr/>
              <p:nvPr/>
            </p:nvSpPr>
            <p:spPr>
              <a:xfrm>
                <a:off x="685800" y="3447260"/>
                <a:ext cx="8458200" cy="830997"/>
              </a:xfrm>
              <a:prstGeom prst="rect">
                <a:avLst/>
              </a:prstGeom>
            </p:spPr>
            <p:txBody>
              <a:bodyPr wrap="square">
                <a:spAutoFit/>
              </a:bodyPr>
              <a:lstStyle/>
              <a:p>
                <a:pPr algn="ctr"/>
                <a14:m>
                  <m:oMath xmlns:m="http://schemas.openxmlformats.org/officeDocument/2006/math">
                    <m:r>
                      <a:rPr lang="en-US" sz="2400" b="1" i="1" smtClean="0">
                        <a:latin typeface="Cambria Math" panose="02040503050406030204" pitchFamily="18" charset="0"/>
                        <a:ea typeface="Cambria Math" panose="02040503050406030204" pitchFamily="18" charset="0"/>
                      </a:rPr>
                      <m:t>𝟎</m:t>
                    </m:r>
                    <m:r>
                      <a:rPr lang="en-US" sz="2400" b="1" i="1" smtClean="0">
                        <a:latin typeface="Cambria Math" panose="02040503050406030204" pitchFamily="18" charset="0"/>
                        <a:ea typeface="Cambria Math" panose="02040503050406030204" pitchFamily="18" charset="0"/>
                      </a:rPr>
                      <m:t>&lt;</m:t>
                    </m:r>
                    <m:r>
                      <a:rPr lang="en-US" sz="2400" b="1" i="1">
                        <a:latin typeface="Cambria Math" panose="02040503050406030204" pitchFamily="18" charset="0"/>
                        <a:ea typeface="Cambria Math" panose="02040503050406030204" pitchFamily="18" charset="0"/>
                      </a:rPr>
                      <m:t>𝜺</m:t>
                    </m:r>
                    <m:r>
                      <a:rPr lang="en-US" sz="2400" b="1" i="1" smtClean="0">
                        <a:latin typeface="Cambria Math" panose="02040503050406030204" pitchFamily="18" charset="0"/>
                        <a:ea typeface="Cambria Math" panose="02040503050406030204" pitchFamily="18" charset="0"/>
                      </a:rPr>
                      <m:t>&lt;</m:t>
                    </m:r>
                    <m:r>
                      <a:rPr lang="en-US" sz="2400" b="1" i="1" smtClean="0">
                        <a:latin typeface="Cambria Math" panose="02040503050406030204" pitchFamily="18" charset="0"/>
                        <a:ea typeface="Cambria Math" panose="02040503050406030204" pitchFamily="18" charset="0"/>
                      </a:rPr>
                      <m:t>𝟏</m:t>
                    </m:r>
                  </m:oMath>
                </a14:m>
                <a:r>
                  <a:rPr lang="en-US" sz="2400" b="1" dirty="0"/>
                  <a:t>: the minimum rate that should be allocated to background flows to keep them </a:t>
                </a:r>
                <a:r>
                  <a:rPr lang="en-US" sz="2400" b="1" i="1" dirty="0"/>
                  <a:t>alive</a:t>
                </a:r>
                <a:endParaRPr lang="en-US" b="1" dirty="0"/>
              </a:p>
            </p:txBody>
          </p:sp>
        </mc:Choice>
        <mc:Fallback xmlns="">
          <p:sp>
            <p:nvSpPr>
              <p:cNvPr id="4" name="Rectangle 3">
                <a:extLst>
                  <a:ext uri="{FF2B5EF4-FFF2-40B4-BE49-F238E27FC236}">
                    <a16:creationId xmlns:a16="http://schemas.microsoft.com/office/drawing/2014/main" id="{41248978-560F-3448-8A13-64B37D18F32C}"/>
                  </a:ext>
                </a:extLst>
              </p:cNvPr>
              <p:cNvSpPr>
                <a:spLocks noRot="1" noChangeAspect="1" noMove="1" noResize="1" noEditPoints="1" noAdjustHandles="1" noChangeArrowheads="1" noChangeShapeType="1" noTextEdit="1"/>
              </p:cNvSpPr>
              <p:nvPr/>
            </p:nvSpPr>
            <p:spPr>
              <a:xfrm>
                <a:off x="685800" y="3447260"/>
                <a:ext cx="8458200" cy="830997"/>
              </a:xfrm>
              <a:prstGeom prst="rect">
                <a:avLst/>
              </a:prstGeom>
              <a:blipFill>
                <a:blip r:embed="rId6"/>
                <a:stretch>
                  <a:fillRect t="-2985" b="-13433"/>
                </a:stretch>
              </a:blipFill>
            </p:spPr>
            <p:txBody>
              <a:bodyPr/>
              <a:lstStyle/>
              <a:p>
                <a:r>
                  <a:rPr lang="en-US">
                    <a:noFill/>
                  </a:rPr>
                  <a:t> </a:t>
                </a:r>
              </a:p>
            </p:txBody>
          </p:sp>
        </mc:Fallback>
      </mc:AlternateContent>
      <p:sp>
        <p:nvSpPr>
          <p:cNvPr id="30" name="Down Arrow 29">
            <a:extLst>
              <a:ext uri="{FF2B5EF4-FFF2-40B4-BE49-F238E27FC236}">
                <a16:creationId xmlns:a16="http://schemas.microsoft.com/office/drawing/2014/main" id="{2DD256A7-2BEB-B94E-BA9D-CC9C9BEA77C4}"/>
              </a:ext>
            </a:extLst>
          </p:cNvPr>
          <p:cNvSpPr/>
          <p:nvPr/>
        </p:nvSpPr>
        <p:spPr>
          <a:xfrm>
            <a:off x="4056926" y="4332490"/>
            <a:ext cx="313534" cy="812136"/>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Down Arrow 31">
            <a:extLst>
              <a:ext uri="{FF2B5EF4-FFF2-40B4-BE49-F238E27FC236}">
                <a16:creationId xmlns:a16="http://schemas.microsoft.com/office/drawing/2014/main" id="{0D47C05F-BA8C-BC4F-8688-2ED7693CEC04}"/>
              </a:ext>
            </a:extLst>
          </p:cNvPr>
          <p:cNvSpPr/>
          <p:nvPr/>
        </p:nvSpPr>
        <p:spPr>
          <a:xfrm>
            <a:off x="4056926" y="2000876"/>
            <a:ext cx="313534" cy="812136"/>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Footer Placeholder 4">
            <a:extLst>
              <a:ext uri="{FF2B5EF4-FFF2-40B4-BE49-F238E27FC236}">
                <a16:creationId xmlns:a16="http://schemas.microsoft.com/office/drawing/2014/main" id="{6F262A1B-0960-47EB-A11D-DC58B82161B7}"/>
              </a:ext>
            </a:extLst>
          </p:cNvPr>
          <p:cNvSpPr>
            <a:spLocks noGrp="1"/>
          </p:cNvSpPr>
          <p:nvPr>
            <p:ph type="ftr" sz="quarter" idx="11"/>
          </p:nvPr>
        </p:nvSpPr>
        <p:spPr/>
        <p:txBody>
          <a:bodyPr/>
          <a:lstStyle/>
          <a:p>
            <a:r>
              <a:rPr lang="en-US"/>
              <a:t>© 2019 AT&amp;T Intellectual Property. AT&amp;T, Globe logo, and DIRECTV are registered trademarks and service marks of  AT&amp;T Intellectual Property and/or AT&amp;T affiliated companies. All other marks are the property of their respective owners.</a:t>
            </a:r>
          </a:p>
        </p:txBody>
      </p:sp>
      <p:sp>
        <p:nvSpPr>
          <p:cNvPr id="6" name="Rectangle 5">
            <a:extLst>
              <a:ext uri="{FF2B5EF4-FFF2-40B4-BE49-F238E27FC236}">
                <a16:creationId xmlns:a16="http://schemas.microsoft.com/office/drawing/2014/main" id="{DCBC8A20-171C-664E-96A7-3231AB85C026}"/>
              </a:ext>
            </a:extLst>
          </p:cNvPr>
          <p:cNvSpPr/>
          <p:nvPr/>
        </p:nvSpPr>
        <p:spPr>
          <a:xfrm>
            <a:off x="1371600" y="5144626"/>
            <a:ext cx="6477000" cy="1027574"/>
          </a:xfrm>
          <a:prstGeom prst="rect">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28176579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9" name="Straight Connector 8"/>
          <p:cNvCxnSpPr/>
          <p:nvPr/>
        </p:nvCxnSpPr>
        <p:spPr bwMode="auto">
          <a:xfrm>
            <a:off x="526232" y="990600"/>
            <a:ext cx="7989888" cy="0"/>
          </a:xfrm>
          <a:prstGeom prst="line">
            <a:avLst/>
          </a:prstGeom>
          <a:ln>
            <a:headEnd type="none" w="med" len="med"/>
            <a:tailEnd type="none" w="med" len="med"/>
          </a:ln>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style>
          <a:lnRef idx="3">
            <a:schemeClr val="accent1"/>
          </a:lnRef>
          <a:fillRef idx="0">
            <a:schemeClr val="accent1"/>
          </a:fillRef>
          <a:effectRef idx="2">
            <a:schemeClr val="accent1"/>
          </a:effectRef>
          <a:fontRef idx="minor">
            <a:schemeClr val="tx1"/>
          </a:fontRef>
        </p:style>
      </p:cxnSp>
      <mc:AlternateContent xmlns:mc="http://schemas.openxmlformats.org/markup-compatibility/2006" xmlns:a14="http://schemas.microsoft.com/office/drawing/2010/main">
        <mc:Choice Requires="a14">
          <p:sp>
            <p:nvSpPr>
              <p:cNvPr id="21" name="Rectangle 20">
                <a:extLst>
                  <a:ext uri="{FF2B5EF4-FFF2-40B4-BE49-F238E27FC236}">
                    <a16:creationId xmlns:a16="http://schemas.microsoft.com/office/drawing/2014/main" id="{499F4D95-8AF7-244E-BEC7-D46F3C3DA879}"/>
                  </a:ext>
                </a:extLst>
              </p:cNvPr>
              <p:cNvSpPr/>
              <p:nvPr/>
            </p:nvSpPr>
            <p:spPr>
              <a:xfrm>
                <a:off x="1066800" y="3666813"/>
                <a:ext cx="7449320" cy="1015663"/>
              </a:xfrm>
              <a:prstGeom prst="rect">
                <a:avLst/>
              </a:prstGeom>
            </p:spPr>
            <p:txBody>
              <a:bodyPr wrap="square">
                <a:spAutoFit/>
              </a:bodyPr>
              <a:lstStyle/>
              <a:p>
                <a14:m>
                  <m:oMath xmlns:m="http://schemas.openxmlformats.org/officeDocument/2006/math">
                    <m:sSub>
                      <m:sSubPr>
                        <m:ctrlPr>
                          <a:rPr lang="en-US" sz="2000" b="1" i="1" smtClean="0">
                            <a:latin typeface="Cambria Math" panose="02040503050406030204" pitchFamily="18" charset="0"/>
                          </a:rPr>
                        </m:ctrlPr>
                      </m:sSubPr>
                      <m:e>
                        <m:r>
                          <a:rPr lang="en-US" sz="2000" b="1" i="1">
                            <a:latin typeface="Cambria Math" panose="02040503050406030204" pitchFamily="18" charset="0"/>
                          </a:rPr>
                          <m:t>𝑸</m:t>
                        </m:r>
                      </m:e>
                      <m:sub>
                        <m:r>
                          <a:rPr lang="en-US" sz="2000" b="1" i="1" smtClean="0">
                            <a:latin typeface="Cambria Math" panose="02040503050406030204" pitchFamily="18" charset="0"/>
                          </a:rPr>
                          <m:t>𝒎</m:t>
                        </m:r>
                      </m:sub>
                    </m:sSub>
                    <m:d>
                      <m:dPr>
                        <m:ctrlPr>
                          <a:rPr lang="en-US" sz="2000" b="1" i="1">
                            <a:latin typeface="Cambria Math" panose="02040503050406030204" pitchFamily="18" charset="0"/>
                          </a:rPr>
                        </m:ctrlPr>
                      </m:dPr>
                      <m:e>
                        <m:r>
                          <a:rPr lang="en-US" sz="2000" b="1" i="1" smtClean="0">
                            <a:latin typeface="Cambria Math" panose="02040503050406030204" pitchFamily="18" charset="0"/>
                          </a:rPr>
                          <m:t>𝒕</m:t>
                        </m:r>
                      </m:e>
                    </m:d>
                  </m:oMath>
                </a14:m>
                <a:r>
                  <a:rPr lang="en-US" sz="2000" b="1" dirty="0"/>
                  <a:t>: queue size of flow m at TTI </a:t>
                </a:r>
                <a14:m>
                  <m:oMath xmlns:m="http://schemas.openxmlformats.org/officeDocument/2006/math">
                    <m:r>
                      <a:rPr lang="en-US" sz="2000" b="1" i="1" smtClean="0">
                        <a:latin typeface="Cambria Math" panose="02040503050406030204" pitchFamily="18" charset="0"/>
                      </a:rPr>
                      <m:t>𝒕</m:t>
                    </m:r>
                  </m:oMath>
                </a14:m>
                <a:r>
                  <a:rPr lang="en-US" sz="2000" b="1" dirty="0"/>
                  <a:t> at the base station</a:t>
                </a:r>
              </a:p>
              <a:p>
                <a14:m>
                  <m:oMath xmlns:m="http://schemas.openxmlformats.org/officeDocument/2006/math">
                    <m:sSub>
                      <m:sSubPr>
                        <m:ctrlPr>
                          <a:rPr lang="en-US" sz="2000" b="1" i="1">
                            <a:latin typeface="Cambria Math" panose="02040503050406030204" pitchFamily="18" charset="0"/>
                          </a:rPr>
                        </m:ctrlPr>
                      </m:sSubPr>
                      <m:e>
                        <m:r>
                          <a:rPr lang="en-US" sz="2000" b="1" i="1">
                            <a:latin typeface="Cambria Math" panose="02040503050406030204" pitchFamily="18" charset="0"/>
                          </a:rPr>
                          <m:t>𝑹</m:t>
                        </m:r>
                      </m:e>
                      <m:sub>
                        <m:r>
                          <a:rPr lang="en-US" sz="2000" b="1" i="1" smtClean="0">
                            <a:latin typeface="Cambria Math" panose="02040503050406030204" pitchFamily="18" charset="0"/>
                          </a:rPr>
                          <m:t>𝒎</m:t>
                        </m:r>
                      </m:sub>
                    </m:sSub>
                    <m:r>
                      <a:rPr lang="en-US" sz="2000" b="1" i="1">
                        <a:latin typeface="Cambria Math" panose="02040503050406030204" pitchFamily="18" charset="0"/>
                      </a:rPr>
                      <m:t>(</m:t>
                    </m:r>
                    <m:r>
                      <a:rPr lang="en-US" sz="2000" b="1" i="1" smtClean="0">
                        <a:latin typeface="Cambria Math" panose="02040503050406030204" pitchFamily="18" charset="0"/>
                      </a:rPr>
                      <m:t>𝒕</m:t>
                    </m:r>
                  </m:oMath>
                </a14:m>
                <a:r>
                  <a:rPr lang="en-US" sz="2000" b="1" dirty="0"/>
                  <a:t>): maximum number of packets can be transmitted from user m at TTI </a:t>
                </a:r>
                <a14:m>
                  <m:oMath xmlns:m="http://schemas.openxmlformats.org/officeDocument/2006/math">
                    <m:r>
                      <a:rPr lang="en-US" sz="2000" b="1" i="1" smtClean="0">
                        <a:latin typeface="Cambria Math" panose="02040503050406030204" pitchFamily="18" charset="0"/>
                        <a:ea typeface="Cambria Math" panose="02040503050406030204" pitchFamily="18" charset="0"/>
                      </a:rPr>
                      <m:t>𝒕</m:t>
                    </m:r>
                  </m:oMath>
                </a14:m>
                <a:endParaRPr lang="en-US" sz="2000" b="1" dirty="0"/>
              </a:p>
            </p:txBody>
          </p:sp>
        </mc:Choice>
        <mc:Fallback xmlns="">
          <p:sp>
            <p:nvSpPr>
              <p:cNvPr id="21" name="Rectangle 20">
                <a:extLst>
                  <a:ext uri="{FF2B5EF4-FFF2-40B4-BE49-F238E27FC236}">
                    <a16:creationId xmlns:a16="http://schemas.microsoft.com/office/drawing/2014/main" id="{499F4D95-8AF7-244E-BEC7-D46F3C3DA879}"/>
                  </a:ext>
                </a:extLst>
              </p:cNvPr>
              <p:cNvSpPr>
                <a:spLocks noRot="1" noChangeAspect="1" noMove="1" noResize="1" noEditPoints="1" noAdjustHandles="1" noChangeArrowheads="1" noChangeShapeType="1" noTextEdit="1"/>
              </p:cNvSpPr>
              <p:nvPr/>
            </p:nvSpPr>
            <p:spPr>
              <a:xfrm>
                <a:off x="1066800" y="3666813"/>
                <a:ext cx="7449320" cy="1015663"/>
              </a:xfrm>
              <a:prstGeom prst="rect">
                <a:avLst/>
              </a:prstGeom>
              <a:blipFill>
                <a:blip r:embed="rId3"/>
                <a:stretch>
                  <a:fillRect l="-852" t="-2469" r="-1193" b="-8642"/>
                </a:stretch>
              </a:blipFill>
            </p:spPr>
            <p:txBody>
              <a:bodyPr/>
              <a:lstStyle/>
              <a:p>
                <a:r>
                  <a:rPr lang="en-US">
                    <a:noFill/>
                  </a:rPr>
                  <a:t> </a:t>
                </a:r>
              </a:p>
            </p:txBody>
          </p:sp>
        </mc:Fallback>
      </mc:AlternateContent>
      <p:sp>
        <p:nvSpPr>
          <p:cNvPr id="22" name="Title 1">
            <a:extLst>
              <a:ext uri="{FF2B5EF4-FFF2-40B4-BE49-F238E27FC236}">
                <a16:creationId xmlns:a16="http://schemas.microsoft.com/office/drawing/2014/main" id="{C79B12F6-A1FF-C448-B174-B9FD3148A49D}"/>
              </a:ext>
            </a:extLst>
          </p:cNvPr>
          <p:cNvSpPr txBox="1">
            <a:spLocks/>
          </p:cNvSpPr>
          <p:nvPr/>
        </p:nvSpPr>
        <p:spPr>
          <a:xfrm>
            <a:off x="685800" y="427038"/>
            <a:ext cx="7772400" cy="639762"/>
          </a:xfrm>
          <a:prstGeom prst="rect">
            <a:avLst/>
          </a:prstGeom>
        </p:spPr>
        <p:txBody>
          <a:bodyPr bIns="91440" anchor="b" anchorCtr="0">
            <a:noAutofit/>
          </a:bodyPr>
          <a:lstStyle>
            <a:lvl1pPr algn="l" rtl="0" eaLnBrk="1" latinLnBrk="0" hangingPunct="1">
              <a:spcBef>
                <a:spcPct val="0"/>
              </a:spcBef>
              <a:buNone/>
              <a:defRPr kumimoji="0" sz="4000" kern="1200">
                <a:solidFill>
                  <a:schemeClr val="tx2"/>
                </a:solidFill>
                <a:latin typeface="+mj-lt"/>
                <a:ea typeface="+mj-ea"/>
                <a:cs typeface="+mj-cs"/>
              </a:defRPr>
            </a:lvl1pPr>
          </a:lstStyle>
          <a:p>
            <a:pPr algn="ctr"/>
            <a:r>
              <a:rPr lang="en-US" altLang="zh-CN" sz="3600" b="1" dirty="0">
                <a:solidFill>
                  <a:schemeClr val="accent1">
                    <a:lumMod val="75000"/>
                  </a:schemeClr>
                </a:solidFill>
                <a:latin typeface="+mn-lt"/>
              </a:rPr>
              <a:t>Implementation of Sneaker</a:t>
            </a:r>
            <a:br>
              <a:rPr lang="en-US" sz="2800" b="1" dirty="0">
                <a:solidFill>
                  <a:schemeClr val="accent1">
                    <a:lumMod val="75000"/>
                  </a:schemeClr>
                </a:solidFill>
                <a:latin typeface="+mn-lt"/>
              </a:rPr>
            </a:br>
            <a:r>
              <a:rPr lang="en-US" sz="2800" b="1" dirty="0">
                <a:solidFill>
                  <a:srgbClr val="7030A0"/>
                </a:solidFill>
                <a:latin typeface="+mn-lt"/>
              </a:rPr>
              <a:t>Design parameters and signaling</a:t>
            </a:r>
          </a:p>
        </p:txBody>
      </p:sp>
      <p:sp>
        <p:nvSpPr>
          <p:cNvPr id="23" name="Title 1">
            <a:extLst>
              <a:ext uri="{FF2B5EF4-FFF2-40B4-BE49-F238E27FC236}">
                <a16:creationId xmlns:a16="http://schemas.microsoft.com/office/drawing/2014/main" id="{38AAED53-B66A-A649-8D1F-3664318D9789}"/>
              </a:ext>
            </a:extLst>
          </p:cNvPr>
          <p:cNvSpPr txBox="1">
            <a:spLocks/>
          </p:cNvSpPr>
          <p:nvPr/>
        </p:nvSpPr>
        <p:spPr>
          <a:xfrm>
            <a:off x="526231" y="1194136"/>
            <a:ext cx="8389168" cy="356281"/>
          </a:xfrm>
          <a:prstGeom prst="rect">
            <a:avLst/>
          </a:prstGeom>
        </p:spPr>
        <p:txBody>
          <a:bodyPr bIns="91440" anchor="b" anchorCtr="0">
            <a:noAutofit/>
          </a:bodyPr>
          <a:lstStyle>
            <a:lvl1pPr algn="l" rtl="0" eaLnBrk="1" latinLnBrk="0" hangingPunct="1">
              <a:spcBef>
                <a:spcPct val="0"/>
              </a:spcBef>
              <a:buNone/>
              <a:defRPr kumimoji="0" sz="4000" kern="1200">
                <a:solidFill>
                  <a:schemeClr val="tx2"/>
                </a:solidFill>
                <a:latin typeface="+mj-lt"/>
                <a:ea typeface="+mj-ea"/>
                <a:cs typeface="+mj-cs"/>
              </a:defRPr>
            </a:lvl1pPr>
          </a:lstStyle>
          <a:p>
            <a:pPr marL="342900" indent="-342900">
              <a:buFont typeface="Arial" panose="020B0604020202020204" pitchFamily="34" charset="0"/>
              <a:buChar char="•"/>
            </a:pPr>
            <a:r>
              <a:rPr lang="en-US" sz="2400" b="1" dirty="0">
                <a:solidFill>
                  <a:srgbClr val="6600CC"/>
                </a:solidFill>
                <a:latin typeface="+mn-lt"/>
              </a:rPr>
              <a:t>Scheduling probability:</a:t>
            </a:r>
          </a:p>
        </p:txBody>
      </p:sp>
      <mc:AlternateContent xmlns:mc="http://schemas.openxmlformats.org/markup-compatibility/2006" xmlns:a14="http://schemas.microsoft.com/office/drawing/2010/main">
        <mc:Choice Requires="a14">
          <p:sp>
            <p:nvSpPr>
              <p:cNvPr id="25" name="Rectangle 24">
                <a:extLst>
                  <a:ext uri="{FF2B5EF4-FFF2-40B4-BE49-F238E27FC236}">
                    <a16:creationId xmlns:a16="http://schemas.microsoft.com/office/drawing/2014/main" id="{3029EF3E-E416-D34D-BD71-6E9604C1ECBF}"/>
                  </a:ext>
                </a:extLst>
              </p:cNvPr>
              <p:cNvSpPr/>
              <p:nvPr/>
            </p:nvSpPr>
            <p:spPr>
              <a:xfrm>
                <a:off x="5000064" y="1295400"/>
                <a:ext cx="2848536" cy="930126"/>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n-US" sz="2200" b="1" i="1" smtClean="0">
                              <a:latin typeface="Cambria Math" panose="02040503050406030204" pitchFamily="18" charset="0"/>
                            </a:rPr>
                          </m:ctrlPr>
                        </m:sSubPr>
                        <m:e>
                          <m:r>
                            <a:rPr lang="en-US" sz="2200" b="1" i="1">
                              <a:latin typeface="Cambria Math" panose="02040503050406030204" pitchFamily="18" charset="0"/>
                              <a:ea typeface="Cambria Math" panose="02040503050406030204" pitchFamily="18" charset="0"/>
                            </a:rPr>
                            <m:t>𝝆</m:t>
                          </m:r>
                        </m:e>
                        <m:sub>
                          <m:r>
                            <a:rPr lang="en-US" sz="2200" b="1" i="1">
                              <a:latin typeface="Cambria Math" panose="02040503050406030204" pitchFamily="18" charset="0"/>
                            </a:rPr>
                            <m:t>𝒏</m:t>
                          </m:r>
                        </m:sub>
                      </m:sSub>
                      <m:r>
                        <a:rPr lang="en-US" sz="2200" b="1" i="1" smtClean="0">
                          <a:latin typeface="Cambria Math" panose="02040503050406030204" pitchFamily="18" charset="0"/>
                        </a:rPr>
                        <m:t>=</m:t>
                      </m:r>
                      <m:r>
                        <a:rPr lang="en-US" sz="2200" b="1" i="1" smtClean="0">
                          <a:latin typeface="Cambria Math" panose="02040503050406030204" pitchFamily="18" charset="0"/>
                          <a:ea typeface="Cambria Math" panose="02040503050406030204" pitchFamily="18" charset="0"/>
                        </a:rPr>
                        <m:t>𝟏</m:t>
                      </m:r>
                      <m:r>
                        <a:rPr lang="en-US" sz="2200" b="1" i="1" smtClean="0">
                          <a:latin typeface="Cambria Math" panose="02040503050406030204" pitchFamily="18" charset="0"/>
                          <a:ea typeface="Cambria Math" panose="02040503050406030204" pitchFamily="18" charset="0"/>
                        </a:rPr>
                        <m:t>−</m:t>
                      </m:r>
                      <m:sSup>
                        <m:sSupPr>
                          <m:ctrlPr>
                            <a:rPr lang="en-US" sz="2200" b="1" i="1" smtClean="0">
                              <a:latin typeface="Cambria Math" panose="02040503050406030204" pitchFamily="18" charset="0"/>
                              <a:ea typeface="Cambria Math" panose="02040503050406030204" pitchFamily="18" charset="0"/>
                            </a:rPr>
                          </m:ctrlPr>
                        </m:sSupPr>
                        <m:e>
                          <m:d>
                            <m:dPr>
                              <m:ctrlPr>
                                <a:rPr lang="en-US" sz="2200" b="1" i="1" smtClean="0">
                                  <a:latin typeface="Cambria Math" panose="02040503050406030204" pitchFamily="18" charset="0"/>
                                  <a:ea typeface="Cambria Math" panose="02040503050406030204" pitchFamily="18" charset="0"/>
                                </a:rPr>
                              </m:ctrlPr>
                            </m:dPr>
                            <m:e>
                              <m:r>
                                <a:rPr lang="en-US" sz="2200" b="1" i="1">
                                  <a:latin typeface="Cambria Math" panose="02040503050406030204" pitchFamily="18" charset="0"/>
                                  <a:ea typeface="Cambria Math" panose="02040503050406030204" pitchFamily="18" charset="0"/>
                                </a:rPr>
                                <m:t>𝟏</m:t>
                              </m:r>
                              <m:r>
                                <a:rPr lang="en-US" sz="2200" b="1" i="1">
                                  <a:latin typeface="Cambria Math" panose="02040503050406030204" pitchFamily="18" charset="0"/>
                                  <a:ea typeface="Cambria Math" panose="02040503050406030204" pitchFamily="18" charset="0"/>
                                </a:rPr>
                                <m:t>−</m:t>
                              </m:r>
                              <m:f>
                                <m:fPr>
                                  <m:ctrlPr>
                                    <a:rPr lang="en-US" sz="2200" b="1" i="1">
                                      <a:latin typeface="Cambria Math" panose="02040503050406030204" pitchFamily="18" charset="0"/>
                                      <a:ea typeface="Cambria Math" panose="02040503050406030204" pitchFamily="18" charset="0"/>
                                    </a:rPr>
                                  </m:ctrlPr>
                                </m:fPr>
                                <m:num>
                                  <m:r>
                                    <a:rPr lang="en-US" sz="2200" b="1" i="1">
                                      <a:latin typeface="Cambria Math" panose="02040503050406030204" pitchFamily="18" charset="0"/>
                                      <a:ea typeface="Cambria Math" panose="02040503050406030204" pitchFamily="18" charset="0"/>
                                    </a:rPr>
                                    <m:t>𝟏</m:t>
                                  </m:r>
                                </m:num>
                                <m:den>
                                  <m:r>
                                    <a:rPr lang="en-US" sz="2200" b="1" i="1">
                                      <a:latin typeface="Cambria Math" panose="02040503050406030204" pitchFamily="18" charset="0"/>
                                      <a:ea typeface="Cambria Math" panose="02040503050406030204" pitchFamily="18" charset="0"/>
                                    </a:rPr>
                                    <m:t>𝑵</m:t>
                                  </m:r>
                                </m:den>
                              </m:f>
                            </m:e>
                          </m:d>
                        </m:e>
                        <m:sup>
                          <m:f>
                            <m:fPr>
                              <m:ctrlPr>
                                <a:rPr lang="en-US" sz="2200" b="1" i="1" smtClean="0">
                                  <a:latin typeface="Cambria Math" panose="02040503050406030204" pitchFamily="18" charset="0"/>
                                  <a:ea typeface="Cambria Math" panose="02040503050406030204" pitchFamily="18" charset="0"/>
                                </a:rPr>
                              </m:ctrlPr>
                            </m:fPr>
                            <m:num>
                              <m:r>
                                <a:rPr lang="en-US" sz="2200" b="1" i="1" smtClean="0">
                                  <a:latin typeface="Cambria Math" panose="02040503050406030204" pitchFamily="18" charset="0"/>
                                  <a:ea typeface="Cambria Math" panose="02040503050406030204" pitchFamily="18" charset="0"/>
                                </a:rPr>
                                <m:t>𝑹𝑻𝑻</m:t>
                              </m:r>
                            </m:num>
                            <m:den>
                              <m:r>
                                <a:rPr lang="en-US" sz="2200" b="1" i="1" smtClean="0">
                                  <a:latin typeface="Cambria Math" panose="02040503050406030204" pitchFamily="18" charset="0"/>
                                  <a:ea typeface="Cambria Math" panose="02040503050406030204" pitchFamily="18" charset="0"/>
                                </a:rPr>
                                <m:t>𝑻𝑻𝑰</m:t>
                              </m:r>
                            </m:den>
                          </m:f>
                        </m:sup>
                      </m:sSup>
                    </m:oMath>
                  </m:oMathPara>
                </a14:m>
                <a:endParaRPr lang="en-US" sz="2200" b="1" dirty="0"/>
              </a:p>
            </p:txBody>
          </p:sp>
        </mc:Choice>
        <mc:Fallback xmlns="">
          <p:sp>
            <p:nvSpPr>
              <p:cNvPr id="25" name="Rectangle 24">
                <a:extLst>
                  <a:ext uri="{FF2B5EF4-FFF2-40B4-BE49-F238E27FC236}">
                    <a16:creationId xmlns:a16="http://schemas.microsoft.com/office/drawing/2014/main" id="{3029EF3E-E416-D34D-BD71-6E9604C1ECBF}"/>
                  </a:ext>
                </a:extLst>
              </p:cNvPr>
              <p:cNvSpPr>
                <a:spLocks noRot="1" noChangeAspect="1" noMove="1" noResize="1" noEditPoints="1" noAdjustHandles="1" noChangeArrowheads="1" noChangeShapeType="1" noTextEdit="1"/>
              </p:cNvSpPr>
              <p:nvPr/>
            </p:nvSpPr>
            <p:spPr>
              <a:xfrm>
                <a:off x="5000064" y="1295400"/>
                <a:ext cx="2848536" cy="930126"/>
              </a:xfrm>
              <a:prstGeom prst="rect">
                <a:avLst/>
              </a:prstGeom>
              <a:blipFill>
                <a:blip r:embed="rId4"/>
                <a:stretch>
                  <a:fillRect b="-2703"/>
                </a:stretch>
              </a:blipFill>
            </p:spPr>
            <p:txBody>
              <a:bodyPr/>
              <a:lstStyle/>
              <a:p>
                <a:r>
                  <a:rPr lang="en-US">
                    <a:noFill/>
                  </a:rPr>
                  <a:t> </a:t>
                </a:r>
              </a:p>
            </p:txBody>
          </p:sp>
        </mc:Fallback>
      </mc:AlternateContent>
      <p:sp>
        <p:nvSpPr>
          <p:cNvPr id="5" name="TextBox 4">
            <a:extLst>
              <a:ext uri="{FF2B5EF4-FFF2-40B4-BE49-F238E27FC236}">
                <a16:creationId xmlns:a16="http://schemas.microsoft.com/office/drawing/2014/main" id="{357A5142-2F87-3C47-9E60-FEC746B1E3A7}"/>
              </a:ext>
            </a:extLst>
          </p:cNvPr>
          <p:cNvSpPr txBox="1"/>
          <p:nvPr/>
        </p:nvSpPr>
        <p:spPr>
          <a:xfrm>
            <a:off x="638502" y="1701423"/>
            <a:ext cx="4466898" cy="461665"/>
          </a:xfrm>
          <a:prstGeom prst="rect">
            <a:avLst/>
          </a:prstGeom>
          <a:noFill/>
        </p:spPr>
        <p:txBody>
          <a:bodyPr wrap="square" rtlCol="0">
            <a:spAutoFit/>
          </a:bodyPr>
          <a:lstStyle/>
          <a:p>
            <a:r>
              <a:rPr lang="en-US" sz="2400" b="1" dirty="0"/>
              <a:t>Proportional Fair Scheduler (PFS):</a:t>
            </a:r>
          </a:p>
        </p:txBody>
      </p:sp>
      <p:sp>
        <p:nvSpPr>
          <p:cNvPr id="26" name="Title 1">
            <a:extLst>
              <a:ext uri="{FF2B5EF4-FFF2-40B4-BE49-F238E27FC236}">
                <a16:creationId xmlns:a16="http://schemas.microsoft.com/office/drawing/2014/main" id="{8C3E2B6E-C0C0-714B-8F2D-CFECD84A4905}"/>
              </a:ext>
            </a:extLst>
          </p:cNvPr>
          <p:cNvSpPr txBox="1">
            <a:spLocks/>
          </p:cNvSpPr>
          <p:nvPr/>
        </p:nvSpPr>
        <p:spPr>
          <a:xfrm>
            <a:off x="526231" y="2311797"/>
            <a:ext cx="8389167" cy="483853"/>
          </a:xfrm>
          <a:prstGeom prst="rect">
            <a:avLst/>
          </a:prstGeom>
        </p:spPr>
        <p:txBody>
          <a:bodyPr bIns="91440" anchor="b" anchorCtr="0">
            <a:noAutofit/>
          </a:bodyPr>
          <a:lstStyle>
            <a:lvl1pPr algn="l" rtl="0" eaLnBrk="1" latinLnBrk="0" hangingPunct="1">
              <a:spcBef>
                <a:spcPct val="0"/>
              </a:spcBef>
              <a:buNone/>
              <a:defRPr kumimoji="0" sz="4000" kern="1200">
                <a:solidFill>
                  <a:schemeClr val="tx2"/>
                </a:solidFill>
                <a:latin typeface="+mj-lt"/>
                <a:ea typeface="+mj-ea"/>
                <a:cs typeface="+mj-cs"/>
              </a:defRPr>
            </a:lvl1pPr>
          </a:lstStyle>
          <a:p>
            <a:pPr marL="342900" indent="-342900">
              <a:buFont typeface="Arial" panose="020B0604020202020204" pitchFamily="34" charset="0"/>
              <a:buChar char="•"/>
            </a:pPr>
            <a:r>
              <a:rPr lang="en-US" sz="2400" b="1" dirty="0">
                <a:solidFill>
                  <a:srgbClr val="6600CC"/>
                </a:solidFill>
                <a:latin typeface="+mn-lt"/>
              </a:rPr>
              <a:t>Local signaling:</a:t>
            </a:r>
          </a:p>
        </p:txBody>
      </p:sp>
      <mc:AlternateContent xmlns:mc="http://schemas.openxmlformats.org/markup-compatibility/2006" xmlns:a14="http://schemas.microsoft.com/office/drawing/2010/main">
        <mc:Choice Requires="a14">
          <p:sp>
            <p:nvSpPr>
              <p:cNvPr id="7" name="Rectangle 6">
                <a:extLst>
                  <a:ext uri="{FF2B5EF4-FFF2-40B4-BE49-F238E27FC236}">
                    <a16:creationId xmlns:a16="http://schemas.microsoft.com/office/drawing/2014/main" id="{9C654B18-3D3B-1040-B83D-3B19BDA59891}"/>
                  </a:ext>
                </a:extLst>
              </p:cNvPr>
              <p:cNvSpPr/>
              <p:nvPr/>
            </p:nvSpPr>
            <p:spPr>
              <a:xfrm>
                <a:off x="2810184" y="2667000"/>
                <a:ext cx="2364301" cy="913648"/>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n-US" sz="2200" b="1" i="1" smtClean="0">
                              <a:latin typeface="Cambria Math" panose="02040503050406030204" pitchFamily="18" charset="0"/>
                              <a:ea typeface="Cambria Math" panose="02040503050406030204" pitchFamily="18" charset="0"/>
                            </a:rPr>
                          </m:ctrlPr>
                        </m:sSubPr>
                        <m:e>
                          <m:r>
                            <a:rPr lang="en-US" sz="2200" b="1" i="1">
                              <a:latin typeface="Cambria Math" panose="02040503050406030204" pitchFamily="18" charset="0"/>
                              <a:ea typeface="Cambria Math" panose="02040503050406030204" pitchFamily="18" charset="0"/>
                            </a:rPr>
                            <m:t>𝝉</m:t>
                          </m:r>
                        </m:e>
                        <m:sub>
                          <m:r>
                            <a:rPr lang="en-US" sz="2200" b="1" i="1">
                              <a:latin typeface="Cambria Math" panose="02040503050406030204" pitchFamily="18" charset="0"/>
                              <a:ea typeface="Cambria Math" panose="02040503050406030204" pitchFamily="18" charset="0"/>
                            </a:rPr>
                            <m:t>𝑭</m:t>
                          </m:r>
                        </m:sub>
                      </m:sSub>
                      <m:r>
                        <a:rPr lang="en-US" sz="2200" b="1" i="1" smtClean="0">
                          <a:latin typeface="Cambria Math" panose="02040503050406030204" pitchFamily="18" charset="0"/>
                          <a:ea typeface="Cambria Math" panose="02040503050406030204" pitchFamily="18" charset="0"/>
                        </a:rPr>
                        <m:t>≈</m:t>
                      </m:r>
                      <m:nary>
                        <m:naryPr>
                          <m:chr m:val="∑"/>
                          <m:supHide m:val="on"/>
                          <m:ctrlPr>
                            <a:rPr lang="en-US" sz="2200" b="1" i="1">
                              <a:latin typeface="Cambria Math" panose="02040503050406030204" pitchFamily="18" charset="0"/>
                            </a:rPr>
                          </m:ctrlPr>
                        </m:naryPr>
                        <m:sub>
                          <m:r>
                            <a:rPr lang="en-US" sz="2200" b="1" i="1" smtClean="0">
                              <a:latin typeface="Cambria Math" panose="02040503050406030204" pitchFamily="18" charset="0"/>
                            </a:rPr>
                            <m:t>𝒎</m:t>
                          </m:r>
                          <m:r>
                            <a:rPr lang="en-US" sz="2200" b="1" i="1">
                              <a:latin typeface="Cambria Math" panose="02040503050406030204" pitchFamily="18" charset="0"/>
                            </a:rPr>
                            <m:t> ∈ </m:t>
                          </m:r>
                          <m:r>
                            <a:rPr lang="en-US" sz="2200" b="1" i="1" smtClean="0">
                              <a:latin typeface="Cambria Math" panose="02040503050406030204" pitchFamily="18" charset="0"/>
                              <a:ea typeface="Cambria Math" panose="02040503050406030204" pitchFamily="18" charset="0"/>
                            </a:rPr>
                            <m:t>𝓜</m:t>
                          </m:r>
                        </m:sub>
                        <m:sup/>
                        <m:e>
                          <m:f>
                            <m:fPr>
                              <m:ctrlPr>
                                <a:rPr lang="en-US" sz="2200" b="1" i="1">
                                  <a:latin typeface="Cambria Math" panose="02040503050406030204" pitchFamily="18" charset="0"/>
                                </a:rPr>
                              </m:ctrlPr>
                            </m:fPr>
                            <m:num>
                              <m:sSub>
                                <m:sSubPr>
                                  <m:ctrlPr>
                                    <a:rPr lang="en-US" sz="2200" b="1" i="1">
                                      <a:latin typeface="Cambria Math" panose="02040503050406030204" pitchFamily="18" charset="0"/>
                                    </a:rPr>
                                  </m:ctrlPr>
                                </m:sSubPr>
                                <m:e>
                                  <m:r>
                                    <a:rPr lang="en-US" sz="2200" b="1" i="1">
                                      <a:latin typeface="Cambria Math" panose="02040503050406030204" pitchFamily="18" charset="0"/>
                                    </a:rPr>
                                    <m:t>𝑸</m:t>
                                  </m:r>
                                </m:e>
                                <m:sub>
                                  <m:r>
                                    <a:rPr lang="en-US" sz="2200" b="1" i="1" smtClean="0">
                                      <a:latin typeface="Cambria Math" panose="02040503050406030204" pitchFamily="18" charset="0"/>
                                    </a:rPr>
                                    <m:t>𝒎</m:t>
                                  </m:r>
                                </m:sub>
                              </m:sSub>
                              <m:r>
                                <a:rPr lang="en-US" sz="2200" b="1" i="1">
                                  <a:latin typeface="Cambria Math" panose="02040503050406030204" pitchFamily="18" charset="0"/>
                                </a:rPr>
                                <m:t>(</m:t>
                              </m:r>
                              <m:r>
                                <a:rPr lang="en-US" sz="2200" b="1" i="1" smtClean="0">
                                  <a:latin typeface="Cambria Math" panose="02040503050406030204" pitchFamily="18" charset="0"/>
                                </a:rPr>
                                <m:t>𝒕</m:t>
                              </m:r>
                              <m:r>
                                <a:rPr lang="en-US" sz="2200" b="1" i="1">
                                  <a:latin typeface="Cambria Math" panose="02040503050406030204" pitchFamily="18" charset="0"/>
                                </a:rPr>
                                <m:t>)</m:t>
                              </m:r>
                            </m:num>
                            <m:den>
                              <m:sSub>
                                <m:sSubPr>
                                  <m:ctrlPr>
                                    <a:rPr lang="en-US" sz="2200" b="1" i="1">
                                      <a:latin typeface="Cambria Math" panose="02040503050406030204" pitchFamily="18" charset="0"/>
                                    </a:rPr>
                                  </m:ctrlPr>
                                </m:sSubPr>
                                <m:e>
                                  <m:r>
                                    <a:rPr lang="en-US" sz="2200" b="1" i="1">
                                      <a:latin typeface="Cambria Math" panose="02040503050406030204" pitchFamily="18" charset="0"/>
                                    </a:rPr>
                                    <m:t>𝑹</m:t>
                                  </m:r>
                                </m:e>
                                <m:sub>
                                  <m:r>
                                    <a:rPr lang="en-US" sz="2200" b="1" i="1" smtClean="0">
                                      <a:latin typeface="Cambria Math" panose="02040503050406030204" pitchFamily="18" charset="0"/>
                                    </a:rPr>
                                    <m:t>𝒎</m:t>
                                  </m:r>
                                </m:sub>
                              </m:sSub>
                              <m:r>
                                <a:rPr lang="en-US" sz="2200" b="1" i="1">
                                  <a:latin typeface="Cambria Math" panose="02040503050406030204" pitchFamily="18" charset="0"/>
                                </a:rPr>
                                <m:t>(</m:t>
                              </m:r>
                              <m:r>
                                <a:rPr lang="en-US" sz="2200" b="1" i="1" smtClean="0">
                                  <a:latin typeface="Cambria Math" panose="02040503050406030204" pitchFamily="18" charset="0"/>
                                </a:rPr>
                                <m:t>𝒕</m:t>
                              </m:r>
                              <m:r>
                                <a:rPr lang="en-US" sz="2200" b="1" i="1">
                                  <a:latin typeface="Cambria Math" panose="02040503050406030204" pitchFamily="18" charset="0"/>
                                </a:rPr>
                                <m:t>)</m:t>
                              </m:r>
                            </m:den>
                          </m:f>
                        </m:e>
                      </m:nary>
                    </m:oMath>
                  </m:oMathPara>
                </a14:m>
                <a:endParaRPr lang="en-US" sz="2200" b="1" dirty="0"/>
              </a:p>
            </p:txBody>
          </p:sp>
        </mc:Choice>
        <mc:Fallback xmlns="">
          <p:sp>
            <p:nvSpPr>
              <p:cNvPr id="7" name="Rectangle 6">
                <a:extLst>
                  <a:ext uri="{FF2B5EF4-FFF2-40B4-BE49-F238E27FC236}">
                    <a16:creationId xmlns:a16="http://schemas.microsoft.com/office/drawing/2014/main" id="{9C654B18-3D3B-1040-B83D-3B19BDA59891}"/>
                  </a:ext>
                </a:extLst>
              </p:cNvPr>
              <p:cNvSpPr>
                <a:spLocks noRot="1" noChangeAspect="1" noMove="1" noResize="1" noEditPoints="1" noAdjustHandles="1" noChangeArrowheads="1" noChangeShapeType="1" noTextEdit="1"/>
              </p:cNvSpPr>
              <p:nvPr/>
            </p:nvSpPr>
            <p:spPr>
              <a:xfrm>
                <a:off x="2810184" y="2667000"/>
                <a:ext cx="2364301" cy="913648"/>
              </a:xfrm>
              <a:prstGeom prst="rect">
                <a:avLst/>
              </a:prstGeom>
              <a:blipFill>
                <a:blip r:embed="rId5"/>
                <a:stretch>
                  <a:fillRect l="-5882" t="-126027" b="-176712"/>
                </a:stretch>
              </a:blipFill>
            </p:spPr>
            <p:txBody>
              <a:bodyPr/>
              <a:lstStyle/>
              <a:p>
                <a:r>
                  <a:rPr lang="en-US">
                    <a:noFill/>
                  </a:rPr>
                  <a:t> </a:t>
                </a:r>
              </a:p>
            </p:txBody>
          </p:sp>
        </mc:Fallback>
      </mc:AlternateContent>
      <p:sp>
        <p:nvSpPr>
          <p:cNvPr id="30" name="Title 1">
            <a:extLst>
              <a:ext uri="{FF2B5EF4-FFF2-40B4-BE49-F238E27FC236}">
                <a16:creationId xmlns:a16="http://schemas.microsoft.com/office/drawing/2014/main" id="{E8663355-7D17-8C48-8CE2-74F2899C1D95}"/>
              </a:ext>
            </a:extLst>
          </p:cNvPr>
          <p:cNvSpPr txBox="1">
            <a:spLocks/>
          </p:cNvSpPr>
          <p:nvPr/>
        </p:nvSpPr>
        <p:spPr>
          <a:xfrm>
            <a:off x="526230" y="4724400"/>
            <a:ext cx="8389168" cy="418542"/>
          </a:xfrm>
          <a:prstGeom prst="rect">
            <a:avLst/>
          </a:prstGeom>
        </p:spPr>
        <p:txBody>
          <a:bodyPr bIns="91440" anchor="b" anchorCtr="0">
            <a:noAutofit/>
          </a:bodyPr>
          <a:lstStyle>
            <a:lvl1pPr algn="l" rtl="0" eaLnBrk="1" latinLnBrk="0" hangingPunct="1">
              <a:spcBef>
                <a:spcPct val="0"/>
              </a:spcBef>
              <a:buNone/>
              <a:defRPr kumimoji="0" sz="4000" kern="1200">
                <a:solidFill>
                  <a:schemeClr val="tx2"/>
                </a:solidFill>
                <a:latin typeface="+mj-lt"/>
                <a:ea typeface="+mj-ea"/>
                <a:cs typeface="+mj-cs"/>
              </a:defRPr>
            </a:lvl1pPr>
          </a:lstStyle>
          <a:p>
            <a:pPr marL="342900" indent="-342900">
              <a:buFont typeface="Arial" panose="020B0604020202020204" pitchFamily="34" charset="0"/>
              <a:buChar char="•"/>
            </a:pPr>
            <a:r>
              <a:rPr lang="en-US" sz="2400" b="1" dirty="0">
                <a:solidFill>
                  <a:srgbClr val="6600CC"/>
                </a:solidFill>
                <a:latin typeface="+mn-lt"/>
              </a:rPr>
              <a:t>End-to-end signaling:</a:t>
            </a:r>
          </a:p>
        </p:txBody>
      </p:sp>
      <mc:AlternateContent xmlns:mc="http://schemas.openxmlformats.org/markup-compatibility/2006" xmlns:a14="http://schemas.microsoft.com/office/drawing/2010/main">
        <mc:Choice Requires="a14">
          <p:sp>
            <p:nvSpPr>
              <p:cNvPr id="12" name="Rectangle 11">
                <a:extLst>
                  <a:ext uri="{FF2B5EF4-FFF2-40B4-BE49-F238E27FC236}">
                    <a16:creationId xmlns:a16="http://schemas.microsoft.com/office/drawing/2014/main" id="{09867B51-76D3-564B-B608-39B8F4DC1A79}"/>
                  </a:ext>
                </a:extLst>
              </p:cNvPr>
              <p:cNvSpPr/>
              <p:nvPr/>
            </p:nvSpPr>
            <p:spPr>
              <a:xfrm>
                <a:off x="2465917" y="5066742"/>
                <a:ext cx="3052836" cy="419108"/>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m:t>
                      </m:r>
                    </m:oMath>
                  </m:oMathPara>
                </a14:m>
                <a:endParaRPr lang="en-US" dirty="0"/>
              </a:p>
            </p:txBody>
          </p:sp>
        </mc:Choice>
        <mc:Fallback xmlns="">
          <p:sp>
            <p:nvSpPr>
              <p:cNvPr id="12" name="Rectangle 11">
                <a:extLst>
                  <a:ext uri="{FF2B5EF4-FFF2-40B4-BE49-F238E27FC236}">
                    <a16:creationId xmlns:a16="http://schemas.microsoft.com/office/drawing/2014/main" id="{09867B51-76D3-564B-B608-39B8F4DC1A79}"/>
                  </a:ext>
                </a:extLst>
              </p:cNvPr>
              <p:cNvSpPr>
                <a:spLocks noRot="1" noChangeAspect="1" noMove="1" noResize="1" noEditPoints="1" noAdjustHandles="1" noChangeArrowheads="1" noChangeShapeType="1" noTextEdit="1"/>
              </p:cNvSpPr>
              <p:nvPr/>
            </p:nvSpPr>
            <p:spPr>
              <a:xfrm>
                <a:off x="2465917" y="5066742"/>
                <a:ext cx="3052836" cy="419108"/>
              </a:xfrm>
              <a:prstGeom prst="rect">
                <a:avLst/>
              </a:prstGeom>
              <a:blipFill>
                <a:blip r:embed="rId6"/>
                <a:stretch>
                  <a:fillRect/>
                </a:stretch>
              </a:blipFill>
            </p:spPr>
            <p:txBody>
              <a:bodyPr/>
              <a:lstStyle/>
              <a:p>
                <a:r>
                  <a:rPr lang="en-US">
                    <a:noFill/>
                  </a:rPr>
                  <a:t> </a:t>
                </a:r>
              </a:p>
            </p:txBody>
          </p:sp>
        </mc:Fallback>
      </mc:AlternateContent>
      <p:sp>
        <p:nvSpPr>
          <p:cNvPr id="13" name="Rectangle 12">
            <a:extLst>
              <a:ext uri="{FF2B5EF4-FFF2-40B4-BE49-F238E27FC236}">
                <a16:creationId xmlns:a16="http://schemas.microsoft.com/office/drawing/2014/main" id="{2173B3C7-E629-2246-9E7D-3E8CE3CF2FFB}"/>
              </a:ext>
            </a:extLst>
          </p:cNvPr>
          <p:cNvSpPr/>
          <p:nvPr/>
        </p:nvSpPr>
        <p:spPr>
          <a:xfrm>
            <a:off x="2514600" y="5071919"/>
            <a:ext cx="287066" cy="381000"/>
          </a:xfrm>
          <a:prstGeom prst="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31">
            <a:extLst>
              <a:ext uri="{FF2B5EF4-FFF2-40B4-BE49-F238E27FC236}">
                <a16:creationId xmlns:a16="http://schemas.microsoft.com/office/drawing/2014/main" id="{010DDECC-3FD7-614A-AE91-821FA205987D}"/>
              </a:ext>
            </a:extLst>
          </p:cNvPr>
          <p:cNvSpPr/>
          <p:nvPr/>
        </p:nvSpPr>
        <p:spPr>
          <a:xfrm>
            <a:off x="2819400" y="5071919"/>
            <a:ext cx="287066" cy="381000"/>
          </a:xfrm>
          <a:prstGeom prst="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3" name="Straight Arrow Connector 32">
            <a:extLst>
              <a:ext uri="{FF2B5EF4-FFF2-40B4-BE49-F238E27FC236}">
                <a16:creationId xmlns:a16="http://schemas.microsoft.com/office/drawing/2014/main" id="{A1A59653-B2EE-044B-9F65-035472DBE4B7}"/>
              </a:ext>
            </a:extLst>
          </p:cNvPr>
          <p:cNvCxnSpPr>
            <a:cxnSpLocks/>
          </p:cNvCxnSpPr>
          <p:nvPr/>
        </p:nvCxnSpPr>
        <p:spPr>
          <a:xfrm flipV="1">
            <a:off x="2393673" y="5224319"/>
            <a:ext cx="273327" cy="609600"/>
          </a:xfrm>
          <a:prstGeom prst="straightConnector1">
            <a:avLst/>
          </a:prstGeom>
          <a:ln>
            <a:prstDash val="sysDot"/>
            <a:tailEnd type="triangle"/>
          </a:ln>
        </p:spPr>
        <p:style>
          <a:lnRef idx="3">
            <a:schemeClr val="accent1"/>
          </a:lnRef>
          <a:fillRef idx="0">
            <a:schemeClr val="accent1"/>
          </a:fillRef>
          <a:effectRef idx="2">
            <a:schemeClr val="accent1"/>
          </a:effectRef>
          <a:fontRef idx="minor">
            <a:schemeClr val="tx1"/>
          </a:fontRef>
        </p:style>
      </p:cxnSp>
      <p:sp>
        <p:nvSpPr>
          <p:cNvPr id="35" name="TextBox 34">
            <a:extLst>
              <a:ext uri="{FF2B5EF4-FFF2-40B4-BE49-F238E27FC236}">
                <a16:creationId xmlns:a16="http://schemas.microsoft.com/office/drawing/2014/main" id="{CBB2B821-DD1F-9B48-A2D6-BCACF44C6644}"/>
              </a:ext>
            </a:extLst>
          </p:cNvPr>
          <p:cNvSpPr txBox="1"/>
          <p:nvPr/>
        </p:nvSpPr>
        <p:spPr>
          <a:xfrm>
            <a:off x="1448012" y="5811548"/>
            <a:ext cx="1250022" cy="369332"/>
          </a:xfrm>
          <a:prstGeom prst="rect">
            <a:avLst/>
          </a:prstGeom>
          <a:noFill/>
        </p:spPr>
        <p:txBody>
          <a:bodyPr wrap="none" rtlCol="0">
            <a:spAutoFit/>
          </a:bodyPr>
          <a:lstStyle/>
          <a:p>
            <a:r>
              <a:rPr lang="en-US" b="1" dirty="0"/>
              <a:t>Priority tag</a:t>
            </a:r>
          </a:p>
        </p:txBody>
      </p:sp>
      <p:cxnSp>
        <p:nvCxnSpPr>
          <p:cNvPr id="36" name="Straight Arrow Connector 35">
            <a:extLst>
              <a:ext uri="{FF2B5EF4-FFF2-40B4-BE49-F238E27FC236}">
                <a16:creationId xmlns:a16="http://schemas.microsoft.com/office/drawing/2014/main" id="{18E0B36A-A551-6242-A3D2-3008645D1755}"/>
              </a:ext>
            </a:extLst>
          </p:cNvPr>
          <p:cNvCxnSpPr>
            <a:cxnSpLocks/>
          </p:cNvCxnSpPr>
          <p:nvPr/>
        </p:nvCxnSpPr>
        <p:spPr>
          <a:xfrm flipH="1" flipV="1">
            <a:off x="2931396" y="5276296"/>
            <a:ext cx="494627" cy="571500"/>
          </a:xfrm>
          <a:prstGeom prst="straightConnector1">
            <a:avLst/>
          </a:prstGeom>
          <a:ln>
            <a:prstDash val="sysDot"/>
            <a:tailEnd type="triangle"/>
          </a:ln>
        </p:spPr>
        <p:style>
          <a:lnRef idx="3">
            <a:schemeClr val="accent1"/>
          </a:lnRef>
          <a:fillRef idx="0">
            <a:schemeClr val="accent1"/>
          </a:fillRef>
          <a:effectRef idx="2">
            <a:schemeClr val="accent1"/>
          </a:effectRef>
          <a:fontRef idx="minor">
            <a:schemeClr val="tx1"/>
          </a:fontRef>
        </p:style>
      </p:cxnSp>
      <p:sp>
        <p:nvSpPr>
          <p:cNvPr id="38" name="TextBox 37">
            <a:extLst>
              <a:ext uri="{FF2B5EF4-FFF2-40B4-BE49-F238E27FC236}">
                <a16:creationId xmlns:a16="http://schemas.microsoft.com/office/drawing/2014/main" id="{5987601C-7265-AD48-95D6-1201A7DC1583}"/>
              </a:ext>
            </a:extLst>
          </p:cNvPr>
          <p:cNvSpPr txBox="1"/>
          <p:nvPr/>
        </p:nvSpPr>
        <p:spPr>
          <a:xfrm>
            <a:off x="3158514" y="5833919"/>
            <a:ext cx="542713" cy="369332"/>
          </a:xfrm>
          <a:prstGeom prst="rect">
            <a:avLst/>
          </a:prstGeom>
          <a:noFill/>
        </p:spPr>
        <p:txBody>
          <a:bodyPr wrap="none" rtlCol="0">
            <a:spAutoFit/>
          </a:bodyPr>
          <a:lstStyle/>
          <a:p>
            <a:r>
              <a:rPr lang="en-US" b="1" dirty="0"/>
              <a:t>RTT</a:t>
            </a:r>
          </a:p>
        </p:txBody>
      </p:sp>
      <p:sp>
        <p:nvSpPr>
          <p:cNvPr id="39" name="TextBox 38">
            <a:extLst>
              <a:ext uri="{FF2B5EF4-FFF2-40B4-BE49-F238E27FC236}">
                <a16:creationId xmlns:a16="http://schemas.microsoft.com/office/drawing/2014/main" id="{4F77C159-3D9A-A942-AC4C-485D3D0D421E}"/>
              </a:ext>
            </a:extLst>
          </p:cNvPr>
          <p:cNvSpPr txBox="1"/>
          <p:nvPr/>
        </p:nvSpPr>
        <p:spPr>
          <a:xfrm>
            <a:off x="5590997" y="5082200"/>
            <a:ext cx="1264833" cy="369332"/>
          </a:xfrm>
          <a:prstGeom prst="rect">
            <a:avLst/>
          </a:prstGeom>
          <a:noFill/>
        </p:spPr>
        <p:txBody>
          <a:bodyPr wrap="none" rtlCol="0">
            <a:spAutoFit/>
          </a:bodyPr>
          <a:lstStyle/>
          <a:p>
            <a:r>
              <a:rPr lang="en-US" b="1" dirty="0"/>
              <a:t>TCP header</a:t>
            </a:r>
          </a:p>
        </p:txBody>
      </p:sp>
      <p:sp>
        <p:nvSpPr>
          <p:cNvPr id="2" name="Footer Placeholder 1">
            <a:extLst>
              <a:ext uri="{FF2B5EF4-FFF2-40B4-BE49-F238E27FC236}">
                <a16:creationId xmlns:a16="http://schemas.microsoft.com/office/drawing/2014/main" id="{F125D23F-ED19-4862-8661-870712FB8D4E}"/>
              </a:ext>
            </a:extLst>
          </p:cNvPr>
          <p:cNvSpPr>
            <a:spLocks noGrp="1"/>
          </p:cNvSpPr>
          <p:nvPr>
            <p:ph type="ftr" sz="quarter" idx="11"/>
          </p:nvPr>
        </p:nvSpPr>
        <p:spPr/>
        <p:txBody>
          <a:bodyPr/>
          <a:lstStyle/>
          <a:p>
            <a:r>
              <a:rPr lang="en-US"/>
              <a:t>© 2019 AT&amp;T Intellectual Property. AT&amp;T, Globe logo, and DIRECTV are registered trademarks and service marks of  AT&amp;T Intellectual Property and/or AT&amp;T affiliated companies. All other marks are the property of their respective owners.</a:t>
            </a:r>
          </a:p>
        </p:txBody>
      </p:sp>
    </p:spTree>
    <p:extLst>
      <p:ext uri="{BB962C8B-B14F-4D97-AF65-F5344CB8AC3E}">
        <p14:creationId xmlns:p14="http://schemas.microsoft.com/office/powerpoint/2010/main" val="2141121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with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wipe(down)">
                                      <p:cBhvr>
                                        <p:cTn id="7" dur="500"/>
                                        <p:tgtEl>
                                          <p:spTgt spid="33"/>
                                        </p:tgtEl>
                                      </p:cBhvr>
                                    </p:animEffect>
                                  </p:childTnLst>
                                </p:cTn>
                              </p:par>
                              <p:par>
                                <p:cTn id="8" presetID="22" presetClass="entr" presetSubtype="4" fill="hold" nodeType="withEffect">
                                  <p:stCondLst>
                                    <p:cond delay="0"/>
                                  </p:stCondLst>
                                  <p:childTnLst>
                                    <p:set>
                                      <p:cBhvr>
                                        <p:cTn id="9" dur="1" fill="hold">
                                          <p:stCondLst>
                                            <p:cond delay="0"/>
                                          </p:stCondLst>
                                        </p:cTn>
                                        <p:tgtEl>
                                          <p:spTgt spid="36"/>
                                        </p:tgtEl>
                                        <p:attrNameLst>
                                          <p:attrName>style.visibility</p:attrName>
                                        </p:attrNameLst>
                                      </p:cBhvr>
                                      <p:to>
                                        <p:strVal val="visible"/>
                                      </p:to>
                                    </p:set>
                                    <p:animEffect transition="in" filter="wipe(down)">
                                      <p:cBhvr>
                                        <p:cTn id="10" dur="500"/>
                                        <p:tgtEl>
                                          <p:spTgt spid="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9" name="Straight Connector 8"/>
          <p:cNvCxnSpPr/>
          <p:nvPr/>
        </p:nvCxnSpPr>
        <p:spPr bwMode="auto">
          <a:xfrm>
            <a:off x="526232" y="990600"/>
            <a:ext cx="7989888" cy="0"/>
          </a:xfrm>
          <a:prstGeom prst="line">
            <a:avLst/>
          </a:prstGeom>
          <a:ln>
            <a:headEnd type="none" w="med" len="med"/>
            <a:tailEnd type="none" w="med" len="med"/>
          </a:ln>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style>
          <a:lnRef idx="3">
            <a:schemeClr val="accent1"/>
          </a:lnRef>
          <a:fillRef idx="0">
            <a:schemeClr val="accent1"/>
          </a:fillRef>
          <a:effectRef idx="2">
            <a:schemeClr val="accent1"/>
          </a:effectRef>
          <a:fontRef idx="minor">
            <a:schemeClr val="tx1"/>
          </a:fontRef>
        </p:style>
      </p:cxnSp>
      <p:sp>
        <p:nvSpPr>
          <p:cNvPr id="22" name="Title 1">
            <a:extLst>
              <a:ext uri="{FF2B5EF4-FFF2-40B4-BE49-F238E27FC236}">
                <a16:creationId xmlns:a16="http://schemas.microsoft.com/office/drawing/2014/main" id="{C79B12F6-A1FF-C448-B174-B9FD3148A49D}"/>
              </a:ext>
            </a:extLst>
          </p:cNvPr>
          <p:cNvSpPr txBox="1">
            <a:spLocks/>
          </p:cNvSpPr>
          <p:nvPr/>
        </p:nvSpPr>
        <p:spPr>
          <a:xfrm>
            <a:off x="685800" y="228600"/>
            <a:ext cx="7772400" cy="639762"/>
          </a:xfrm>
          <a:prstGeom prst="rect">
            <a:avLst/>
          </a:prstGeom>
        </p:spPr>
        <p:txBody>
          <a:bodyPr bIns="91440" anchor="b" anchorCtr="0">
            <a:noAutofit/>
          </a:bodyPr>
          <a:lstStyle>
            <a:lvl1pPr algn="l" rtl="0" eaLnBrk="1" latinLnBrk="0" hangingPunct="1">
              <a:spcBef>
                <a:spcPct val="0"/>
              </a:spcBef>
              <a:buNone/>
              <a:defRPr kumimoji="0" sz="4000" kern="1200">
                <a:solidFill>
                  <a:schemeClr val="tx2"/>
                </a:solidFill>
                <a:latin typeface="+mj-lt"/>
                <a:ea typeface="+mj-ea"/>
                <a:cs typeface="+mj-cs"/>
              </a:defRPr>
            </a:lvl1pPr>
          </a:lstStyle>
          <a:p>
            <a:pPr algn="ctr"/>
            <a:r>
              <a:rPr lang="en-US" altLang="zh-CN" sz="3600" b="1" dirty="0">
                <a:solidFill>
                  <a:schemeClr val="accent1">
                    <a:lumMod val="75000"/>
                  </a:schemeClr>
                </a:solidFill>
                <a:latin typeface="+mn-lt"/>
              </a:rPr>
              <a:t>Implementation of Sneaker on ns3</a:t>
            </a:r>
            <a:endParaRPr lang="en-US" sz="3600" b="1" dirty="0">
              <a:solidFill>
                <a:schemeClr val="accent1">
                  <a:lumMod val="75000"/>
                </a:schemeClr>
              </a:solidFill>
              <a:latin typeface="+mn-lt"/>
            </a:endParaRPr>
          </a:p>
        </p:txBody>
      </p:sp>
      <p:grpSp>
        <p:nvGrpSpPr>
          <p:cNvPr id="27" name="Group 26">
            <a:extLst>
              <a:ext uri="{FF2B5EF4-FFF2-40B4-BE49-F238E27FC236}">
                <a16:creationId xmlns:a16="http://schemas.microsoft.com/office/drawing/2014/main" id="{0FAAD9F0-B163-5D44-8857-A7D871F820BB}"/>
              </a:ext>
            </a:extLst>
          </p:cNvPr>
          <p:cNvGrpSpPr/>
          <p:nvPr/>
        </p:nvGrpSpPr>
        <p:grpSpPr>
          <a:xfrm>
            <a:off x="1934463" y="1686886"/>
            <a:ext cx="5275074" cy="3189914"/>
            <a:chOff x="890336" y="1293941"/>
            <a:chExt cx="5275074" cy="5907361"/>
          </a:xfrm>
        </p:grpSpPr>
        <p:sp>
          <p:nvSpPr>
            <p:cNvPr id="28" name="Rectangle 27">
              <a:extLst>
                <a:ext uri="{FF2B5EF4-FFF2-40B4-BE49-F238E27FC236}">
                  <a16:creationId xmlns:a16="http://schemas.microsoft.com/office/drawing/2014/main" id="{24961BE1-1770-E742-8F92-22CAA384C8AE}"/>
                </a:ext>
              </a:extLst>
            </p:cNvPr>
            <p:cNvSpPr/>
            <p:nvPr/>
          </p:nvSpPr>
          <p:spPr>
            <a:xfrm>
              <a:off x="3272589" y="1438404"/>
              <a:ext cx="2892821" cy="4721763"/>
            </a:xfrm>
            <a:prstGeom prst="rect">
              <a:avLst/>
            </a:prstGeom>
            <a:solidFill>
              <a:srgbClr val="00B0F0"/>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a:extLst>
                <a:ext uri="{FF2B5EF4-FFF2-40B4-BE49-F238E27FC236}">
                  <a16:creationId xmlns:a16="http://schemas.microsoft.com/office/drawing/2014/main" id="{B82D1425-108B-0347-969C-35D11F8DA366}"/>
                </a:ext>
              </a:extLst>
            </p:cNvPr>
            <p:cNvSpPr/>
            <p:nvPr/>
          </p:nvSpPr>
          <p:spPr>
            <a:xfrm>
              <a:off x="890336" y="1438404"/>
              <a:ext cx="2225842" cy="4721762"/>
            </a:xfrm>
            <a:prstGeom prst="rect">
              <a:avLst/>
            </a:prstGeom>
            <a:solidFill>
              <a:srgbClr val="92D050"/>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Rectangle 36">
              <a:extLst>
                <a:ext uri="{FF2B5EF4-FFF2-40B4-BE49-F238E27FC236}">
                  <a16:creationId xmlns:a16="http://schemas.microsoft.com/office/drawing/2014/main" id="{1FEB9B25-ED93-A14B-BB4F-00645AFD9E57}"/>
                </a:ext>
              </a:extLst>
            </p:cNvPr>
            <p:cNvSpPr/>
            <p:nvPr/>
          </p:nvSpPr>
          <p:spPr>
            <a:xfrm>
              <a:off x="1070808" y="5221705"/>
              <a:ext cx="1864895" cy="770021"/>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ectangle 39">
              <a:extLst>
                <a:ext uri="{FF2B5EF4-FFF2-40B4-BE49-F238E27FC236}">
                  <a16:creationId xmlns:a16="http://schemas.microsoft.com/office/drawing/2014/main" id="{4B16CCC6-CAAE-5241-8453-4A591B6FC69D}"/>
                </a:ext>
              </a:extLst>
            </p:cNvPr>
            <p:cNvSpPr/>
            <p:nvPr/>
          </p:nvSpPr>
          <p:spPr>
            <a:xfrm>
              <a:off x="1070808" y="2911642"/>
              <a:ext cx="1864895" cy="770021"/>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ectangle 40">
              <a:extLst>
                <a:ext uri="{FF2B5EF4-FFF2-40B4-BE49-F238E27FC236}">
                  <a16:creationId xmlns:a16="http://schemas.microsoft.com/office/drawing/2014/main" id="{3AB57B7B-C8AC-6741-BE93-D7306B55F3DC}"/>
                </a:ext>
              </a:extLst>
            </p:cNvPr>
            <p:cNvSpPr/>
            <p:nvPr/>
          </p:nvSpPr>
          <p:spPr>
            <a:xfrm>
              <a:off x="1070809" y="3681663"/>
              <a:ext cx="1864895" cy="770021"/>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41">
              <a:extLst>
                <a:ext uri="{FF2B5EF4-FFF2-40B4-BE49-F238E27FC236}">
                  <a16:creationId xmlns:a16="http://schemas.microsoft.com/office/drawing/2014/main" id="{1A5150EC-F2AA-8941-9182-1447D1637640}"/>
                </a:ext>
              </a:extLst>
            </p:cNvPr>
            <p:cNvSpPr/>
            <p:nvPr/>
          </p:nvSpPr>
          <p:spPr>
            <a:xfrm>
              <a:off x="1070809" y="4451684"/>
              <a:ext cx="1864895" cy="770021"/>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a:extLst>
                <a:ext uri="{FF2B5EF4-FFF2-40B4-BE49-F238E27FC236}">
                  <a16:creationId xmlns:a16="http://schemas.microsoft.com/office/drawing/2014/main" id="{2EBE666C-90C8-1748-B2A5-63093015E44E}"/>
                </a:ext>
              </a:extLst>
            </p:cNvPr>
            <p:cNvSpPr/>
            <p:nvPr/>
          </p:nvSpPr>
          <p:spPr>
            <a:xfrm>
              <a:off x="3810482" y="5221705"/>
              <a:ext cx="1864895" cy="770021"/>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Rectangle 43">
              <a:extLst>
                <a:ext uri="{FF2B5EF4-FFF2-40B4-BE49-F238E27FC236}">
                  <a16:creationId xmlns:a16="http://schemas.microsoft.com/office/drawing/2014/main" id="{F7EF9067-D2EA-3A45-8A86-8209B2A07ABA}"/>
                </a:ext>
              </a:extLst>
            </p:cNvPr>
            <p:cNvSpPr/>
            <p:nvPr/>
          </p:nvSpPr>
          <p:spPr>
            <a:xfrm>
              <a:off x="3810482" y="2911642"/>
              <a:ext cx="1864895" cy="770021"/>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Rectangle 44">
              <a:extLst>
                <a:ext uri="{FF2B5EF4-FFF2-40B4-BE49-F238E27FC236}">
                  <a16:creationId xmlns:a16="http://schemas.microsoft.com/office/drawing/2014/main" id="{49EC0B6D-74D5-1940-8727-39EE232CB0F6}"/>
                </a:ext>
              </a:extLst>
            </p:cNvPr>
            <p:cNvSpPr/>
            <p:nvPr/>
          </p:nvSpPr>
          <p:spPr>
            <a:xfrm>
              <a:off x="3810483" y="3681663"/>
              <a:ext cx="1864895" cy="770021"/>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Rectangle 45">
              <a:extLst>
                <a:ext uri="{FF2B5EF4-FFF2-40B4-BE49-F238E27FC236}">
                  <a16:creationId xmlns:a16="http://schemas.microsoft.com/office/drawing/2014/main" id="{217890F6-DDDF-4A46-A18D-DC043E2E776A}"/>
                </a:ext>
              </a:extLst>
            </p:cNvPr>
            <p:cNvSpPr/>
            <p:nvPr/>
          </p:nvSpPr>
          <p:spPr>
            <a:xfrm>
              <a:off x="3810483" y="4451684"/>
              <a:ext cx="1864895" cy="770021"/>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a:extLst>
                <a:ext uri="{FF2B5EF4-FFF2-40B4-BE49-F238E27FC236}">
                  <a16:creationId xmlns:a16="http://schemas.microsoft.com/office/drawing/2014/main" id="{A771BB57-B041-1046-B98B-AB8B800E7AA4}"/>
                </a:ext>
              </a:extLst>
            </p:cNvPr>
            <p:cNvSpPr txBox="1"/>
            <p:nvPr/>
          </p:nvSpPr>
          <p:spPr>
            <a:xfrm>
              <a:off x="2187322" y="6232358"/>
              <a:ext cx="2444259" cy="968944"/>
            </a:xfrm>
            <a:prstGeom prst="rect">
              <a:avLst/>
            </a:prstGeom>
            <a:noFill/>
          </p:spPr>
          <p:txBody>
            <a:bodyPr wrap="none" rtlCol="0">
              <a:spAutoFit/>
            </a:bodyPr>
            <a:lstStyle/>
            <a:p>
              <a:r>
                <a:rPr lang="en-US" sz="2800" b="1" dirty="0"/>
                <a:t>Radio interface</a:t>
              </a:r>
            </a:p>
          </p:txBody>
        </p:sp>
        <p:sp>
          <p:nvSpPr>
            <p:cNvPr id="48" name="TextBox 47">
              <a:extLst>
                <a:ext uri="{FF2B5EF4-FFF2-40B4-BE49-F238E27FC236}">
                  <a16:creationId xmlns:a16="http://schemas.microsoft.com/office/drawing/2014/main" id="{667F7032-75F8-E44D-A23B-BE4863DB4F41}"/>
                </a:ext>
              </a:extLst>
            </p:cNvPr>
            <p:cNvSpPr txBox="1"/>
            <p:nvPr/>
          </p:nvSpPr>
          <p:spPr>
            <a:xfrm>
              <a:off x="1627929" y="1335948"/>
              <a:ext cx="763351" cy="707887"/>
            </a:xfrm>
            <a:prstGeom prst="rect">
              <a:avLst/>
            </a:prstGeom>
            <a:noFill/>
          </p:spPr>
          <p:txBody>
            <a:bodyPr wrap="none" rtlCol="0">
              <a:spAutoFit/>
            </a:bodyPr>
            <a:lstStyle/>
            <a:p>
              <a:r>
                <a:rPr lang="en-US" sz="4000" dirty="0"/>
                <a:t>UE</a:t>
              </a:r>
            </a:p>
          </p:txBody>
        </p:sp>
        <p:sp>
          <p:nvSpPr>
            <p:cNvPr id="49" name="TextBox 48">
              <a:extLst>
                <a:ext uri="{FF2B5EF4-FFF2-40B4-BE49-F238E27FC236}">
                  <a16:creationId xmlns:a16="http://schemas.microsoft.com/office/drawing/2014/main" id="{B31B0E88-BD30-0646-9035-E7EE5383B3E8}"/>
                </a:ext>
              </a:extLst>
            </p:cNvPr>
            <p:cNvSpPr txBox="1"/>
            <p:nvPr/>
          </p:nvSpPr>
          <p:spPr>
            <a:xfrm>
              <a:off x="3814361" y="1293941"/>
              <a:ext cx="1845377" cy="707887"/>
            </a:xfrm>
            <a:prstGeom prst="rect">
              <a:avLst/>
            </a:prstGeom>
            <a:noFill/>
          </p:spPr>
          <p:txBody>
            <a:bodyPr wrap="none" rtlCol="0">
              <a:spAutoFit/>
            </a:bodyPr>
            <a:lstStyle/>
            <a:p>
              <a:r>
                <a:rPr lang="en-US" sz="4000" dirty="0"/>
                <a:t>eNodeB</a:t>
              </a:r>
            </a:p>
          </p:txBody>
        </p:sp>
        <p:sp>
          <p:nvSpPr>
            <p:cNvPr id="50" name="TextBox 49">
              <a:extLst>
                <a:ext uri="{FF2B5EF4-FFF2-40B4-BE49-F238E27FC236}">
                  <a16:creationId xmlns:a16="http://schemas.microsoft.com/office/drawing/2014/main" id="{BE0678B1-D89E-F849-9F6C-EDB7842B2A1E}"/>
                </a:ext>
              </a:extLst>
            </p:cNvPr>
            <p:cNvSpPr txBox="1"/>
            <p:nvPr/>
          </p:nvSpPr>
          <p:spPr>
            <a:xfrm>
              <a:off x="1595129" y="2930103"/>
              <a:ext cx="968535" cy="523221"/>
            </a:xfrm>
            <a:prstGeom prst="rect">
              <a:avLst/>
            </a:prstGeom>
            <a:noFill/>
          </p:spPr>
          <p:txBody>
            <a:bodyPr wrap="none" rtlCol="0">
              <a:spAutoFit/>
            </a:bodyPr>
            <a:lstStyle/>
            <a:p>
              <a:r>
                <a:rPr lang="en-US" sz="2800" dirty="0"/>
                <a:t>PDCP</a:t>
              </a:r>
            </a:p>
          </p:txBody>
        </p:sp>
        <p:sp>
          <p:nvSpPr>
            <p:cNvPr id="51" name="TextBox 50">
              <a:extLst>
                <a:ext uri="{FF2B5EF4-FFF2-40B4-BE49-F238E27FC236}">
                  <a16:creationId xmlns:a16="http://schemas.microsoft.com/office/drawing/2014/main" id="{AD955D3D-3622-DA4E-A637-674BDB45A385}"/>
                </a:ext>
              </a:extLst>
            </p:cNvPr>
            <p:cNvSpPr txBox="1"/>
            <p:nvPr/>
          </p:nvSpPr>
          <p:spPr>
            <a:xfrm>
              <a:off x="1697593" y="3619758"/>
              <a:ext cx="717825" cy="523221"/>
            </a:xfrm>
            <a:prstGeom prst="rect">
              <a:avLst/>
            </a:prstGeom>
            <a:noFill/>
          </p:spPr>
          <p:txBody>
            <a:bodyPr wrap="none" rtlCol="0">
              <a:spAutoFit/>
            </a:bodyPr>
            <a:lstStyle/>
            <a:p>
              <a:r>
                <a:rPr lang="en-US" sz="2800" dirty="0"/>
                <a:t>RLC</a:t>
              </a:r>
            </a:p>
          </p:txBody>
        </p:sp>
        <p:sp>
          <p:nvSpPr>
            <p:cNvPr id="52" name="TextBox 51">
              <a:extLst>
                <a:ext uri="{FF2B5EF4-FFF2-40B4-BE49-F238E27FC236}">
                  <a16:creationId xmlns:a16="http://schemas.microsoft.com/office/drawing/2014/main" id="{285D8E11-5914-F243-A626-E06B89868CE6}"/>
                </a:ext>
              </a:extLst>
            </p:cNvPr>
            <p:cNvSpPr txBox="1"/>
            <p:nvPr/>
          </p:nvSpPr>
          <p:spPr>
            <a:xfrm>
              <a:off x="1602263" y="4428397"/>
              <a:ext cx="888961" cy="523221"/>
            </a:xfrm>
            <a:prstGeom prst="rect">
              <a:avLst/>
            </a:prstGeom>
            <a:noFill/>
          </p:spPr>
          <p:txBody>
            <a:bodyPr wrap="none" rtlCol="0">
              <a:spAutoFit/>
            </a:bodyPr>
            <a:lstStyle/>
            <a:p>
              <a:r>
                <a:rPr lang="en-US" sz="2800" dirty="0"/>
                <a:t>MAC</a:t>
              </a:r>
            </a:p>
          </p:txBody>
        </p:sp>
        <p:sp>
          <p:nvSpPr>
            <p:cNvPr id="53" name="TextBox 52">
              <a:extLst>
                <a:ext uri="{FF2B5EF4-FFF2-40B4-BE49-F238E27FC236}">
                  <a16:creationId xmlns:a16="http://schemas.microsoft.com/office/drawing/2014/main" id="{050D2CE2-D06E-3949-858A-F92619FDF823}"/>
                </a:ext>
              </a:extLst>
            </p:cNvPr>
            <p:cNvSpPr txBox="1"/>
            <p:nvPr/>
          </p:nvSpPr>
          <p:spPr>
            <a:xfrm>
              <a:off x="1624724" y="5159801"/>
              <a:ext cx="769763" cy="523221"/>
            </a:xfrm>
            <a:prstGeom prst="rect">
              <a:avLst/>
            </a:prstGeom>
            <a:noFill/>
          </p:spPr>
          <p:txBody>
            <a:bodyPr wrap="none" rtlCol="0">
              <a:spAutoFit/>
            </a:bodyPr>
            <a:lstStyle/>
            <a:p>
              <a:r>
                <a:rPr lang="en-US" sz="2800" dirty="0"/>
                <a:t>PHY</a:t>
              </a:r>
            </a:p>
          </p:txBody>
        </p:sp>
        <p:sp>
          <p:nvSpPr>
            <p:cNvPr id="54" name="TextBox 53">
              <a:extLst>
                <a:ext uri="{FF2B5EF4-FFF2-40B4-BE49-F238E27FC236}">
                  <a16:creationId xmlns:a16="http://schemas.microsoft.com/office/drawing/2014/main" id="{3BFE2973-0A7A-2D4D-A4FA-0098FD098BD9}"/>
                </a:ext>
              </a:extLst>
            </p:cNvPr>
            <p:cNvSpPr txBox="1"/>
            <p:nvPr/>
          </p:nvSpPr>
          <p:spPr>
            <a:xfrm>
              <a:off x="4218126" y="2940288"/>
              <a:ext cx="968535" cy="523221"/>
            </a:xfrm>
            <a:prstGeom prst="rect">
              <a:avLst/>
            </a:prstGeom>
            <a:noFill/>
          </p:spPr>
          <p:txBody>
            <a:bodyPr wrap="none" rtlCol="0">
              <a:spAutoFit/>
            </a:bodyPr>
            <a:lstStyle/>
            <a:p>
              <a:r>
                <a:rPr lang="en-US" sz="2800" dirty="0"/>
                <a:t>PDCP</a:t>
              </a:r>
            </a:p>
          </p:txBody>
        </p:sp>
        <p:sp>
          <p:nvSpPr>
            <p:cNvPr id="55" name="TextBox 54">
              <a:extLst>
                <a:ext uri="{FF2B5EF4-FFF2-40B4-BE49-F238E27FC236}">
                  <a16:creationId xmlns:a16="http://schemas.microsoft.com/office/drawing/2014/main" id="{96162C60-8881-924B-9D6F-0199C0C33E35}"/>
                </a:ext>
              </a:extLst>
            </p:cNvPr>
            <p:cNvSpPr txBox="1"/>
            <p:nvPr/>
          </p:nvSpPr>
          <p:spPr>
            <a:xfrm>
              <a:off x="4356566" y="3660352"/>
              <a:ext cx="717825" cy="523221"/>
            </a:xfrm>
            <a:prstGeom prst="rect">
              <a:avLst/>
            </a:prstGeom>
            <a:noFill/>
          </p:spPr>
          <p:txBody>
            <a:bodyPr wrap="none" rtlCol="0">
              <a:spAutoFit/>
            </a:bodyPr>
            <a:lstStyle/>
            <a:p>
              <a:r>
                <a:rPr lang="en-US" sz="2800" dirty="0"/>
                <a:t>RLC</a:t>
              </a:r>
            </a:p>
          </p:txBody>
        </p:sp>
        <p:sp>
          <p:nvSpPr>
            <p:cNvPr id="56" name="TextBox 55">
              <a:extLst>
                <a:ext uri="{FF2B5EF4-FFF2-40B4-BE49-F238E27FC236}">
                  <a16:creationId xmlns:a16="http://schemas.microsoft.com/office/drawing/2014/main" id="{9583B6F3-19D5-E049-83AA-16E84B21BF72}"/>
                </a:ext>
              </a:extLst>
            </p:cNvPr>
            <p:cNvSpPr txBox="1"/>
            <p:nvPr/>
          </p:nvSpPr>
          <p:spPr>
            <a:xfrm>
              <a:off x="4270996" y="4439746"/>
              <a:ext cx="888961" cy="523221"/>
            </a:xfrm>
            <a:prstGeom prst="rect">
              <a:avLst/>
            </a:prstGeom>
            <a:noFill/>
          </p:spPr>
          <p:txBody>
            <a:bodyPr wrap="none" rtlCol="0">
              <a:spAutoFit/>
            </a:bodyPr>
            <a:lstStyle/>
            <a:p>
              <a:r>
                <a:rPr lang="en-US" sz="2800" dirty="0"/>
                <a:t>MAC</a:t>
              </a:r>
            </a:p>
          </p:txBody>
        </p:sp>
        <p:sp>
          <p:nvSpPr>
            <p:cNvPr id="57" name="TextBox 56">
              <a:extLst>
                <a:ext uri="{FF2B5EF4-FFF2-40B4-BE49-F238E27FC236}">
                  <a16:creationId xmlns:a16="http://schemas.microsoft.com/office/drawing/2014/main" id="{20D14E21-14CF-1440-B956-BFB5754C3427}"/>
                </a:ext>
              </a:extLst>
            </p:cNvPr>
            <p:cNvSpPr txBox="1"/>
            <p:nvPr/>
          </p:nvSpPr>
          <p:spPr>
            <a:xfrm>
              <a:off x="4334417" y="5170608"/>
              <a:ext cx="769763" cy="523221"/>
            </a:xfrm>
            <a:prstGeom prst="rect">
              <a:avLst/>
            </a:prstGeom>
            <a:noFill/>
          </p:spPr>
          <p:txBody>
            <a:bodyPr wrap="none" rtlCol="0">
              <a:spAutoFit/>
            </a:bodyPr>
            <a:lstStyle/>
            <a:p>
              <a:r>
                <a:rPr lang="en-US" sz="2800" dirty="0"/>
                <a:t>PHY</a:t>
              </a:r>
            </a:p>
          </p:txBody>
        </p:sp>
        <p:cxnSp>
          <p:nvCxnSpPr>
            <p:cNvPr id="58" name="Elbow Connector 57">
              <a:extLst>
                <a:ext uri="{FF2B5EF4-FFF2-40B4-BE49-F238E27FC236}">
                  <a16:creationId xmlns:a16="http://schemas.microsoft.com/office/drawing/2014/main" id="{541947B6-E728-804B-BA92-F96B1FA75E7D}"/>
                </a:ext>
              </a:extLst>
            </p:cNvPr>
            <p:cNvCxnSpPr>
              <a:stCxn id="37" idx="2"/>
              <a:endCxn id="43" idx="2"/>
            </p:cNvCxnSpPr>
            <p:nvPr/>
          </p:nvCxnSpPr>
          <p:spPr>
            <a:xfrm rot="16200000" flipH="1">
              <a:off x="3373093" y="4621889"/>
              <a:ext cx="12700" cy="2739674"/>
            </a:xfrm>
            <a:prstGeom prst="bentConnector3">
              <a:avLst>
                <a:gd name="adj1" fmla="val 3012117"/>
              </a:avLst>
            </a:prstGeom>
            <a:ln w="28575">
              <a:solidFill>
                <a:srgbClr val="FF0000"/>
              </a:solidFill>
              <a:prstDash val="sysDash"/>
            </a:ln>
          </p:spPr>
          <p:style>
            <a:lnRef idx="1">
              <a:schemeClr val="accent1"/>
            </a:lnRef>
            <a:fillRef idx="0">
              <a:schemeClr val="accent1"/>
            </a:fillRef>
            <a:effectRef idx="0">
              <a:schemeClr val="accent1"/>
            </a:effectRef>
            <a:fontRef idx="minor">
              <a:schemeClr val="tx1"/>
            </a:fontRef>
          </p:style>
        </p:cxnSp>
      </p:grpSp>
      <p:sp>
        <p:nvSpPr>
          <p:cNvPr id="59" name="Rectangle 58">
            <a:extLst>
              <a:ext uri="{FF2B5EF4-FFF2-40B4-BE49-F238E27FC236}">
                <a16:creationId xmlns:a16="http://schemas.microsoft.com/office/drawing/2014/main" id="{89038921-FC94-7846-AA9A-E3954FBD2B6E}"/>
              </a:ext>
            </a:extLst>
          </p:cNvPr>
          <p:cNvSpPr/>
          <p:nvPr/>
        </p:nvSpPr>
        <p:spPr>
          <a:xfrm>
            <a:off x="4858488" y="2242932"/>
            <a:ext cx="1864895" cy="314604"/>
          </a:xfrm>
          <a:prstGeom prst="rect">
            <a:avLst/>
          </a:prstGeom>
          <a:solidFill>
            <a:schemeClr val="accent1">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TextBox 59">
            <a:extLst>
              <a:ext uri="{FF2B5EF4-FFF2-40B4-BE49-F238E27FC236}">
                <a16:creationId xmlns:a16="http://schemas.microsoft.com/office/drawing/2014/main" id="{B255EF3C-A8AC-664F-A5A3-4DBEA3C0ADDB}"/>
              </a:ext>
            </a:extLst>
          </p:cNvPr>
          <p:cNvSpPr txBox="1"/>
          <p:nvPr/>
        </p:nvSpPr>
        <p:spPr>
          <a:xfrm>
            <a:off x="5169189" y="2119029"/>
            <a:ext cx="1343316" cy="523220"/>
          </a:xfrm>
          <a:prstGeom prst="rect">
            <a:avLst/>
          </a:prstGeom>
          <a:noFill/>
        </p:spPr>
        <p:txBody>
          <a:bodyPr wrap="none" rtlCol="0">
            <a:spAutoFit/>
          </a:bodyPr>
          <a:lstStyle/>
          <a:p>
            <a:r>
              <a:rPr lang="en-US" sz="2800" dirty="0"/>
              <a:t>Sneaker</a:t>
            </a:r>
          </a:p>
        </p:txBody>
      </p:sp>
      <p:cxnSp>
        <p:nvCxnSpPr>
          <p:cNvPr id="61" name="Curved Connector 60">
            <a:extLst>
              <a:ext uri="{FF2B5EF4-FFF2-40B4-BE49-F238E27FC236}">
                <a16:creationId xmlns:a16="http://schemas.microsoft.com/office/drawing/2014/main" id="{CF74FA11-C264-4A4F-8567-5C6CF7B98596}"/>
              </a:ext>
            </a:extLst>
          </p:cNvPr>
          <p:cNvCxnSpPr>
            <a:stCxn id="46" idx="1"/>
            <a:endCxn id="59" idx="1"/>
          </p:cNvCxnSpPr>
          <p:nvPr/>
        </p:nvCxnSpPr>
        <p:spPr>
          <a:xfrm rot="10800000" flipH="1">
            <a:off x="4854610" y="2400235"/>
            <a:ext cx="3878" cy="1199703"/>
          </a:xfrm>
          <a:prstGeom prst="curvedConnector3">
            <a:avLst>
              <a:gd name="adj1" fmla="val -5894791"/>
            </a:avLst>
          </a:prstGeom>
          <a:ln w="76200">
            <a:solidFill>
              <a:schemeClr val="tx1">
                <a:lumMod val="75000"/>
                <a:lumOff val="2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62" name="Curved Connector 61">
            <a:extLst>
              <a:ext uri="{FF2B5EF4-FFF2-40B4-BE49-F238E27FC236}">
                <a16:creationId xmlns:a16="http://schemas.microsoft.com/office/drawing/2014/main" id="{D7840629-AC56-0D4E-964B-BC763B69BD08}"/>
              </a:ext>
            </a:extLst>
          </p:cNvPr>
          <p:cNvCxnSpPr>
            <a:stCxn id="45" idx="3"/>
            <a:endCxn id="59" idx="3"/>
          </p:cNvCxnSpPr>
          <p:nvPr/>
        </p:nvCxnSpPr>
        <p:spPr>
          <a:xfrm flipV="1">
            <a:off x="6719505" y="2400234"/>
            <a:ext cx="3878" cy="783899"/>
          </a:xfrm>
          <a:prstGeom prst="curvedConnector3">
            <a:avLst>
              <a:gd name="adj1" fmla="val 5994791"/>
            </a:avLst>
          </a:prstGeom>
          <a:ln w="76200">
            <a:solidFill>
              <a:schemeClr val="tx1">
                <a:lumMod val="75000"/>
                <a:lumOff val="2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2" name="Footer Placeholder 1">
            <a:extLst>
              <a:ext uri="{FF2B5EF4-FFF2-40B4-BE49-F238E27FC236}">
                <a16:creationId xmlns:a16="http://schemas.microsoft.com/office/drawing/2014/main" id="{BD818DED-A2D3-4394-B919-2FE80159FD95}"/>
              </a:ext>
            </a:extLst>
          </p:cNvPr>
          <p:cNvSpPr>
            <a:spLocks noGrp="1"/>
          </p:cNvSpPr>
          <p:nvPr>
            <p:ph type="ftr" sz="quarter" idx="11"/>
          </p:nvPr>
        </p:nvSpPr>
        <p:spPr/>
        <p:txBody>
          <a:bodyPr/>
          <a:lstStyle/>
          <a:p>
            <a:r>
              <a:rPr lang="en-US"/>
              <a:t>© 2019 AT&amp;T Intellectual Property. AT&amp;T, Globe logo, and DIRECTV are registered trademarks and service marks of  AT&amp;T Intellectual Property and/or AT&amp;T affiliated companies. All other marks are the property of their respective owners.</a:t>
            </a:r>
          </a:p>
        </p:txBody>
      </p:sp>
    </p:spTree>
    <p:extLst>
      <p:ext uri="{BB962C8B-B14F-4D97-AF65-F5344CB8AC3E}">
        <p14:creationId xmlns:p14="http://schemas.microsoft.com/office/powerpoint/2010/main" val="292701746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9" name="Straight Connector 8"/>
          <p:cNvCxnSpPr/>
          <p:nvPr/>
        </p:nvCxnSpPr>
        <p:spPr bwMode="auto">
          <a:xfrm>
            <a:off x="489034" y="990600"/>
            <a:ext cx="7989888" cy="0"/>
          </a:xfrm>
          <a:prstGeom prst="line">
            <a:avLst/>
          </a:prstGeom>
          <a:ln>
            <a:headEnd type="none" w="med" len="med"/>
            <a:tailEnd type="none" w="med" len="med"/>
          </a:ln>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style>
          <a:lnRef idx="3">
            <a:schemeClr val="accent1"/>
          </a:lnRef>
          <a:fillRef idx="0">
            <a:schemeClr val="accent1"/>
          </a:fillRef>
          <a:effectRef idx="2">
            <a:schemeClr val="accent1"/>
          </a:effectRef>
          <a:fontRef idx="minor">
            <a:schemeClr val="tx1"/>
          </a:fontRef>
        </p:style>
      </p:cxnSp>
      <p:sp>
        <p:nvSpPr>
          <p:cNvPr id="8" name="Title 1">
            <a:extLst>
              <a:ext uri="{FF2B5EF4-FFF2-40B4-BE49-F238E27FC236}">
                <a16:creationId xmlns:a16="http://schemas.microsoft.com/office/drawing/2014/main" id="{3304FC80-F1A3-564E-AFC7-FEA505132A4E}"/>
              </a:ext>
            </a:extLst>
          </p:cNvPr>
          <p:cNvSpPr txBox="1">
            <a:spLocks/>
          </p:cNvSpPr>
          <p:nvPr/>
        </p:nvSpPr>
        <p:spPr>
          <a:xfrm>
            <a:off x="685800" y="427038"/>
            <a:ext cx="7772400" cy="639762"/>
          </a:xfrm>
          <a:prstGeom prst="rect">
            <a:avLst/>
          </a:prstGeom>
        </p:spPr>
        <p:txBody>
          <a:bodyPr bIns="91440" anchor="b" anchorCtr="0">
            <a:noAutofit/>
          </a:bodyPr>
          <a:lstStyle>
            <a:lvl1pPr algn="l" rtl="0" eaLnBrk="1" latinLnBrk="0" hangingPunct="1">
              <a:spcBef>
                <a:spcPct val="0"/>
              </a:spcBef>
              <a:buNone/>
              <a:defRPr kumimoji="0" sz="4000" kern="1200">
                <a:solidFill>
                  <a:schemeClr val="tx2"/>
                </a:solidFill>
                <a:latin typeface="+mj-lt"/>
                <a:ea typeface="+mj-ea"/>
                <a:cs typeface="+mj-cs"/>
              </a:defRPr>
            </a:lvl1pPr>
          </a:lstStyle>
          <a:p>
            <a:pPr algn="ctr"/>
            <a:r>
              <a:rPr lang="en-US" altLang="zh-CN" sz="3600" b="1" dirty="0">
                <a:solidFill>
                  <a:schemeClr val="accent1">
                    <a:lumMod val="75000"/>
                  </a:schemeClr>
                </a:solidFill>
                <a:latin typeface="+mn-lt"/>
              </a:rPr>
              <a:t>Evaluation of Sneaker</a:t>
            </a:r>
            <a:br>
              <a:rPr lang="en-US" sz="2800" b="1" dirty="0">
                <a:solidFill>
                  <a:srgbClr val="C00000"/>
                </a:solidFill>
                <a:latin typeface="+mn-lt"/>
              </a:rPr>
            </a:br>
            <a:r>
              <a:rPr lang="en-US" sz="2800" b="1" dirty="0">
                <a:solidFill>
                  <a:srgbClr val="7030A0"/>
                </a:solidFill>
                <a:latin typeface="+mn-lt"/>
              </a:rPr>
              <a:t>Simulation topology</a:t>
            </a:r>
          </a:p>
        </p:txBody>
      </p:sp>
      <p:pic>
        <p:nvPicPr>
          <p:cNvPr id="4" name="Picture 3">
            <a:extLst>
              <a:ext uri="{FF2B5EF4-FFF2-40B4-BE49-F238E27FC236}">
                <a16:creationId xmlns:a16="http://schemas.microsoft.com/office/drawing/2014/main" id="{D67C9683-EC85-D14E-B515-43B6478CD68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58442" y="1630362"/>
            <a:ext cx="6627116" cy="2027238"/>
          </a:xfrm>
          <a:prstGeom prst="rect">
            <a:avLst/>
          </a:prstGeom>
        </p:spPr>
      </p:pic>
      <p:sp>
        <p:nvSpPr>
          <p:cNvPr id="5" name="Rectangle 4">
            <a:extLst>
              <a:ext uri="{FF2B5EF4-FFF2-40B4-BE49-F238E27FC236}">
                <a16:creationId xmlns:a16="http://schemas.microsoft.com/office/drawing/2014/main" id="{5C2220AB-7794-DA4F-B2E9-5ABF4FC9CEC5}"/>
              </a:ext>
            </a:extLst>
          </p:cNvPr>
          <p:cNvSpPr/>
          <p:nvPr/>
        </p:nvSpPr>
        <p:spPr>
          <a:xfrm>
            <a:off x="533400" y="3810000"/>
            <a:ext cx="8426366" cy="2308324"/>
          </a:xfrm>
          <a:prstGeom prst="rect">
            <a:avLst/>
          </a:prstGeom>
        </p:spPr>
        <p:txBody>
          <a:bodyPr wrap="square">
            <a:spAutoFit/>
          </a:bodyPr>
          <a:lstStyle/>
          <a:p>
            <a:pPr marL="285750" indent="-285750">
              <a:buFont typeface="Arial" panose="020B0604020202020204" pitchFamily="34" charset="0"/>
              <a:buChar char="•"/>
            </a:pPr>
            <a:r>
              <a:rPr lang="en-US" sz="2400" b="1" dirty="0">
                <a:latin typeface="Calibri" panose="020F0502020204030204" pitchFamily="34" charset="0"/>
                <a:cs typeface="Calibri" panose="020F0502020204030204" pitchFamily="34" charset="0"/>
              </a:rPr>
              <a:t>751 MHz downlink band with 10 MHz bandwidth and 50 resource blocks at base station</a:t>
            </a:r>
          </a:p>
          <a:p>
            <a:pPr marL="285750" indent="-285750">
              <a:buFont typeface="Arial" panose="020B0604020202020204" pitchFamily="34" charset="0"/>
              <a:buChar char="•"/>
            </a:pPr>
            <a:r>
              <a:rPr lang="en-US" sz="2400" b="1" dirty="0">
                <a:latin typeface="Calibri" panose="020F0502020204030204" pitchFamily="34" charset="0"/>
                <a:cs typeface="Calibri" panose="020F0502020204030204" pitchFamily="34" charset="0"/>
              </a:rPr>
              <a:t>MIMO transmission with transmission power of 47.78 dBm </a:t>
            </a:r>
          </a:p>
          <a:p>
            <a:pPr marL="285750" indent="-285750">
              <a:buFont typeface="Arial" panose="020B0604020202020204" pitchFamily="34" charset="0"/>
              <a:buChar char="•"/>
            </a:pPr>
            <a:r>
              <a:rPr lang="en-US" sz="2400" b="1" dirty="0">
                <a:latin typeface="Calibri" panose="020F0502020204030204" pitchFamily="34" charset="0"/>
                <a:cs typeface="Calibri" panose="020F0502020204030204" pitchFamily="34" charset="0"/>
              </a:rPr>
              <a:t>512 KB RLC buffer size </a:t>
            </a:r>
          </a:p>
          <a:p>
            <a:pPr marL="285750" indent="-285750">
              <a:buFont typeface="Arial" panose="020B0604020202020204" pitchFamily="34" charset="0"/>
              <a:buChar char="•"/>
            </a:pPr>
            <a:r>
              <a:rPr lang="en-US" sz="2400" b="1" dirty="0">
                <a:latin typeface="Calibri" panose="020F0502020204030204" pitchFamily="34" charset="0"/>
                <a:cs typeface="Calibri" panose="020F0502020204030204" pitchFamily="34" charset="0"/>
              </a:rPr>
              <a:t>Log distance propagation model with loss exponential parameter of 3.52</a:t>
            </a:r>
          </a:p>
        </p:txBody>
      </p:sp>
      <p:sp>
        <p:nvSpPr>
          <p:cNvPr id="2" name="Footer Placeholder 1">
            <a:extLst>
              <a:ext uri="{FF2B5EF4-FFF2-40B4-BE49-F238E27FC236}">
                <a16:creationId xmlns:a16="http://schemas.microsoft.com/office/drawing/2014/main" id="{1EC4A2C3-BBF4-4D3D-8DEB-DF94E6269903}"/>
              </a:ext>
            </a:extLst>
          </p:cNvPr>
          <p:cNvSpPr>
            <a:spLocks noGrp="1"/>
          </p:cNvSpPr>
          <p:nvPr>
            <p:ph type="ftr" sz="quarter" idx="11"/>
          </p:nvPr>
        </p:nvSpPr>
        <p:spPr/>
        <p:txBody>
          <a:bodyPr/>
          <a:lstStyle/>
          <a:p>
            <a:r>
              <a:rPr lang="en-US"/>
              <a:t>© 2019 AT&amp;T Intellectual Property. AT&amp;T, Globe logo, and DIRECTV are registered trademarks and service marks of  AT&amp;T Intellectual Property and/or AT&amp;T affiliated companies. All other marks are the property of their respective owners.</a:t>
            </a:r>
          </a:p>
        </p:txBody>
      </p:sp>
    </p:spTree>
    <p:extLst>
      <p:ext uri="{BB962C8B-B14F-4D97-AF65-F5344CB8AC3E}">
        <p14:creationId xmlns:p14="http://schemas.microsoft.com/office/powerpoint/2010/main" val="427375901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9" name="Straight Connector 8"/>
          <p:cNvCxnSpPr/>
          <p:nvPr/>
        </p:nvCxnSpPr>
        <p:spPr bwMode="auto">
          <a:xfrm>
            <a:off x="489034" y="990600"/>
            <a:ext cx="7989888" cy="0"/>
          </a:xfrm>
          <a:prstGeom prst="line">
            <a:avLst/>
          </a:prstGeom>
          <a:ln>
            <a:headEnd type="none" w="med" len="med"/>
            <a:tailEnd type="none" w="med" len="med"/>
          </a:ln>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style>
          <a:lnRef idx="3">
            <a:schemeClr val="accent1"/>
          </a:lnRef>
          <a:fillRef idx="0">
            <a:schemeClr val="accent1"/>
          </a:fillRef>
          <a:effectRef idx="2">
            <a:schemeClr val="accent1"/>
          </a:effectRef>
          <a:fontRef idx="minor">
            <a:schemeClr val="tx1"/>
          </a:fontRef>
        </p:style>
      </p:cxnSp>
      <p:sp>
        <p:nvSpPr>
          <p:cNvPr id="8" name="Title 1">
            <a:extLst>
              <a:ext uri="{FF2B5EF4-FFF2-40B4-BE49-F238E27FC236}">
                <a16:creationId xmlns:a16="http://schemas.microsoft.com/office/drawing/2014/main" id="{3304FC80-F1A3-564E-AFC7-FEA505132A4E}"/>
              </a:ext>
            </a:extLst>
          </p:cNvPr>
          <p:cNvSpPr txBox="1">
            <a:spLocks/>
          </p:cNvSpPr>
          <p:nvPr/>
        </p:nvSpPr>
        <p:spPr>
          <a:xfrm>
            <a:off x="685800" y="427038"/>
            <a:ext cx="7772400" cy="639762"/>
          </a:xfrm>
          <a:prstGeom prst="rect">
            <a:avLst/>
          </a:prstGeom>
        </p:spPr>
        <p:txBody>
          <a:bodyPr bIns="91440" anchor="b" anchorCtr="0">
            <a:noAutofit/>
          </a:bodyPr>
          <a:lstStyle>
            <a:lvl1pPr algn="l" rtl="0" eaLnBrk="1" latinLnBrk="0" hangingPunct="1">
              <a:spcBef>
                <a:spcPct val="0"/>
              </a:spcBef>
              <a:buNone/>
              <a:defRPr kumimoji="0" sz="4000" kern="1200">
                <a:solidFill>
                  <a:schemeClr val="tx2"/>
                </a:solidFill>
                <a:latin typeface="+mj-lt"/>
                <a:ea typeface="+mj-ea"/>
                <a:cs typeface="+mj-cs"/>
              </a:defRPr>
            </a:lvl1pPr>
          </a:lstStyle>
          <a:p>
            <a:pPr algn="ctr"/>
            <a:r>
              <a:rPr lang="en-US" altLang="zh-CN" sz="3600" b="1" dirty="0">
                <a:solidFill>
                  <a:schemeClr val="accent1">
                    <a:lumMod val="75000"/>
                  </a:schemeClr>
                </a:solidFill>
                <a:latin typeface="+mn-lt"/>
              </a:rPr>
              <a:t>Evaluation of Sneaker</a:t>
            </a:r>
          </a:p>
          <a:p>
            <a:pPr algn="ctr"/>
            <a:r>
              <a:rPr lang="en-US" sz="2800" b="1" dirty="0">
                <a:solidFill>
                  <a:srgbClr val="7030A0"/>
                </a:solidFill>
                <a:latin typeface="+mn-lt"/>
              </a:rPr>
              <a:t>Prioritization</a:t>
            </a:r>
          </a:p>
        </p:txBody>
      </p:sp>
      <p:pic>
        <p:nvPicPr>
          <p:cNvPr id="7" name="Picture 6">
            <a:extLst>
              <a:ext uri="{FF2B5EF4-FFF2-40B4-BE49-F238E27FC236}">
                <a16:creationId xmlns:a16="http://schemas.microsoft.com/office/drawing/2014/main" id="{D1286AE8-BB30-6C4F-8A3B-5BBC2754F22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44517" y="1108071"/>
            <a:ext cx="8478922" cy="4073529"/>
          </a:xfrm>
          <a:prstGeom prst="rect">
            <a:avLst/>
          </a:prstGeom>
        </p:spPr>
      </p:pic>
      <p:sp>
        <p:nvSpPr>
          <p:cNvPr id="21" name="Rounded Rectangle 20">
            <a:extLst>
              <a:ext uri="{FF2B5EF4-FFF2-40B4-BE49-F238E27FC236}">
                <a16:creationId xmlns:a16="http://schemas.microsoft.com/office/drawing/2014/main" id="{B06C59D7-E962-EC40-819A-EA60723A3946}"/>
              </a:ext>
            </a:extLst>
          </p:cNvPr>
          <p:cNvSpPr/>
          <p:nvPr/>
        </p:nvSpPr>
        <p:spPr>
          <a:xfrm>
            <a:off x="685800" y="5257800"/>
            <a:ext cx="7992161" cy="849313"/>
          </a:xfrm>
          <a:prstGeom prst="roundRect">
            <a:avLst/>
          </a:prstGeom>
          <a:noFill/>
          <a:ln w="571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4A617E5F-0AE8-B64E-A4B1-C97BBC0F8565}"/>
              </a:ext>
            </a:extLst>
          </p:cNvPr>
          <p:cNvSpPr txBox="1"/>
          <p:nvPr/>
        </p:nvSpPr>
        <p:spPr>
          <a:xfrm>
            <a:off x="685800" y="5257800"/>
            <a:ext cx="7992163" cy="830997"/>
          </a:xfrm>
          <a:prstGeom prst="rect">
            <a:avLst/>
          </a:prstGeom>
          <a:noFill/>
        </p:spPr>
        <p:txBody>
          <a:bodyPr wrap="square" rtlCol="0">
            <a:spAutoFit/>
          </a:bodyPr>
          <a:lstStyle/>
          <a:p>
            <a:r>
              <a:rPr lang="en-US" sz="2400" b="1" dirty="0"/>
              <a:t>Sneaker yields to foreground flows and serves background </a:t>
            </a:r>
          </a:p>
          <a:p>
            <a:pPr algn="ctr"/>
            <a:r>
              <a:rPr lang="en-US" sz="2400" b="1" dirty="0"/>
              <a:t>flows if no foreground flows present</a:t>
            </a:r>
          </a:p>
        </p:txBody>
      </p:sp>
      <p:sp>
        <p:nvSpPr>
          <p:cNvPr id="2" name="Footer Placeholder 1">
            <a:extLst>
              <a:ext uri="{FF2B5EF4-FFF2-40B4-BE49-F238E27FC236}">
                <a16:creationId xmlns:a16="http://schemas.microsoft.com/office/drawing/2014/main" id="{E4F0A0D6-A895-441E-BFB3-29B7785DC461}"/>
              </a:ext>
            </a:extLst>
          </p:cNvPr>
          <p:cNvSpPr>
            <a:spLocks noGrp="1"/>
          </p:cNvSpPr>
          <p:nvPr>
            <p:ph type="ftr" sz="quarter" idx="11"/>
          </p:nvPr>
        </p:nvSpPr>
        <p:spPr/>
        <p:txBody>
          <a:bodyPr/>
          <a:lstStyle/>
          <a:p>
            <a:r>
              <a:rPr lang="en-US"/>
              <a:t>© 2019 AT&amp;T Intellectual Property. AT&amp;T, Globe logo, and DIRECTV are registered trademarks and service marks of  AT&amp;T Intellectual Property and/or AT&amp;T affiliated companies. All other marks are the property of their respective owners.</a:t>
            </a:r>
          </a:p>
        </p:txBody>
      </p:sp>
    </p:spTree>
    <p:extLst>
      <p:ext uri="{BB962C8B-B14F-4D97-AF65-F5344CB8AC3E}">
        <p14:creationId xmlns:p14="http://schemas.microsoft.com/office/powerpoint/2010/main" val="398518961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9" name="Straight Connector 8"/>
          <p:cNvCxnSpPr/>
          <p:nvPr/>
        </p:nvCxnSpPr>
        <p:spPr bwMode="auto">
          <a:xfrm>
            <a:off x="489034" y="990600"/>
            <a:ext cx="7989888" cy="0"/>
          </a:xfrm>
          <a:prstGeom prst="line">
            <a:avLst/>
          </a:prstGeom>
          <a:ln>
            <a:headEnd type="none" w="med" len="med"/>
            <a:tailEnd type="none" w="med" len="med"/>
          </a:ln>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style>
          <a:lnRef idx="3">
            <a:schemeClr val="accent1"/>
          </a:lnRef>
          <a:fillRef idx="0">
            <a:schemeClr val="accent1"/>
          </a:fillRef>
          <a:effectRef idx="2">
            <a:schemeClr val="accent1"/>
          </a:effectRef>
          <a:fontRef idx="minor">
            <a:schemeClr val="tx1"/>
          </a:fontRef>
        </p:style>
      </p:cxnSp>
      <p:sp>
        <p:nvSpPr>
          <p:cNvPr id="8" name="Title 1">
            <a:extLst>
              <a:ext uri="{FF2B5EF4-FFF2-40B4-BE49-F238E27FC236}">
                <a16:creationId xmlns:a16="http://schemas.microsoft.com/office/drawing/2014/main" id="{3304FC80-F1A3-564E-AFC7-FEA505132A4E}"/>
              </a:ext>
            </a:extLst>
          </p:cNvPr>
          <p:cNvSpPr txBox="1">
            <a:spLocks/>
          </p:cNvSpPr>
          <p:nvPr/>
        </p:nvSpPr>
        <p:spPr>
          <a:xfrm>
            <a:off x="685800" y="427038"/>
            <a:ext cx="7772400" cy="639762"/>
          </a:xfrm>
          <a:prstGeom prst="rect">
            <a:avLst/>
          </a:prstGeom>
        </p:spPr>
        <p:txBody>
          <a:bodyPr bIns="91440" anchor="b" anchorCtr="0">
            <a:noAutofit/>
          </a:bodyPr>
          <a:lstStyle>
            <a:lvl1pPr algn="l" rtl="0" eaLnBrk="1" latinLnBrk="0" hangingPunct="1">
              <a:spcBef>
                <a:spcPct val="0"/>
              </a:spcBef>
              <a:buNone/>
              <a:defRPr kumimoji="0" sz="4000" kern="1200">
                <a:solidFill>
                  <a:schemeClr val="tx2"/>
                </a:solidFill>
                <a:latin typeface="+mj-lt"/>
                <a:ea typeface="+mj-ea"/>
                <a:cs typeface="+mj-cs"/>
              </a:defRPr>
            </a:lvl1pPr>
          </a:lstStyle>
          <a:p>
            <a:pPr algn="ctr"/>
            <a:r>
              <a:rPr lang="en-US" altLang="zh-CN" sz="3600" b="1" dirty="0">
                <a:solidFill>
                  <a:schemeClr val="accent1">
                    <a:lumMod val="75000"/>
                  </a:schemeClr>
                </a:solidFill>
                <a:latin typeface="+mn-lt"/>
              </a:rPr>
              <a:t>Evaluation of Sneaker</a:t>
            </a:r>
          </a:p>
          <a:p>
            <a:pPr algn="ctr"/>
            <a:r>
              <a:rPr lang="en-US" sz="2800" b="1" dirty="0">
                <a:solidFill>
                  <a:srgbClr val="7030A0"/>
                </a:solidFill>
                <a:latin typeface="+mn-lt"/>
              </a:rPr>
              <a:t>Prioritization</a:t>
            </a:r>
          </a:p>
        </p:txBody>
      </p:sp>
      <p:pic>
        <p:nvPicPr>
          <p:cNvPr id="10" name="Picture 9" descr="A screenshot of a cell phone&#10;&#10;Description automatically generated">
            <a:extLst>
              <a:ext uri="{FF2B5EF4-FFF2-40B4-BE49-F238E27FC236}">
                <a16:creationId xmlns:a16="http://schemas.microsoft.com/office/drawing/2014/main" id="{2BE11100-A5B8-9240-BB68-33E4077B988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96917" y="1554163"/>
            <a:ext cx="8350166" cy="3352800"/>
          </a:xfrm>
          <a:prstGeom prst="rect">
            <a:avLst/>
          </a:prstGeom>
        </p:spPr>
      </p:pic>
      <p:sp>
        <p:nvSpPr>
          <p:cNvPr id="11" name="Rounded Rectangle 10">
            <a:extLst>
              <a:ext uri="{FF2B5EF4-FFF2-40B4-BE49-F238E27FC236}">
                <a16:creationId xmlns:a16="http://schemas.microsoft.com/office/drawing/2014/main" id="{BB781B6E-8441-974D-8333-9D4AC4B9987F}"/>
              </a:ext>
            </a:extLst>
          </p:cNvPr>
          <p:cNvSpPr/>
          <p:nvPr/>
        </p:nvSpPr>
        <p:spPr>
          <a:xfrm>
            <a:off x="685800" y="5105400"/>
            <a:ext cx="7793122" cy="518815"/>
          </a:xfrm>
          <a:prstGeom prst="roundRect">
            <a:avLst/>
          </a:prstGeom>
          <a:noFill/>
          <a:ln w="571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92E023D6-62DF-5344-A563-A1D378060968}"/>
              </a:ext>
            </a:extLst>
          </p:cNvPr>
          <p:cNvSpPr txBox="1"/>
          <p:nvPr/>
        </p:nvSpPr>
        <p:spPr>
          <a:xfrm>
            <a:off x="871967" y="5162550"/>
            <a:ext cx="7606954" cy="461665"/>
          </a:xfrm>
          <a:prstGeom prst="rect">
            <a:avLst/>
          </a:prstGeom>
          <a:noFill/>
        </p:spPr>
        <p:txBody>
          <a:bodyPr wrap="none" rtlCol="0">
            <a:spAutoFit/>
          </a:bodyPr>
          <a:lstStyle/>
          <a:p>
            <a:r>
              <a:rPr lang="en-US" sz="2400" b="1" dirty="0"/>
              <a:t>Foreground flows achieve higher throughput with Sneaker</a:t>
            </a:r>
          </a:p>
        </p:txBody>
      </p:sp>
      <p:sp>
        <p:nvSpPr>
          <p:cNvPr id="2" name="Footer Placeholder 1">
            <a:extLst>
              <a:ext uri="{FF2B5EF4-FFF2-40B4-BE49-F238E27FC236}">
                <a16:creationId xmlns:a16="http://schemas.microsoft.com/office/drawing/2014/main" id="{CB4E9A62-EDEE-4F26-9CC5-366318E456A2}"/>
              </a:ext>
            </a:extLst>
          </p:cNvPr>
          <p:cNvSpPr>
            <a:spLocks noGrp="1"/>
          </p:cNvSpPr>
          <p:nvPr>
            <p:ph type="ftr" sz="quarter" idx="11"/>
          </p:nvPr>
        </p:nvSpPr>
        <p:spPr/>
        <p:txBody>
          <a:bodyPr/>
          <a:lstStyle/>
          <a:p>
            <a:r>
              <a:rPr lang="en-US"/>
              <a:t>© 2019 AT&amp;T Intellectual Property. AT&amp;T, Globe logo, and DIRECTV are registered trademarks and service marks of  AT&amp;T Intellectual Property and/or AT&amp;T affiliated companies. All other marks are the property of their respective owners.</a:t>
            </a:r>
          </a:p>
        </p:txBody>
      </p:sp>
    </p:spTree>
    <p:extLst>
      <p:ext uri="{BB962C8B-B14F-4D97-AF65-F5344CB8AC3E}">
        <p14:creationId xmlns:p14="http://schemas.microsoft.com/office/powerpoint/2010/main" val="195511344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9" name="Straight Connector 8"/>
          <p:cNvCxnSpPr/>
          <p:nvPr/>
        </p:nvCxnSpPr>
        <p:spPr bwMode="auto">
          <a:xfrm>
            <a:off x="489034" y="990600"/>
            <a:ext cx="7989888" cy="0"/>
          </a:xfrm>
          <a:prstGeom prst="line">
            <a:avLst/>
          </a:prstGeom>
          <a:ln>
            <a:headEnd type="none" w="med" len="med"/>
            <a:tailEnd type="none" w="med" len="med"/>
          </a:ln>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style>
          <a:lnRef idx="3">
            <a:schemeClr val="accent1"/>
          </a:lnRef>
          <a:fillRef idx="0">
            <a:schemeClr val="accent1"/>
          </a:fillRef>
          <a:effectRef idx="2">
            <a:schemeClr val="accent1"/>
          </a:effectRef>
          <a:fontRef idx="minor">
            <a:schemeClr val="tx1"/>
          </a:fontRef>
        </p:style>
      </p:cxnSp>
      <p:sp>
        <p:nvSpPr>
          <p:cNvPr id="8" name="Title 1">
            <a:extLst>
              <a:ext uri="{FF2B5EF4-FFF2-40B4-BE49-F238E27FC236}">
                <a16:creationId xmlns:a16="http://schemas.microsoft.com/office/drawing/2014/main" id="{3304FC80-F1A3-564E-AFC7-FEA505132A4E}"/>
              </a:ext>
            </a:extLst>
          </p:cNvPr>
          <p:cNvSpPr txBox="1">
            <a:spLocks/>
          </p:cNvSpPr>
          <p:nvPr/>
        </p:nvSpPr>
        <p:spPr>
          <a:xfrm>
            <a:off x="685800" y="381000"/>
            <a:ext cx="7772400" cy="639762"/>
          </a:xfrm>
          <a:prstGeom prst="rect">
            <a:avLst/>
          </a:prstGeom>
        </p:spPr>
        <p:txBody>
          <a:bodyPr bIns="91440" anchor="b" anchorCtr="0">
            <a:noAutofit/>
          </a:bodyPr>
          <a:lstStyle>
            <a:lvl1pPr algn="l" rtl="0" eaLnBrk="1" latinLnBrk="0" hangingPunct="1">
              <a:spcBef>
                <a:spcPct val="0"/>
              </a:spcBef>
              <a:buNone/>
              <a:defRPr kumimoji="0" sz="4000" kern="1200">
                <a:solidFill>
                  <a:schemeClr val="tx2"/>
                </a:solidFill>
                <a:latin typeface="+mj-lt"/>
                <a:ea typeface="+mj-ea"/>
                <a:cs typeface="+mj-cs"/>
              </a:defRPr>
            </a:lvl1pPr>
          </a:lstStyle>
          <a:p>
            <a:pPr algn="ctr"/>
            <a:r>
              <a:rPr lang="en-US" altLang="zh-CN" sz="3600" b="1" dirty="0">
                <a:solidFill>
                  <a:schemeClr val="accent1">
                    <a:lumMod val="75000"/>
                  </a:schemeClr>
                </a:solidFill>
                <a:latin typeface="+mn-lt"/>
              </a:rPr>
              <a:t>Evaluation of Sneaker</a:t>
            </a:r>
          </a:p>
          <a:p>
            <a:pPr algn="ctr"/>
            <a:r>
              <a:rPr lang="en-US" sz="2800" b="1" dirty="0">
                <a:solidFill>
                  <a:srgbClr val="7030A0"/>
                </a:solidFill>
                <a:latin typeface="+mn-lt"/>
              </a:rPr>
              <a:t>Fairness</a:t>
            </a:r>
          </a:p>
        </p:txBody>
      </p:sp>
      <p:pic>
        <p:nvPicPr>
          <p:cNvPr id="14" name="Picture 13" descr="A close up of a map&#10;&#10;Description automatically generated">
            <a:extLst>
              <a:ext uri="{FF2B5EF4-FFF2-40B4-BE49-F238E27FC236}">
                <a16:creationId xmlns:a16="http://schemas.microsoft.com/office/drawing/2014/main" id="{87C01565-1AAE-2747-BBE0-5415C405B3E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59644" y="4267200"/>
            <a:ext cx="7137400" cy="2173404"/>
          </a:xfrm>
          <a:prstGeom prst="rect">
            <a:avLst/>
          </a:prstGeom>
        </p:spPr>
      </p:pic>
      <p:sp>
        <p:nvSpPr>
          <p:cNvPr id="16" name="Title 1">
            <a:extLst>
              <a:ext uri="{FF2B5EF4-FFF2-40B4-BE49-F238E27FC236}">
                <a16:creationId xmlns:a16="http://schemas.microsoft.com/office/drawing/2014/main" id="{8A5901AC-0A59-4D46-A282-D51ED3170CB3}"/>
              </a:ext>
            </a:extLst>
          </p:cNvPr>
          <p:cNvSpPr txBox="1">
            <a:spLocks/>
          </p:cNvSpPr>
          <p:nvPr/>
        </p:nvSpPr>
        <p:spPr>
          <a:xfrm>
            <a:off x="129770" y="1333492"/>
            <a:ext cx="4899429" cy="419108"/>
          </a:xfrm>
          <a:prstGeom prst="rect">
            <a:avLst/>
          </a:prstGeom>
        </p:spPr>
        <p:txBody>
          <a:bodyPr bIns="91440" anchor="b" anchorCtr="0">
            <a:noAutofit/>
          </a:bodyPr>
          <a:lstStyle>
            <a:lvl1pPr algn="l" rtl="0" eaLnBrk="1" latinLnBrk="0" hangingPunct="1">
              <a:spcBef>
                <a:spcPct val="0"/>
              </a:spcBef>
              <a:buNone/>
              <a:defRPr kumimoji="0" sz="4000" kern="1200">
                <a:solidFill>
                  <a:schemeClr val="tx2"/>
                </a:solidFill>
                <a:latin typeface="+mj-lt"/>
                <a:ea typeface="+mj-ea"/>
                <a:cs typeface="+mj-cs"/>
              </a:defRPr>
            </a:lvl1pPr>
          </a:lstStyle>
          <a:p>
            <a:pPr algn="ctr"/>
            <a:endParaRPr lang="en-US" sz="2000" b="1" dirty="0">
              <a:solidFill>
                <a:srgbClr val="6600CC"/>
              </a:solidFill>
              <a:latin typeface="+mn-lt"/>
            </a:endParaRPr>
          </a:p>
        </p:txBody>
      </p:sp>
      <p:sp>
        <p:nvSpPr>
          <p:cNvPr id="19" name="Title 1">
            <a:extLst>
              <a:ext uri="{FF2B5EF4-FFF2-40B4-BE49-F238E27FC236}">
                <a16:creationId xmlns:a16="http://schemas.microsoft.com/office/drawing/2014/main" id="{05C38C7A-67FF-0640-9B97-F979AC1CAEAC}"/>
              </a:ext>
            </a:extLst>
          </p:cNvPr>
          <p:cNvSpPr txBox="1">
            <a:spLocks/>
          </p:cNvSpPr>
          <p:nvPr/>
        </p:nvSpPr>
        <p:spPr>
          <a:xfrm>
            <a:off x="1653771" y="3937184"/>
            <a:ext cx="6042429" cy="406215"/>
          </a:xfrm>
          <a:prstGeom prst="rect">
            <a:avLst/>
          </a:prstGeom>
        </p:spPr>
        <p:txBody>
          <a:bodyPr bIns="91440" anchor="b" anchorCtr="0">
            <a:noAutofit/>
          </a:bodyPr>
          <a:lstStyle>
            <a:lvl1pPr algn="l" rtl="0" eaLnBrk="1" latinLnBrk="0" hangingPunct="1">
              <a:spcBef>
                <a:spcPct val="0"/>
              </a:spcBef>
              <a:buNone/>
              <a:defRPr kumimoji="0" sz="4000" kern="1200">
                <a:solidFill>
                  <a:schemeClr val="tx2"/>
                </a:solidFill>
                <a:latin typeface="+mj-lt"/>
                <a:ea typeface="+mj-ea"/>
                <a:cs typeface="+mj-cs"/>
              </a:defRPr>
            </a:lvl1pPr>
          </a:lstStyle>
          <a:p>
            <a:pPr algn="ctr"/>
            <a:r>
              <a:rPr lang="en-US" sz="2400" b="1" dirty="0">
                <a:solidFill>
                  <a:schemeClr val="tx1"/>
                </a:solidFill>
                <a:latin typeface="+mn-lt"/>
              </a:rPr>
              <a:t>Fairness among background flows</a:t>
            </a:r>
          </a:p>
        </p:txBody>
      </p:sp>
      <p:sp>
        <p:nvSpPr>
          <p:cNvPr id="11" name="Title 1">
            <a:extLst>
              <a:ext uri="{FF2B5EF4-FFF2-40B4-BE49-F238E27FC236}">
                <a16:creationId xmlns:a16="http://schemas.microsoft.com/office/drawing/2014/main" id="{7652FEE9-F29D-1247-8D3E-0D456E0BDFB0}"/>
              </a:ext>
            </a:extLst>
          </p:cNvPr>
          <p:cNvSpPr txBox="1">
            <a:spLocks/>
          </p:cNvSpPr>
          <p:nvPr/>
        </p:nvSpPr>
        <p:spPr>
          <a:xfrm>
            <a:off x="2362200" y="1346385"/>
            <a:ext cx="4724400" cy="283635"/>
          </a:xfrm>
          <a:prstGeom prst="rect">
            <a:avLst/>
          </a:prstGeom>
        </p:spPr>
        <p:txBody>
          <a:bodyPr bIns="91440" anchor="b" anchorCtr="0">
            <a:noAutofit/>
          </a:bodyPr>
          <a:lstStyle>
            <a:lvl1pPr algn="l" rtl="0" eaLnBrk="1" latinLnBrk="0" hangingPunct="1">
              <a:spcBef>
                <a:spcPct val="0"/>
              </a:spcBef>
              <a:buNone/>
              <a:defRPr kumimoji="0" sz="4000" kern="1200">
                <a:solidFill>
                  <a:schemeClr val="tx2"/>
                </a:solidFill>
                <a:latin typeface="+mj-lt"/>
                <a:ea typeface="+mj-ea"/>
                <a:cs typeface="+mj-cs"/>
              </a:defRPr>
            </a:lvl1pPr>
          </a:lstStyle>
          <a:p>
            <a:r>
              <a:rPr lang="en-US" sz="2400" b="1" dirty="0">
                <a:solidFill>
                  <a:schemeClr val="tx1"/>
                </a:solidFill>
                <a:latin typeface="+mn-lt"/>
              </a:rPr>
              <a:t>Fairness among foreground flows</a:t>
            </a:r>
          </a:p>
        </p:txBody>
      </p:sp>
      <p:pic>
        <p:nvPicPr>
          <p:cNvPr id="3" name="Picture 2" descr="A close up of a map&#10;&#10;Description automatically generated">
            <a:extLst>
              <a:ext uri="{FF2B5EF4-FFF2-40B4-BE49-F238E27FC236}">
                <a16:creationId xmlns:a16="http://schemas.microsoft.com/office/drawing/2014/main" id="{B4D805D5-1E8B-DE47-908B-AF84FE9CAA2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15278" y="1676400"/>
            <a:ext cx="7137400" cy="2260785"/>
          </a:xfrm>
          <a:prstGeom prst="rect">
            <a:avLst/>
          </a:prstGeom>
        </p:spPr>
      </p:pic>
      <p:sp>
        <p:nvSpPr>
          <p:cNvPr id="2" name="Footer Placeholder 1">
            <a:extLst>
              <a:ext uri="{FF2B5EF4-FFF2-40B4-BE49-F238E27FC236}">
                <a16:creationId xmlns:a16="http://schemas.microsoft.com/office/drawing/2014/main" id="{4CAFBD00-4FBE-4FD3-BACE-C11D9B20B4B5}"/>
              </a:ext>
            </a:extLst>
          </p:cNvPr>
          <p:cNvSpPr>
            <a:spLocks noGrp="1"/>
          </p:cNvSpPr>
          <p:nvPr>
            <p:ph type="ftr" sz="quarter" idx="11"/>
          </p:nvPr>
        </p:nvSpPr>
        <p:spPr/>
        <p:txBody>
          <a:bodyPr/>
          <a:lstStyle/>
          <a:p>
            <a:r>
              <a:rPr lang="en-US"/>
              <a:t>© 2019 AT&amp;T Intellectual Property. AT&amp;T, Globe logo, and DIRECTV are registered trademarks and service marks of  AT&amp;T Intellectual Property and/or AT&amp;T affiliated companies. All other marks are the property of their respective owners.</a:t>
            </a:r>
          </a:p>
        </p:txBody>
      </p:sp>
    </p:spTree>
    <p:extLst>
      <p:ext uri="{BB962C8B-B14F-4D97-AF65-F5344CB8AC3E}">
        <p14:creationId xmlns:p14="http://schemas.microsoft.com/office/powerpoint/2010/main" val="43603832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0"/>
            <a:ext cx="7989888" cy="990600"/>
          </a:xfrm>
        </p:spPr>
        <p:txBody>
          <a:bodyPr>
            <a:noAutofit/>
          </a:bodyPr>
          <a:lstStyle/>
          <a:p>
            <a:pPr algn="ctr"/>
            <a:r>
              <a:rPr lang="en-US" sz="2900" b="1" dirty="0">
                <a:solidFill>
                  <a:schemeClr val="accent1">
                    <a:lumMod val="75000"/>
                  </a:schemeClr>
                </a:solidFill>
                <a:latin typeface="+mn-lt"/>
              </a:rPr>
              <a:t>Managing Background Traffic in Cellular Networks</a:t>
            </a:r>
            <a:br>
              <a:rPr lang="en-US" sz="2900" b="1" dirty="0">
                <a:solidFill>
                  <a:schemeClr val="accent1">
                    <a:lumMod val="75000"/>
                  </a:schemeClr>
                </a:solidFill>
                <a:latin typeface="+mn-lt"/>
              </a:rPr>
            </a:br>
            <a:r>
              <a:rPr lang="en-US" sz="2900" b="1" dirty="0">
                <a:solidFill>
                  <a:srgbClr val="7030A0"/>
                </a:solidFill>
                <a:latin typeface="+mn-lt"/>
              </a:rPr>
              <a:t>Motivation</a:t>
            </a:r>
          </a:p>
        </p:txBody>
      </p:sp>
      <p:cxnSp>
        <p:nvCxnSpPr>
          <p:cNvPr id="17" name="Straight Connector 16"/>
          <p:cNvCxnSpPr/>
          <p:nvPr/>
        </p:nvCxnSpPr>
        <p:spPr bwMode="auto">
          <a:xfrm>
            <a:off x="533400" y="990600"/>
            <a:ext cx="7989888" cy="0"/>
          </a:xfrm>
          <a:prstGeom prst="line">
            <a:avLst/>
          </a:prstGeom>
          <a:ln>
            <a:headEnd type="none" w="med" len="med"/>
            <a:tailEnd type="none" w="med" len="med"/>
          </a:ln>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style>
          <a:lnRef idx="3">
            <a:schemeClr val="accent1"/>
          </a:lnRef>
          <a:fillRef idx="0">
            <a:schemeClr val="accent1"/>
          </a:fillRef>
          <a:effectRef idx="2">
            <a:schemeClr val="accent1"/>
          </a:effectRef>
          <a:fontRef idx="minor">
            <a:schemeClr val="tx1"/>
          </a:fontRef>
        </p:style>
      </p:cxnSp>
      <p:pic>
        <p:nvPicPr>
          <p:cNvPr id="8" name="Picture 7" descr="smartphone.jpg (640×640)">
            <a:extLst>
              <a:ext uri="{FF2B5EF4-FFF2-40B4-BE49-F238E27FC236}">
                <a16:creationId xmlns:a16="http://schemas.microsoft.com/office/drawing/2014/main" id="{961FFB06-3E6E-0149-83B5-FB55AD46B279}"/>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833226" y="2170705"/>
            <a:ext cx="500774" cy="418970"/>
          </a:xfrm>
          <a:prstGeom prst="rect">
            <a:avLst/>
          </a:prstGeom>
          <a:noFill/>
          <a:extLst>
            <a:ext uri="{909E8E84-426E-40dd-AFC4-6F175D3DCCD1}">
              <a14:hiddenFill xmlns:a14="http://schemas.microsoft.com/office/drawing/2010/main" xmlns="">
                <a:solidFill>
                  <a:srgbClr val="FFFFFF"/>
                </a:solidFill>
              </a14:hiddenFill>
            </a:ext>
          </a:extLst>
        </p:spPr>
      </p:pic>
      <p:pic>
        <p:nvPicPr>
          <p:cNvPr id="9" name="Picture 18">
            <a:extLst>
              <a:ext uri="{FF2B5EF4-FFF2-40B4-BE49-F238E27FC236}">
                <a16:creationId xmlns:a16="http://schemas.microsoft.com/office/drawing/2014/main" id="{E31E73BF-1A61-244F-AAFF-71A7EE5DC671}"/>
              </a:ext>
            </a:extLst>
          </p:cNvPr>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2955117" y="2358196"/>
            <a:ext cx="269680" cy="517081"/>
          </a:xfrm>
          <a:prstGeom prst="rect">
            <a:avLst/>
          </a:prstGeom>
          <a:noFill/>
          <a:ln>
            <a:noFill/>
          </a:ln>
          <a:effectLst/>
          <a:extLst>
            <a:ext uri="{909E8E84-426E-40dd-AFC4-6F175D3DCCD1}">
              <a14:hiddenFill xmlns:a14="http://schemas.microsoft.com/office/drawing/2010/main" xmlns="">
                <a:blipFill dpi="0" rotWithShape="0">
                  <a:blip/>
                  <a:srcRect/>
                  <a:stretch>
                    <a:fillRect/>
                  </a:stretch>
                </a:blipFill>
              </a14:hiddenFill>
            </a:ext>
            <a:ext uri="{91240B29-F687-4f45-9708-019B960494DF}">
              <a14:hiddenLine xmlns:a14="http://schemas.microsoft.com/office/drawing/2010/main" xmlns="" w="9525">
                <a:solidFill>
                  <a:srgbClr val="808080"/>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pic>
      <p:pic>
        <p:nvPicPr>
          <p:cNvPr id="10" name="Picture 18">
            <a:extLst>
              <a:ext uri="{FF2B5EF4-FFF2-40B4-BE49-F238E27FC236}">
                <a16:creationId xmlns:a16="http://schemas.microsoft.com/office/drawing/2014/main" id="{E83165D9-A067-3B45-8804-BE208DC297BE}"/>
              </a:ext>
            </a:extLst>
          </p:cNvPr>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2717004" y="1845119"/>
            <a:ext cx="269680" cy="517081"/>
          </a:xfrm>
          <a:prstGeom prst="rect">
            <a:avLst/>
          </a:prstGeom>
          <a:noFill/>
          <a:ln>
            <a:noFill/>
          </a:ln>
          <a:effectLst/>
          <a:extLst>
            <a:ext uri="{909E8E84-426E-40dd-AFC4-6F175D3DCCD1}">
              <a14:hiddenFill xmlns:a14="http://schemas.microsoft.com/office/drawing/2010/main" xmlns="">
                <a:blipFill dpi="0" rotWithShape="0">
                  <a:blip/>
                  <a:srcRect/>
                  <a:stretch>
                    <a:fillRect/>
                  </a:stretch>
                </a:blipFill>
              </a14:hiddenFill>
            </a:ext>
            <a:ext uri="{91240B29-F687-4f45-9708-019B960494DF}">
              <a14:hiddenLine xmlns:a14="http://schemas.microsoft.com/office/drawing/2010/main" xmlns="" w="9525">
                <a:solidFill>
                  <a:srgbClr val="808080"/>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pic>
      <p:grpSp>
        <p:nvGrpSpPr>
          <p:cNvPr id="11" name="Group 10">
            <a:extLst>
              <a:ext uri="{FF2B5EF4-FFF2-40B4-BE49-F238E27FC236}">
                <a16:creationId xmlns:a16="http://schemas.microsoft.com/office/drawing/2014/main" id="{6911B222-CDF7-944B-813E-B47D5ED43CE2}"/>
              </a:ext>
            </a:extLst>
          </p:cNvPr>
          <p:cNvGrpSpPr/>
          <p:nvPr/>
        </p:nvGrpSpPr>
        <p:grpSpPr>
          <a:xfrm rot="10800000">
            <a:off x="2482877" y="1299663"/>
            <a:ext cx="874330" cy="857164"/>
            <a:chOff x="1747578" y="3582865"/>
            <a:chExt cx="2922612" cy="3003931"/>
          </a:xfrm>
        </p:grpSpPr>
        <p:sp>
          <p:nvSpPr>
            <p:cNvPr id="12" name="Arc 11">
              <a:extLst>
                <a:ext uri="{FF2B5EF4-FFF2-40B4-BE49-F238E27FC236}">
                  <a16:creationId xmlns:a16="http://schemas.microsoft.com/office/drawing/2014/main" id="{2F2937A7-DEC9-294E-9465-CF06B8608056}"/>
                </a:ext>
              </a:extLst>
            </p:cNvPr>
            <p:cNvSpPr/>
            <p:nvPr/>
          </p:nvSpPr>
          <p:spPr>
            <a:xfrm rot="13524164">
              <a:off x="1706918" y="3623525"/>
              <a:ext cx="3003931" cy="2922612"/>
            </a:xfrm>
            <a:prstGeom prst="arc">
              <a:avLst/>
            </a:prstGeom>
            <a:ln w="57150"/>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3" name="Arc 12">
              <a:extLst>
                <a:ext uri="{FF2B5EF4-FFF2-40B4-BE49-F238E27FC236}">
                  <a16:creationId xmlns:a16="http://schemas.microsoft.com/office/drawing/2014/main" id="{439A099C-E11D-3C43-A9F8-E9C0F5E144CE}"/>
                </a:ext>
              </a:extLst>
            </p:cNvPr>
            <p:cNvSpPr/>
            <p:nvPr/>
          </p:nvSpPr>
          <p:spPr>
            <a:xfrm rot="13434632">
              <a:off x="3005167" y="4491232"/>
              <a:ext cx="1025127" cy="1090746"/>
            </a:xfrm>
            <a:prstGeom prst="arc">
              <a:avLst/>
            </a:prstGeom>
            <a:ln w="57150"/>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4" name="Arc 13">
              <a:extLst>
                <a:ext uri="{FF2B5EF4-FFF2-40B4-BE49-F238E27FC236}">
                  <a16:creationId xmlns:a16="http://schemas.microsoft.com/office/drawing/2014/main" id="{5C85CB08-0703-4D40-B281-793C82055A4F}"/>
                </a:ext>
              </a:extLst>
            </p:cNvPr>
            <p:cNvSpPr/>
            <p:nvPr/>
          </p:nvSpPr>
          <p:spPr>
            <a:xfrm rot="13542876">
              <a:off x="2642806" y="4178855"/>
              <a:ext cx="1729434" cy="1727848"/>
            </a:xfrm>
            <a:prstGeom prst="arc">
              <a:avLst/>
            </a:prstGeom>
            <a:ln w="57150"/>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5" name="Arc 14">
              <a:extLst>
                <a:ext uri="{FF2B5EF4-FFF2-40B4-BE49-F238E27FC236}">
                  <a16:creationId xmlns:a16="http://schemas.microsoft.com/office/drawing/2014/main" id="{61287D76-DFA4-694E-9EC7-9D6A31E4A5BF}"/>
                </a:ext>
              </a:extLst>
            </p:cNvPr>
            <p:cNvSpPr/>
            <p:nvPr/>
          </p:nvSpPr>
          <p:spPr>
            <a:xfrm rot="13685035">
              <a:off x="2224076" y="3932682"/>
              <a:ext cx="2333647" cy="2302158"/>
            </a:xfrm>
            <a:prstGeom prst="arc">
              <a:avLst/>
            </a:prstGeom>
            <a:ln w="57150"/>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16" name="Group 15">
            <a:extLst>
              <a:ext uri="{FF2B5EF4-FFF2-40B4-BE49-F238E27FC236}">
                <a16:creationId xmlns:a16="http://schemas.microsoft.com/office/drawing/2014/main" id="{40F8FD48-505A-F94E-9243-AD2C196C551C}"/>
              </a:ext>
            </a:extLst>
          </p:cNvPr>
          <p:cNvGrpSpPr/>
          <p:nvPr/>
        </p:nvGrpSpPr>
        <p:grpSpPr>
          <a:xfrm rot="10800000">
            <a:off x="2910799" y="1996703"/>
            <a:ext cx="891961" cy="838856"/>
            <a:chOff x="1747578" y="3582865"/>
            <a:chExt cx="2922612" cy="3003931"/>
          </a:xfrm>
        </p:grpSpPr>
        <p:sp>
          <p:nvSpPr>
            <p:cNvPr id="18" name="Arc 17">
              <a:extLst>
                <a:ext uri="{FF2B5EF4-FFF2-40B4-BE49-F238E27FC236}">
                  <a16:creationId xmlns:a16="http://schemas.microsoft.com/office/drawing/2014/main" id="{3D683403-3609-7545-BC01-05C0BA91D853}"/>
                </a:ext>
              </a:extLst>
            </p:cNvPr>
            <p:cNvSpPr/>
            <p:nvPr/>
          </p:nvSpPr>
          <p:spPr>
            <a:xfrm rot="13524164">
              <a:off x="1706918" y="3623525"/>
              <a:ext cx="3003931" cy="2922612"/>
            </a:xfrm>
            <a:prstGeom prst="arc">
              <a:avLst/>
            </a:prstGeom>
            <a:ln w="57150"/>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9" name="Arc 18">
              <a:extLst>
                <a:ext uri="{FF2B5EF4-FFF2-40B4-BE49-F238E27FC236}">
                  <a16:creationId xmlns:a16="http://schemas.microsoft.com/office/drawing/2014/main" id="{2FA4E117-4FEF-1240-988E-166AD88927AC}"/>
                </a:ext>
              </a:extLst>
            </p:cNvPr>
            <p:cNvSpPr/>
            <p:nvPr/>
          </p:nvSpPr>
          <p:spPr>
            <a:xfrm rot="13434632">
              <a:off x="3005167" y="4491232"/>
              <a:ext cx="1025127" cy="1090746"/>
            </a:xfrm>
            <a:prstGeom prst="arc">
              <a:avLst/>
            </a:prstGeom>
            <a:ln w="57150"/>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0" name="Arc 19">
              <a:extLst>
                <a:ext uri="{FF2B5EF4-FFF2-40B4-BE49-F238E27FC236}">
                  <a16:creationId xmlns:a16="http://schemas.microsoft.com/office/drawing/2014/main" id="{317ABA56-BB58-AE4A-815D-75743564B37C}"/>
                </a:ext>
              </a:extLst>
            </p:cNvPr>
            <p:cNvSpPr/>
            <p:nvPr/>
          </p:nvSpPr>
          <p:spPr>
            <a:xfrm rot="13542876">
              <a:off x="2642806" y="4178855"/>
              <a:ext cx="1729434" cy="1727848"/>
            </a:xfrm>
            <a:prstGeom prst="arc">
              <a:avLst/>
            </a:prstGeom>
            <a:ln w="57150"/>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1" name="Arc 20">
              <a:extLst>
                <a:ext uri="{FF2B5EF4-FFF2-40B4-BE49-F238E27FC236}">
                  <a16:creationId xmlns:a16="http://schemas.microsoft.com/office/drawing/2014/main" id="{54B74F88-C977-5C4F-B455-7469E5F9EC67}"/>
                </a:ext>
              </a:extLst>
            </p:cNvPr>
            <p:cNvSpPr/>
            <p:nvPr/>
          </p:nvSpPr>
          <p:spPr>
            <a:xfrm rot="13685035">
              <a:off x="2224076" y="3932682"/>
              <a:ext cx="2333647" cy="2302158"/>
            </a:xfrm>
            <a:prstGeom prst="arc">
              <a:avLst/>
            </a:prstGeom>
            <a:ln w="57150"/>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pic>
        <p:nvPicPr>
          <p:cNvPr id="22" name="Picture 21">
            <a:extLst>
              <a:ext uri="{FF2B5EF4-FFF2-40B4-BE49-F238E27FC236}">
                <a16:creationId xmlns:a16="http://schemas.microsoft.com/office/drawing/2014/main" id="{9B47F419-6D93-CF41-96AF-3CE1D6A6F258}"/>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486400" y="1659562"/>
            <a:ext cx="791050" cy="312004"/>
          </a:xfrm>
          <a:prstGeom prst="rect">
            <a:avLst/>
          </a:prstGeom>
        </p:spPr>
      </p:pic>
      <p:pic>
        <p:nvPicPr>
          <p:cNvPr id="23" name="Picture 22">
            <a:extLst>
              <a:ext uri="{FF2B5EF4-FFF2-40B4-BE49-F238E27FC236}">
                <a16:creationId xmlns:a16="http://schemas.microsoft.com/office/drawing/2014/main" id="{FF51F354-3229-0B41-B867-3C07FE7F9054}"/>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3983222" y="1396747"/>
            <a:ext cx="785712" cy="657361"/>
          </a:xfrm>
          <a:prstGeom prst="rect">
            <a:avLst/>
          </a:prstGeom>
        </p:spPr>
      </p:pic>
      <p:sp>
        <p:nvSpPr>
          <p:cNvPr id="27" name="Cloud 26">
            <a:extLst>
              <a:ext uri="{FF2B5EF4-FFF2-40B4-BE49-F238E27FC236}">
                <a16:creationId xmlns:a16="http://schemas.microsoft.com/office/drawing/2014/main" id="{2EF5A923-9618-AA4B-8DA5-2498E3BA2379}"/>
              </a:ext>
            </a:extLst>
          </p:cNvPr>
          <p:cNvSpPr/>
          <p:nvPr/>
        </p:nvSpPr>
        <p:spPr>
          <a:xfrm>
            <a:off x="1752600" y="1101039"/>
            <a:ext cx="5562600" cy="2062722"/>
          </a:xfrm>
          <a:prstGeom prst="cloud">
            <a:avLst/>
          </a:prstGeom>
          <a:noFill/>
          <a:ln w="28575">
            <a:solidFill>
              <a:srgbClr val="0000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38388ABD-C846-6F4D-A58C-341D658537C4}"/>
              </a:ext>
            </a:extLst>
          </p:cNvPr>
          <p:cNvSpPr/>
          <p:nvPr/>
        </p:nvSpPr>
        <p:spPr>
          <a:xfrm>
            <a:off x="533400" y="3048000"/>
            <a:ext cx="8382000" cy="3785652"/>
          </a:xfrm>
          <a:prstGeom prst="rect">
            <a:avLst/>
          </a:prstGeom>
          <a:noFill/>
        </p:spPr>
        <p:txBody>
          <a:bodyPr wrap="square">
            <a:spAutoFit/>
          </a:bodyPr>
          <a:lstStyle/>
          <a:p>
            <a:pPr marL="342900" lvl="1" indent="-342900" fontAlgn="t">
              <a:lnSpc>
                <a:spcPct val="150000"/>
              </a:lnSpc>
              <a:buFont typeface="Arial" charset="0"/>
              <a:buChar char="•"/>
            </a:pPr>
            <a:r>
              <a:rPr lang="en-US" altLang="zh-CN" sz="2400" b="1" dirty="0"/>
              <a:t>Cellular network connectivity is ubiquitous </a:t>
            </a:r>
          </a:p>
          <a:p>
            <a:pPr marL="342900" lvl="1" indent="-342900" fontAlgn="t">
              <a:lnSpc>
                <a:spcPct val="150000"/>
              </a:lnSpc>
              <a:buFont typeface="Arial" charset="0"/>
              <a:buChar char="•"/>
            </a:pPr>
            <a:r>
              <a:rPr lang="en-US" altLang="zh-CN" sz="2400" b="1" dirty="0"/>
              <a:t>Management of the scarce cellular bandwidth is crucial</a:t>
            </a:r>
          </a:p>
          <a:p>
            <a:pPr marL="342900" lvl="1" indent="-342900" fontAlgn="t">
              <a:lnSpc>
                <a:spcPct val="150000"/>
              </a:lnSpc>
              <a:buFont typeface="Arial" charset="0"/>
              <a:buChar char="•"/>
            </a:pPr>
            <a:r>
              <a:rPr lang="en-US" altLang="zh-CN" sz="2400" b="1" dirty="0"/>
              <a:t>New applications -- software updates, cloud sync etc.</a:t>
            </a:r>
          </a:p>
          <a:p>
            <a:pPr marL="800100" lvl="2" indent="-342900" fontAlgn="t">
              <a:buFont typeface="Arial" charset="0"/>
              <a:buChar char="•"/>
            </a:pPr>
            <a:r>
              <a:rPr lang="en-US" altLang="zh-CN" sz="2400" b="1" dirty="0"/>
              <a:t>competing with existing applications -- browsing, video streaming </a:t>
            </a:r>
          </a:p>
          <a:p>
            <a:pPr indent="-457200" fontAlgn="t">
              <a:buFont typeface="Arial" charset="0"/>
              <a:buChar char="•"/>
            </a:pPr>
            <a:r>
              <a:rPr lang="en-US" altLang="zh-CN" sz="2400" b="1" dirty="0"/>
              <a:t>Critical to develop traffic management mechanisms that can handle large volumes of traffic with diverse characteristics </a:t>
            </a:r>
          </a:p>
          <a:p>
            <a:pPr marL="800100" lvl="1" indent="-342900" fontAlgn="t">
              <a:lnSpc>
                <a:spcPct val="150000"/>
              </a:lnSpc>
              <a:buFont typeface="Arial" panose="020B0604020202020204" pitchFamily="34" charset="0"/>
              <a:buChar char="•"/>
            </a:pPr>
            <a:endParaRPr lang="en-US" sz="2400" b="1" dirty="0"/>
          </a:p>
        </p:txBody>
      </p:sp>
      <p:sp>
        <p:nvSpPr>
          <p:cNvPr id="3" name="Footer Placeholder 2">
            <a:extLst>
              <a:ext uri="{FF2B5EF4-FFF2-40B4-BE49-F238E27FC236}">
                <a16:creationId xmlns:a16="http://schemas.microsoft.com/office/drawing/2014/main" id="{71810DD8-4EFD-450C-A48C-5D55D6E8C5DB}"/>
              </a:ext>
            </a:extLst>
          </p:cNvPr>
          <p:cNvSpPr>
            <a:spLocks noGrp="1"/>
          </p:cNvSpPr>
          <p:nvPr>
            <p:ph type="ftr" sz="quarter" idx="11"/>
          </p:nvPr>
        </p:nvSpPr>
        <p:spPr/>
        <p:txBody>
          <a:bodyPr/>
          <a:lstStyle/>
          <a:p>
            <a:r>
              <a:rPr lang="en-US"/>
              <a:t>© 2019 AT&amp;T Intellectual Property. AT&amp;T, Globe logo, and DIRECTV are registered trademarks and service marks of  AT&amp;T Intellectual Property and/or AT&amp;T affiliated companies. All other marks are the property of their respective owners.</a:t>
            </a:r>
          </a:p>
        </p:txBody>
      </p:sp>
    </p:spTree>
    <p:extLst>
      <p:ext uri="{BB962C8B-B14F-4D97-AF65-F5344CB8AC3E}">
        <p14:creationId xmlns:p14="http://schemas.microsoft.com/office/powerpoint/2010/main" val="289417485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9" name="Straight Connector 8"/>
          <p:cNvCxnSpPr/>
          <p:nvPr/>
        </p:nvCxnSpPr>
        <p:spPr bwMode="auto">
          <a:xfrm>
            <a:off x="489034" y="990600"/>
            <a:ext cx="7989888" cy="0"/>
          </a:xfrm>
          <a:prstGeom prst="line">
            <a:avLst/>
          </a:prstGeom>
          <a:ln>
            <a:headEnd type="none" w="med" len="med"/>
            <a:tailEnd type="none" w="med" len="med"/>
          </a:ln>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style>
          <a:lnRef idx="3">
            <a:schemeClr val="accent1"/>
          </a:lnRef>
          <a:fillRef idx="0">
            <a:schemeClr val="accent1"/>
          </a:fillRef>
          <a:effectRef idx="2">
            <a:schemeClr val="accent1"/>
          </a:effectRef>
          <a:fontRef idx="minor">
            <a:schemeClr val="tx1"/>
          </a:fontRef>
        </p:style>
      </p:cxnSp>
      <p:sp>
        <p:nvSpPr>
          <p:cNvPr id="8" name="Title 1">
            <a:extLst>
              <a:ext uri="{FF2B5EF4-FFF2-40B4-BE49-F238E27FC236}">
                <a16:creationId xmlns:a16="http://schemas.microsoft.com/office/drawing/2014/main" id="{3304FC80-F1A3-564E-AFC7-FEA505132A4E}"/>
              </a:ext>
            </a:extLst>
          </p:cNvPr>
          <p:cNvSpPr txBox="1">
            <a:spLocks/>
          </p:cNvSpPr>
          <p:nvPr/>
        </p:nvSpPr>
        <p:spPr>
          <a:xfrm>
            <a:off x="685800" y="427038"/>
            <a:ext cx="7772400" cy="639762"/>
          </a:xfrm>
          <a:prstGeom prst="rect">
            <a:avLst/>
          </a:prstGeom>
        </p:spPr>
        <p:txBody>
          <a:bodyPr bIns="91440" anchor="b" anchorCtr="0">
            <a:noAutofit/>
          </a:bodyPr>
          <a:lstStyle>
            <a:lvl1pPr algn="l" rtl="0" eaLnBrk="1" latinLnBrk="0" hangingPunct="1">
              <a:spcBef>
                <a:spcPct val="0"/>
              </a:spcBef>
              <a:buNone/>
              <a:defRPr kumimoji="0" sz="4000" kern="1200">
                <a:solidFill>
                  <a:schemeClr val="tx2"/>
                </a:solidFill>
                <a:latin typeface="+mj-lt"/>
                <a:ea typeface="+mj-ea"/>
                <a:cs typeface="+mj-cs"/>
              </a:defRPr>
            </a:lvl1pPr>
          </a:lstStyle>
          <a:p>
            <a:pPr algn="ctr"/>
            <a:r>
              <a:rPr lang="en-US" altLang="zh-CN" sz="3600" b="1" dirty="0">
                <a:solidFill>
                  <a:schemeClr val="accent1">
                    <a:lumMod val="75000"/>
                  </a:schemeClr>
                </a:solidFill>
                <a:latin typeface="+mn-lt"/>
              </a:rPr>
              <a:t>Evaluation of Sneaker</a:t>
            </a:r>
            <a:br>
              <a:rPr lang="en-US" sz="2800" b="1" dirty="0">
                <a:solidFill>
                  <a:schemeClr val="accent1">
                    <a:lumMod val="75000"/>
                  </a:schemeClr>
                </a:solidFill>
                <a:latin typeface="+mn-lt"/>
              </a:rPr>
            </a:br>
            <a:r>
              <a:rPr lang="en-US" sz="2800" b="1" dirty="0">
                <a:solidFill>
                  <a:srgbClr val="7030A0"/>
                </a:solidFill>
                <a:latin typeface="+mn-lt"/>
              </a:rPr>
              <a:t>Large scale simulations at moderate load (50%)</a:t>
            </a:r>
          </a:p>
        </p:txBody>
      </p:sp>
      <p:pic>
        <p:nvPicPr>
          <p:cNvPr id="4" name="Picture 3" descr="A screenshot of a cell phone&#10;&#10;Description automatically generated">
            <a:extLst>
              <a:ext uri="{FF2B5EF4-FFF2-40B4-BE49-F238E27FC236}">
                <a16:creationId xmlns:a16="http://schemas.microsoft.com/office/drawing/2014/main" id="{CB747D03-A330-9846-81FF-DAE22B7A3BA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68312" y="1066800"/>
            <a:ext cx="7989888" cy="3981450"/>
          </a:xfrm>
          <a:prstGeom prst="rect">
            <a:avLst/>
          </a:prstGeom>
        </p:spPr>
      </p:pic>
      <p:sp>
        <p:nvSpPr>
          <p:cNvPr id="7" name="TextBox 6">
            <a:extLst>
              <a:ext uri="{FF2B5EF4-FFF2-40B4-BE49-F238E27FC236}">
                <a16:creationId xmlns:a16="http://schemas.microsoft.com/office/drawing/2014/main" id="{A27FED4B-A1C9-144D-8AAA-8B06BD3AB87E}"/>
              </a:ext>
            </a:extLst>
          </p:cNvPr>
          <p:cNvSpPr txBox="1"/>
          <p:nvPr/>
        </p:nvSpPr>
        <p:spPr>
          <a:xfrm>
            <a:off x="685800" y="4800600"/>
            <a:ext cx="7837488" cy="769441"/>
          </a:xfrm>
          <a:prstGeom prst="rect">
            <a:avLst/>
          </a:prstGeom>
          <a:noFill/>
        </p:spPr>
        <p:txBody>
          <a:bodyPr wrap="square" rtlCol="0">
            <a:spAutoFit/>
          </a:bodyPr>
          <a:lstStyle/>
          <a:p>
            <a:r>
              <a:rPr lang="en-US" sz="2200" b="1" dirty="0"/>
              <a:t>100 users, various sizes of foreground flows, overall foreground traffic load is 50%</a:t>
            </a:r>
          </a:p>
        </p:txBody>
      </p:sp>
      <p:sp>
        <p:nvSpPr>
          <p:cNvPr id="10" name="Rounded Rectangle 9">
            <a:extLst>
              <a:ext uri="{FF2B5EF4-FFF2-40B4-BE49-F238E27FC236}">
                <a16:creationId xmlns:a16="http://schemas.microsoft.com/office/drawing/2014/main" id="{1A0A7B70-74F0-2249-8AF1-150E6093FCAA}"/>
              </a:ext>
            </a:extLst>
          </p:cNvPr>
          <p:cNvSpPr/>
          <p:nvPr/>
        </p:nvSpPr>
        <p:spPr>
          <a:xfrm>
            <a:off x="1447800" y="5581649"/>
            <a:ext cx="6553200" cy="571501"/>
          </a:xfrm>
          <a:prstGeom prst="roundRect">
            <a:avLst/>
          </a:prstGeom>
          <a:noFill/>
          <a:ln w="571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a:extLst>
              <a:ext uri="{FF2B5EF4-FFF2-40B4-BE49-F238E27FC236}">
                <a16:creationId xmlns:a16="http://schemas.microsoft.com/office/drawing/2014/main" id="{CB26DFC3-DF26-494B-A860-71E7D73982F5}"/>
              </a:ext>
            </a:extLst>
          </p:cNvPr>
          <p:cNvSpPr txBox="1"/>
          <p:nvPr/>
        </p:nvSpPr>
        <p:spPr>
          <a:xfrm>
            <a:off x="1447800" y="5634335"/>
            <a:ext cx="6511847" cy="461665"/>
          </a:xfrm>
          <a:prstGeom prst="rect">
            <a:avLst/>
          </a:prstGeom>
          <a:noFill/>
        </p:spPr>
        <p:txBody>
          <a:bodyPr wrap="none" rtlCol="0">
            <a:spAutoFit/>
          </a:bodyPr>
          <a:lstStyle/>
          <a:p>
            <a:r>
              <a:rPr lang="en-US" sz="2400" b="1" dirty="0"/>
              <a:t>Sneaker achieves the best foreground throughput</a:t>
            </a:r>
          </a:p>
        </p:txBody>
      </p:sp>
      <p:sp>
        <p:nvSpPr>
          <p:cNvPr id="2" name="Footer Placeholder 1">
            <a:extLst>
              <a:ext uri="{FF2B5EF4-FFF2-40B4-BE49-F238E27FC236}">
                <a16:creationId xmlns:a16="http://schemas.microsoft.com/office/drawing/2014/main" id="{3CCF400F-556D-441C-948E-A97B90DFB6A3}"/>
              </a:ext>
            </a:extLst>
          </p:cNvPr>
          <p:cNvSpPr>
            <a:spLocks noGrp="1"/>
          </p:cNvSpPr>
          <p:nvPr>
            <p:ph type="ftr" sz="quarter" idx="11"/>
          </p:nvPr>
        </p:nvSpPr>
        <p:spPr/>
        <p:txBody>
          <a:bodyPr/>
          <a:lstStyle/>
          <a:p>
            <a:r>
              <a:rPr lang="en-US"/>
              <a:t>© 2019 AT&amp;T Intellectual Property. AT&amp;T, Globe logo, and DIRECTV are registered trademarks and service marks of  AT&amp;T Intellectual Property and/or AT&amp;T affiliated companies. All other marks are the property of their respective owners.</a:t>
            </a:r>
          </a:p>
        </p:txBody>
      </p:sp>
    </p:spTree>
    <p:extLst>
      <p:ext uri="{BB962C8B-B14F-4D97-AF65-F5344CB8AC3E}">
        <p14:creationId xmlns:p14="http://schemas.microsoft.com/office/powerpoint/2010/main" val="147332833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9" name="Straight Connector 8"/>
          <p:cNvCxnSpPr/>
          <p:nvPr/>
        </p:nvCxnSpPr>
        <p:spPr bwMode="auto">
          <a:xfrm>
            <a:off x="489034" y="990600"/>
            <a:ext cx="7989888" cy="0"/>
          </a:xfrm>
          <a:prstGeom prst="line">
            <a:avLst/>
          </a:prstGeom>
          <a:ln>
            <a:headEnd type="none" w="med" len="med"/>
            <a:tailEnd type="none" w="med" len="med"/>
          </a:ln>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style>
          <a:lnRef idx="3">
            <a:schemeClr val="accent1"/>
          </a:lnRef>
          <a:fillRef idx="0">
            <a:schemeClr val="accent1"/>
          </a:fillRef>
          <a:effectRef idx="2">
            <a:schemeClr val="accent1"/>
          </a:effectRef>
          <a:fontRef idx="minor">
            <a:schemeClr val="tx1"/>
          </a:fontRef>
        </p:style>
      </p:cxnSp>
      <p:sp>
        <p:nvSpPr>
          <p:cNvPr id="8" name="Title 1">
            <a:extLst>
              <a:ext uri="{FF2B5EF4-FFF2-40B4-BE49-F238E27FC236}">
                <a16:creationId xmlns:a16="http://schemas.microsoft.com/office/drawing/2014/main" id="{3304FC80-F1A3-564E-AFC7-FEA505132A4E}"/>
              </a:ext>
            </a:extLst>
          </p:cNvPr>
          <p:cNvSpPr txBox="1">
            <a:spLocks/>
          </p:cNvSpPr>
          <p:nvPr/>
        </p:nvSpPr>
        <p:spPr>
          <a:xfrm>
            <a:off x="685800" y="427038"/>
            <a:ext cx="7772400" cy="639762"/>
          </a:xfrm>
          <a:prstGeom prst="rect">
            <a:avLst/>
          </a:prstGeom>
        </p:spPr>
        <p:txBody>
          <a:bodyPr bIns="91440" anchor="b" anchorCtr="0">
            <a:noAutofit/>
          </a:bodyPr>
          <a:lstStyle>
            <a:lvl1pPr algn="l" rtl="0" eaLnBrk="1" latinLnBrk="0" hangingPunct="1">
              <a:spcBef>
                <a:spcPct val="0"/>
              </a:spcBef>
              <a:buNone/>
              <a:defRPr kumimoji="0" sz="4000" kern="1200">
                <a:solidFill>
                  <a:schemeClr val="tx2"/>
                </a:solidFill>
                <a:latin typeface="+mj-lt"/>
                <a:ea typeface="+mj-ea"/>
                <a:cs typeface="+mj-cs"/>
              </a:defRPr>
            </a:lvl1pPr>
          </a:lstStyle>
          <a:p>
            <a:pPr algn="ctr"/>
            <a:r>
              <a:rPr lang="en-US" altLang="zh-CN" sz="3600" b="1" dirty="0">
                <a:solidFill>
                  <a:schemeClr val="accent1">
                    <a:lumMod val="75000"/>
                  </a:schemeClr>
                </a:solidFill>
                <a:latin typeface="+mn-lt"/>
              </a:rPr>
              <a:t>Evaluation of Sneaker</a:t>
            </a:r>
            <a:br>
              <a:rPr lang="en-US" sz="2800" b="1" dirty="0">
                <a:solidFill>
                  <a:srgbClr val="C00000"/>
                </a:solidFill>
                <a:latin typeface="+mn-lt"/>
              </a:rPr>
            </a:br>
            <a:r>
              <a:rPr lang="en-US" sz="2800" b="1" dirty="0">
                <a:solidFill>
                  <a:srgbClr val="7030A0"/>
                </a:solidFill>
                <a:latin typeface="+mn-lt"/>
              </a:rPr>
              <a:t>Large scale simulations at low load (20%)</a:t>
            </a:r>
          </a:p>
        </p:txBody>
      </p:sp>
      <p:pic>
        <p:nvPicPr>
          <p:cNvPr id="6" name="Picture 5" descr="A screenshot of a cell phone&#10;&#10;Description automatically generated">
            <a:extLst>
              <a:ext uri="{FF2B5EF4-FFF2-40B4-BE49-F238E27FC236}">
                <a16:creationId xmlns:a16="http://schemas.microsoft.com/office/drawing/2014/main" id="{97B34419-AC1D-4644-8131-61C2950F3E8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89034" y="1066800"/>
            <a:ext cx="7969166" cy="4000500"/>
          </a:xfrm>
          <a:prstGeom prst="rect">
            <a:avLst/>
          </a:prstGeom>
        </p:spPr>
      </p:pic>
      <p:sp>
        <p:nvSpPr>
          <p:cNvPr id="15" name="TextBox 14">
            <a:extLst>
              <a:ext uri="{FF2B5EF4-FFF2-40B4-BE49-F238E27FC236}">
                <a16:creationId xmlns:a16="http://schemas.microsoft.com/office/drawing/2014/main" id="{F1EC8B23-F190-504F-86E4-CBD91A73EF6D}"/>
              </a:ext>
            </a:extLst>
          </p:cNvPr>
          <p:cNvSpPr txBox="1"/>
          <p:nvPr/>
        </p:nvSpPr>
        <p:spPr>
          <a:xfrm>
            <a:off x="696912" y="4876800"/>
            <a:ext cx="7837488" cy="769441"/>
          </a:xfrm>
          <a:prstGeom prst="rect">
            <a:avLst/>
          </a:prstGeom>
          <a:noFill/>
        </p:spPr>
        <p:txBody>
          <a:bodyPr wrap="square" rtlCol="0">
            <a:spAutoFit/>
          </a:bodyPr>
          <a:lstStyle/>
          <a:p>
            <a:r>
              <a:rPr lang="en-US" sz="2200" b="1" dirty="0"/>
              <a:t>100 users, various sizes of foreground flows, overall foreground traffic load is 20%</a:t>
            </a:r>
          </a:p>
        </p:txBody>
      </p:sp>
      <p:sp>
        <p:nvSpPr>
          <p:cNvPr id="21" name="Rounded Rectangle 20">
            <a:extLst>
              <a:ext uri="{FF2B5EF4-FFF2-40B4-BE49-F238E27FC236}">
                <a16:creationId xmlns:a16="http://schemas.microsoft.com/office/drawing/2014/main" id="{682B8D99-AD29-7D4F-ABC5-EF887E25542B}"/>
              </a:ext>
            </a:extLst>
          </p:cNvPr>
          <p:cNvSpPr/>
          <p:nvPr/>
        </p:nvSpPr>
        <p:spPr>
          <a:xfrm>
            <a:off x="1371600" y="5676900"/>
            <a:ext cx="6545983" cy="571501"/>
          </a:xfrm>
          <a:prstGeom prst="roundRect">
            <a:avLst/>
          </a:prstGeom>
          <a:noFill/>
          <a:ln w="571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E50DAA48-739C-844D-ACEC-093D49E8FFCB}"/>
              </a:ext>
            </a:extLst>
          </p:cNvPr>
          <p:cNvSpPr txBox="1"/>
          <p:nvPr/>
        </p:nvSpPr>
        <p:spPr>
          <a:xfrm>
            <a:off x="1371600" y="5715000"/>
            <a:ext cx="6545983" cy="461665"/>
          </a:xfrm>
          <a:prstGeom prst="rect">
            <a:avLst/>
          </a:prstGeom>
          <a:noFill/>
        </p:spPr>
        <p:txBody>
          <a:bodyPr wrap="square" rtlCol="0">
            <a:spAutoFit/>
          </a:bodyPr>
          <a:lstStyle/>
          <a:p>
            <a:r>
              <a:rPr lang="en-US" sz="2400" b="1" dirty="0"/>
              <a:t>Sneaker achieves the best background throughput</a:t>
            </a:r>
          </a:p>
        </p:txBody>
      </p:sp>
      <p:sp>
        <p:nvSpPr>
          <p:cNvPr id="2" name="Footer Placeholder 1">
            <a:extLst>
              <a:ext uri="{FF2B5EF4-FFF2-40B4-BE49-F238E27FC236}">
                <a16:creationId xmlns:a16="http://schemas.microsoft.com/office/drawing/2014/main" id="{0C9A96B8-ABAD-4CF8-85E4-5565BE95896B}"/>
              </a:ext>
            </a:extLst>
          </p:cNvPr>
          <p:cNvSpPr>
            <a:spLocks noGrp="1"/>
          </p:cNvSpPr>
          <p:nvPr>
            <p:ph type="ftr" sz="quarter" idx="11"/>
          </p:nvPr>
        </p:nvSpPr>
        <p:spPr/>
        <p:txBody>
          <a:bodyPr/>
          <a:lstStyle/>
          <a:p>
            <a:r>
              <a:rPr lang="en-US"/>
              <a:t>© 2019 AT&amp;T Intellectual Property. AT&amp;T, Globe logo, and DIRECTV are registered trademarks and service marks of  AT&amp;T Intellectual Property and/or AT&amp;T affiliated companies. All other marks are the property of their respective owners.</a:t>
            </a:r>
          </a:p>
        </p:txBody>
      </p:sp>
    </p:spTree>
    <p:extLst>
      <p:ext uri="{BB962C8B-B14F-4D97-AF65-F5344CB8AC3E}">
        <p14:creationId xmlns:p14="http://schemas.microsoft.com/office/powerpoint/2010/main" val="325347706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 name="Picture 29">
            <a:extLst>
              <a:ext uri="{FF2B5EF4-FFF2-40B4-BE49-F238E27FC236}">
                <a16:creationId xmlns:a16="http://schemas.microsoft.com/office/drawing/2014/main" id="{AF2681E5-B25B-D54E-9CD0-44D334F4992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84139" y="1119362"/>
            <a:ext cx="5992620" cy="3807687"/>
          </a:xfrm>
          <a:prstGeom prst="rect">
            <a:avLst/>
          </a:prstGeom>
        </p:spPr>
      </p:pic>
      <p:sp>
        <p:nvSpPr>
          <p:cNvPr id="2" name="Title 1"/>
          <p:cNvSpPr>
            <a:spLocks noGrp="1"/>
          </p:cNvSpPr>
          <p:nvPr>
            <p:ph type="title"/>
          </p:nvPr>
        </p:nvSpPr>
        <p:spPr>
          <a:xfrm>
            <a:off x="642144" y="228600"/>
            <a:ext cx="7772400" cy="639762"/>
          </a:xfrm>
        </p:spPr>
        <p:txBody>
          <a:bodyPr>
            <a:noAutofit/>
          </a:bodyPr>
          <a:lstStyle/>
          <a:p>
            <a:pPr algn="ctr"/>
            <a:r>
              <a:rPr lang="en-US" sz="3600" b="1" dirty="0">
                <a:solidFill>
                  <a:schemeClr val="accent1">
                    <a:lumMod val="75000"/>
                  </a:schemeClr>
                </a:solidFill>
                <a:latin typeface="+mn-lt"/>
              </a:rPr>
              <a:t>Conclusion</a:t>
            </a:r>
            <a:endParaRPr lang="en-US" sz="2800" b="1" dirty="0">
              <a:solidFill>
                <a:schemeClr val="accent1">
                  <a:lumMod val="75000"/>
                </a:schemeClr>
              </a:solidFill>
              <a:latin typeface="+mn-lt"/>
            </a:endParaRPr>
          </a:p>
        </p:txBody>
      </p:sp>
      <p:cxnSp>
        <p:nvCxnSpPr>
          <p:cNvPr id="9" name="Straight Connector 8"/>
          <p:cNvCxnSpPr/>
          <p:nvPr/>
        </p:nvCxnSpPr>
        <p:spPr bwMode="auto">
          <a:xfrm>
            <a:off x="533400" y="990600"/>
            <a:ext cx="7989888" cy="0"/>
          </a:xfrm>
          <a:prstGeom prst="line">
            <a:avLst/>
          </a:prstGeom>
          <a:ln>
            <a:headEnd type="none" w="med" len="med"/>
            <a:tailEnd type="none" w="med" len="med"/>
          </a:ln>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style>
          <a:lnRef idx="3">
            <a:schemeClr val="accent1"/>
          </a:lnRef>
          <a:fillRef idx="0">
            <a:schemeClr val="accent1"/>
          </a:fillRef>
          <a:effectRef idx="2">
            <a:schemeClr val="accent1"/>
          </a:effectRef>
          <a:fontRef idx="minor">
            <a:schemeClr val="tx1"/>
          </a:fontRef>
        </p:style>
      </p:cxnSp>
      <p:sp>
        <p:nvSpPr>
          <p:cNvPr id="6" name="Rounded Rectangle 5">
            <a:extLst>
              <a:ext uri="{FF2B5EF4-FFF2-40B4-BE49-F238E27FC236}">
                <a16:creationId xmlns:a16="http://schemas.microsoft.com/office/drawing/2014/main" id="{D40D0412-4DC8-5443-AB3F-98B82723A67C}"/>
              </a:ext>
            </a:extLst>
          </p:cNvPr>
          <p:cNvSpPr/>
          <p:nvPr/>
        </p:nvSpPr>
        <p:spPr bwMode="auto">
          <a:xfrm>
            <a:off x="639252" y="4089385"/>
            <a:ext cx="1849307" cy="1920787"/>
          </a:xfrm>
          <a:prstGeom prst="roundRect">
            <a:avLst/>
          </a:prstGeom>
          <a:ln w="38100">
            <a:solidFill>
              <a:srgbClr val="7A0000"/>
            </a:solidFill>
            <a:headEnd type="none" w="med" len="med"/>
            <a:tailEnd type="none" w="med" len="med"/>
          </a:ln>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style>
          <a:lnRef idx="2">
            <a:schemeClr val="accent2"/>
          </a:lnRef>
          <a:fillRef idx="1">
            <a:schemeClr val="lt1"/>
          </a:fillRef>
          <a:effectRef idx="0">
            <a:schemeClr val="accent2"/>
          </a:effectRef>
          <a:fontRef idx="minor">
            <a:schemeClr val="dk1"/>
          </a:fontRef>
        </p:style>
        <p:txBody>
          <a:bodyPr vert="horz" wrap="square" lIns="82945" tIns="41473" rIns="82945" bIns="41473" numCol="1" rtlCol="0" anchor="t" anchorCtr="0" compatLnSpc="1">
            <a:prstTxWarp prst="textNoShape">
              <a:avLst/>
            </a:prstTxWarp>
          </a:bodyPr>
          <a:lstStyle/>
          <a:p>
            <a:pPr defTabSz="414726" fontAlgn="base" hangingPunct="0">
              <a:lnSpc>
                <a:spcPct val="93000"/>
              </a:lnSpc>
              <a:spcBef>
                <a:spcPct val="0"/>
              </a:spcBef>
              <a:spcAft>
                <a:spcPct val="0"/>
              </a:spcAft>
              <a:buClr>
                <a:srgbClr val="000000"/>
              </a:buClr>
              <a:buSzPct val="100000"/>
            </a:pPr>
            <a:endParaRPr lang="en-US" sz="1600" dirty="0">
              <a:latin typeface="Arial" charset="0"/>
              <a:ea typeface="ＭＳ Ｐゴシック" charset="0"/>
              <a:cs typeface="WenQuanYi Zen Hei" charset="0"/>
            </a:endParaRPr>
          </a:p>
        </p:txBody>
      </p:sp>
      <p:sp>
        <p:nvSpPr>
          <p:cNvPr id="7" name="TextBox 6">
            <a:extLst>
              <a:ext uri="{FF2B5EF4-FFF2-40B4-BE49-F238E27FC236}">
                <a16:creationId xmlns:a16="http://schemas.microsoft.com/office/drawing/2014/main" id="{96A77E9F-16E6-1049-A82A-9B0A03641A7F}"/>
              </a:ext>
            </a:extLst>
          </p:cNvPr>
          <p:cNvSpPr txBox="1"/>
          <p:nvPr/>
        </p:nvSpPr>
        <p:spPr>
          <a:xfrm>
            <a:off x="608573" y="4270178"/>
            <a:ext cx="1910663" cy="1314862"/>
          </a:xfrm>
          <a:prstGeom prst="rect">
            <a:avLst/>
          </a:prstGeom>
          <a:noFill/>
        </p:spPr>
        <p:txBody>
          <a:bodyPr wrap="square" lIns="82945" tIns="41473" rIns="82945" bIns="41473" rtlCol="0">
            <a:spAutoFit/>
          </a:bodyPr>
          <a:lstStyle/>
          <a:p>
            <a:pPr algn="ctr"/>
            <a:r>
              <a:rPr lang="en-US" sz="2000" b="1" u="sng" dirty="0">
                <a:solidFill>
                  <a:srgbClr val="C00000"/>
                </a:solidFill>
                <a:latin typeface="Calibri" pitchFamily="34" charset="0"/>
              </a:rPr>
              <a:t>Focus</a:t>
            </a:r>
            <a:r>
              <a:rPr lang="en-US" sz="2000" b="1" dirty="0">
                <a:solidFill>
                  <a:srgbClr val="C00000"/>
                </a:solidFill>
                <a:latin typeface="Calibri" pitchFamily="34" charset="0"/>
              </a:rPr>
              <a:t> </a:t>
            </a:r>
          </a:p>
          <a:p>
            <a:pPr algn="ctr"/>
            <a:r>
              <a:rPr lang="en-US" sz="2000" b="1" dirty="0">
                <a:latin typeface="Calibri" pitchFamily="34" charset="0"/>
              </a:rPr>
              <a:t>In-network controller at base stations </a:t>
            </a:r>
          </a:p>
        </p:txBody>
      </p:sp>
      <p:sp>
        <p:nvSpPr>
          <p:cNvPr id="10" name="Rounded Rectangle 9">
            <a:extLst>
              <a:ext uri="{FF2B5EF4-FFF2-40B4-BE49-F238E27FC236}">
                <a16:creationId xmlns:a16="http://schemas.microsoft.com/office/drawing/2014/main" id="{838F355F-5C8C-5341-9B9E-70F4A2AED9D1}"/>
              </a:ext>
            </a:extLst>
          </p:cNvPr>
          <p:cNvSpPr/>
          <p:nvPr/>
        </p:nvSpPr>
        <p:spPr bwMode="auto">
          <a:xfrm>
            <a:off x="2729687" y="4107484"/>
            <a:ext cx="1744665" cy="1886059"/>
          </a:xfrm>
          <a:prstGeom prst="roundRect">
            <a:avLst/>
          </a:prstGeom>
          <a:ln w="38100">
            <a:solidFill>
              <a:srgbClr val="7A0000"/>
            </a:solidFill>
            <a:headEnd type="none" w="med" len="med"/>
            <a:tailEnd type="none" w="med" len="med"/>
          </a:ln>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style>
          <a:lnRef idx="2">
            <a:schemeClr val="accent2"/>
          </a:lnRef>
          <a:fillRef idx="1">
            <a:schemeClr val="lt1"/>
          </a:fillRef>
          <a:effectRef idx="0">
            <a:schemeClr val="accent2"/>
          </a:effectRef>
          <a:fontRef idx="minor">
            <a:schemeClr val="dk1"/>
          </a:fontRef>
        </p:style>
        <p:txBody>
          <a:bodyPr vert="horz" wrap="square" lIns="82945" tIns="41473" rIns="82945" bIns="41473" numCol="1" rtlCol="0" anchor="t" anchorCtr="0" compatLnSpc="1">
            <a:prstTxWarp prst="textNoShape">
              <a:avLst/>
            </a:prstTxWarp>
          </a:bodyPr>
          <a:lstStyle/>
          <a:p>
            <a:pPr defTabSz="414726" fontAlgn="base" hangingPunct="0">
              <a:lnSpc>
                <a:spcPct val="93000"/>
              </a:lnSpc>
              <a:spcBef>
                <a:spcPct val="0"/>
              </a:spcBef>
              <a:spcAft>
                <a:spcPct val="0"/>
              </a:spcAft>
              <a:buClr>
                <a:srgbClr val="000000"/>
              </a:buClr>
              <a:buSzPct val="100000"/>
            </a:pPr>
            <a:endParaRPr lang="en-US" sz="1600" dirty="0">
              <a:latin typeface="Arial" charset="0"/>
              <a:ea typeface="ＭＳ Ｐゴシック" charset="0"/>
              <a:cs typeface="WenQuanYi Zen Hei" charset="0"/>
            </a:endParaRPr>
          </a:p>
        </p:txBody>
      </p:sp>
      <p:sp>
        <p:nvSpPr>
          <p:cNvPr id="11" name="TextBox 10">
            <a:extLst>
              <a:ext uri="{FF2B5EF4-FFF2-40B4-BE49-F238E27FC236}">
                <a16:creationId xmlns:a16="http://schemas.microsoft.com/office/drawing/2014/main" id="{A714970E-6326-CC49-853C-203373FB0EE3}"/>
              </a:ext>
            </a:extLst>
          </p:cNvPr>
          <p:cNvSpPr txBox="1"/>
          <p:nvPr/>
        </p:nvSpPr>
        <p:spPr>
          <a:xfrm>
            <a:off x="2699328" y="4183684"/>
            <a:ext cx="1822336" cy="1622639"/>
          </a:xfrm>
          <a:prstGeom prst="rect">
            <a:avLst/>
          </a:prstGeom>
          <a:noFill/>
        </p:spPr>
        <p:txBody>
          <a:bodyPr wrap="square" lIns="82945" tIns="41473" rIns="82945" bIns="41473" rtlCol="0">
            <a:spAutoFit/>
          </a:bodyPr>
          <a:lstStyle/>
          <a:p>
            <a:pPr algn="ctr"/>
            <a:r>
              <a:rPr lang="en-US" sz="2000" b="1" u="sng" dirty="0">
                <a:solidFill>
                  <a:srgbClr val="C00000"/>
                </a:solidFill>
                <a:latin typeface="Calibri" pitchFamily="34" charset="0"/>
              </a:rPr>
              <a:t>Goal</a:t>
            </a:r>
          </a:p>
          <a:p>
            <a:pPr algn="ctr"/>
            <a:r>
              <a:rPr lang="en-US" sz="2000" b="1" dirty="0">
                <a:latin typeface="Calibri" pitchFamily="34" charset="0"/>
              </a:rPr>
              <a:t>Prioritize foreground traffic over background</a:t>
            </a:r>
          </a:p>
        </p:txBody>
      </p:sp>
      <p:sp>
        <p:nvSpPr>
          <p:cNvPr id="12" name="Right Arrow 11">
            <a:extLst>
              <a:ext uri="{FF2B5EF4-FFF2-40B4-BE49-F238E27FC236}">
                <a16:creationId xmlns:a16="http://schemas.microsoft.com/office/drawing/2014/main" id="{7D975920-9647-D742-8F03-A314E837A2F0}"/>
              </a:ext>
            </a:extLst>
          </p:cNvPr>
          <p:cNvSpPr/>
          <p:nvPr/>
        </p:nvSpPr>
        <p:spPr bwMode="auto">
          <a:xfrm>
            <a:off x="2491968" y="4748928"/>
            <a:ext cx="207360" cy="207382"/>
          </a:xfrm>
          <a:prstGeom prst="rightArrow">
            <a:avLst/>
          </a:prstGeom>
          <a:ln>
            <a:headEnd type="none" w="med" len="med"/>
            <a:tailEnd type="none" w="med" len="med"/>
          </a:ln>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style>
          <a:lnRef idx="2">
            <a:schemeClr val="dk1">
              <a:shade val="50000"/>
            </a:schemeClr>
          </a:lnRef>
          <a:fillRef idx="1">
            <a:schemeClr val="dk1"/>
          </a:fillRef>
          <a:effectRef idx="0">
            <a:schemeClr val="dk1"/>
          </a:effectRef>
          <a:fontRef idx="minor">
            <a:schemeClr val="lt1"/>
          </a:fontRef>
        </p:style>
        <p:txBody>
          <a:bodyPr vert="horz" wrap="square" lIns="82945" tIns="41473" rIns="82945" bIns="41473" numCol="1" rtlCol="0" anchor="t" anchorCtr="0" compatLnSpc="1">
            <a:prstTxWarp prst="textNoShape">
              <a:avLst/>
            </a:prstTxWarp>
          </a:bodyPr>
          <a:lstStyle/>
          <a:p>
            <a:pPr defTabSz="414726" fontAlgn="base" hangingPunct="0">
              <a:lnSpc>
                <a:spcPct val="93000"/>
              </a:lnSpc>
              <a:spcBef>
                <a:spcPct val="0"/>
              </a:spcBef>
              <a:spcAft>
                <a:spcPct val="0"/>
              </a:spcAft>
              <a:buClr>
                <a:srgbClr val="000000"/>
              </a:buClr>
              <a:buSzPct val="100000"/>
            </a:pPr>
            <a:endParaRPr lang="en-US" sz="1600">
              <a:latin typeface="Arial" charset="0"/>
              <a:ea typeface="ＭＳ Ｐゴシック" charset="0"/>
              <a:cs typeface="WenQuanYi Zen Hei" charset="0"/>
            </a:endParaRPr>
          </a:p>
        </p:txBody>
      </p:sp>
      <p:sp>
        <p:nvSpPr>
          <p:cNvPr id="13" name="Rounded Rectangle 12">
            <a:extLst>
              <a:ext uri="{FF2B5EF4-FFF2-40B4-BE49-F238E27FC236}">
                <a16:creationId xmlns:a16="http://schemas.microsoft.com/office/drawing/2014/main" id="{1BA34CEC-553F-A64E-8D27-5461441A67F1}"/>
              </a:ext>
            </a:extLst>
          </p:cNvPr>
          <p:cNvSpPr/>
          <p:nvPr/>
        </p:nvSpPr>
        <p:spPr bwMode="auto">
          <a:xfrm>
            <a:off x="4710887" y="4093659"/>
            <a:ext cx="1845360" cy="1926141"/>
          </a:xfrm>
          <a:prstGeom prst="roundRect">
            <a:avLst/>
          </a:prstGeom>
          <a:ln w="38100">
            <a:solidFill>
              <a:srgbClr val="7A0000"/>
            </a:solidFill>
            <a:headEnd type="none" w="med" len="med"/>
            <a:tailEnd type="none" w="med" len="med"/>
          </a:ln>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style>
          <a:lnRef idx="2">
            <a:schemeClr val="accent2"/>
          </a:lnRef>
          <a:fillRef idx="1">
            <a:schemeClr val="lt1"/>
          </a:fillRef>
          <a:effectRef idx="0">
            <a:schemeClr val="accent2"/>
          </a:effectRef>
          <a:fontRef idx="minor">
            <a:schemeClr val="dk1"/>
          </a:fontRef>
        </p:style>
        <p:txBody>
          <a:bodyPr vert="horz" wrap="square" lIns="82945" tIns="41473" rIns="82945" bIns="41473" numCol="1" rtlCol="0" anchor="t" anchorCtr="0" compatLnSpc="1">
            <a:prstTxWarp prst="textNoShape">
              <a:avLst/>
            </a:prstTxWarp>
          </a:bodyPr>
          <a:lstStyle/>
          <a:p>
            <a:pPr defTabSz="414726" fontAlgn="base" hangingPunct="0">
              <a:lnSpc>
                <a:spcPct val="93000"/>
              </a:lnSpc>
              <a:spcBef>
                <a:spcPct val="0"/>
              </a:spcBef>
              <a:spcAft>
                <a:spcPct val="0"/>
              </a:spcAft>
              <a:buClr>
                <a:srgbClr val="000000"/>
              </a:buClr>
              <a:buSzPct val="100000"/>
            </a:pPr>
            <a:endParaRPr lang="en-US" sz="1600" dirty="0">
              <a:latin typeface="Arial" charset="0"/>
              <a:ea typeface="ＭＳ Ｐゴシック" charset="0"/>
              <a:cs typeface="WenQuanYi Zen Hei" charset="0"/>
            </a:endParaRPr>
          </a:p>
        </p:txBody>
      </p:sp>
      <p:sp>
        <p:nvSpPr>
          <p:cNvPr id="15" name="Rounded Rectangle 14">
            <a:extLst>
              <a:ext uri="{FF2B5EF4-FFF2-40B4-BE49-F238E27FC236}">
                <a16:creationId xmlns:a16="http://schemas.microsoft.com/office/drawing/2014/main" id="{CCF30288-604A-434F-A0D7-04704FD91A7E}"/>
              </a:ext>
            </a:extLst>
          </p:cNvPr>
          <p:cNvSpPr/>
          <p:nvPr/>
        </p:nvSpPr>
        <p:spPr bwMode="auto">
          <a:xfrm>
            <a:off x="6837768" y="4107485"/>
            <a:ext cx="1772832" cy="1886058"/>
          </a:xfrm>
          <a:prstGeom prst="roundRect">
            <a:avLst/>
          </a:prstGeom>
          <a:ln w="38100">
            <a:solidFill>
              <a:srgbClr val="7A0000"/>
            </a:solidFill>
            <a:headEnd type="none" w="med" len="med"/>
            <a:tailEnd type="none" w="med" len="med"/>
          </a:ln>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style>
          <a:lnRef idx="2">
            <a:schemeClr val="accent2"/>
          </a:lnRef>
          <a:fillRef idx="1">
            <a:schemeClr val="lt1"/>
          </a:fillRef>
          <a:effectRef idx="0">
            <a:schemeClr val="accent2"/>
          </a:effectRef>
          <a:fontRef idx="minor">
            <a:schemeClr val="dk1"/>
          </a:fontRef>
        </p:style>
        <p:txBody>
          <a:bodyPr vert="horz" wrap="square" lIns="82945" tIns="41473" rIns="82945" bIns="41473" numCol="1" rtlCol="0" anchor="t" anchorCtr="0" compatLnSpc="1">
            <a:prstTxWarp prst="textNoShape">
              <a:avLst/>
            </a:prstTxWarp>
          </a:bodyPr>
          <a:lstStyle/>
          <a:p>
            <a:pPr defTabSz="414726" fontAlgn="base" hangingPunct="0">
              <a:lnSpc>
                <a:spcPct val="93000"/>
              </a:lnSpc>
              <a:spcBef>
                <a:spcPct val="0"/>
              </a:spcBef>
              <a:spcAft>
                <a:spcPct val="0"/>
              </a:spcAft>
              <a:buClr>
                <a:srgbClr val="000000"/>
              </a:buClr>
              <a:buSzPct val="100000"/>
            </a:pPr>
            <a:endParaRPr lang="en-US" sz="1600" dirty="0">
              <a:latin typeface="Arial" charset="0"/>
              <a:ea typeface="ＭＳ Ｐゴシック" charset="0"/>
              <a:cs typeface="WenQuanYi Zen Hei" charset="0"/>
            </a:endParaRPr>
          </a:p>
        </p:txBody>
      </p:sp>
      <p:sp>
        <p:nvSpPr>
          <p:cNvPr id="16" name="TextBox 15">
            <a:extLst>
              <a:ext uri="{FF2B5EF4-FFF2-40B4-BE49-F238E27FC236}">
                <a16:creationId xmlns:a16="http://schemas.microsoft.com/office/drawing/2014/main" id="{2D700371-6427-EB41-BB51-90B4E9A7BFC3}"/>
              </a:ext>
            </a:extLst>
          </p:cNvPr>
          <p:cNvSpPr txBox="1"/>
          <p:nvPr/>
        </p:nvSpPr>
        <p:spPr>
          <a:xfrm>
            <a:off x="6768287" y="4237445"/>
            <a:ext cx="1817991" cy="1622639"/>
          </a:xfrm>
          <a:prstGeom prst="rect">
            <a:avLst/>
          </a:prstGeom>
          <a:noFill/>
        </p:spPr>
        <p:txBody>
          <a:bodyPr wrap="square" lIns="82945" tIns="41473" rIns="82945" bIns="41473" rtlCol="0">
            <a:spAutoFit/>
          </a:bodyPr>
          <a:lstStyle/>
          <a:p>
            <a:pPr algn="ctr"/>
            <a:r>
              <a:rPr lang="en-US" sz="2000" b="1" u="sng" dirty="0">
                <a:solidFill>
                  <a:srgbClr val="C00000"/>
                </a:solidFill>
                <a:latin typeface="Calibri" pitchFamily="34" charset="0"/>
              </a:rPr>
              <a:t>Evaluation</a:t>
            </a:r>
          </a:p>
          <a:p>
            <a:pPr algn="ctr"/>
            <a:r>
              <a:rPr lang="en-US" sz="2000" b="1" dirty="0">
                <a:latin typeface="Calibri" pitchFamily="34" charset="0"/>
              </a:rPr>
              <a:t>Improves throughput, provides fairness</a:t>
            </a:r>
          </a:p>
        </p:txBody>
      </p:sp>
      <p:sp>
        <p:nvSpPr>
          <p:cNvPr id="18" name="TextBox 17">
            <a:extLst>
              <a:ext uri="{FF2B5EF4-FFF2-40B4-BE49-F238E27FC236}">
                <a16:creationId xmlns:a16="http://schemas.microsoft.com/office/drawing/2014/main" id="{3B08594B-86CF-364F-B5AA-375E4231089C}"/>
              </a:ext>
            </a:extLst>
          </p:cNvPr>
          <p:cNvSpPr txBox="1"/>
          <p:nvPr/>
        </p:nvSpPr>
        <p:spPr>
          <a:xfrm>
            <a:off x="4714295" y="4089385"/>
            <a:ext cx="1857838" cy="1930415"/>
          </a:xfrm>
          <a:prstGeom prst="rect">
            <a:avLst/>
          </a:prstGeom>
          <a:noFill/>
        </p:spPr>
        <p:txBody>
          <a:bodyPr wrap="square" lIns="82945" tIns="41473" rIns="82945" bIns="41473" rtlCol="0">
            <a:spAutoFit/>
          </a:bodyPr>
          <a:lstStyle/>
          <a:p>
            <a:pPr algn="ctr"/>
            <a:r>
              <a:rPr lang="en-US" sz="2000" b="1" u="sng" dirty="0">
                <a:solidFill>
                  <a:srgbClr val="C00000"/>
                </a:solidFill>
                <a:latin typeface="Calibri" pitchFamily="34" charset="0"/>
              </a:rPr>
              <a:t>Sneaker</a:t>
            </a:r>
          </a:p>
          <a:p>
            <a:pPr algn="ctr"/>
            <a:r>
              <a:rPr lang="en-US" sz="2000" b="1" dirty="0">
                <a:latin typeface="Calibri" pitchFamily="34" charset="0"/>
              </a:rPr>
              <a:t>Packet dropping via NUM and TCP rate formulation</a:t>
            </a:r>
          </a:p>
        </p:txBody>
      </p:sp>
      <p:sp>
        <p:nvSpPr>
          <p:cNvPr id="19" name="Rounded Rectangle 18">
            <a:extLst>
              <a:ext uri="{FF2B5EF4-FFF2-40B4-BE49-F238E27FC236}">
                <a16:creationId xmlns:a16="http://schemas.microsoft.com/office/drawing/2014/main" id="{F5BF5DEE-0E23-924D-A43D-CB9E293A33FA}"/>
              </a:ext>
            </a:extLst>
          </p:cNvPr>
          <p:cNvSpPr/>
          <p:nvPr/>
        </p:nvSpPr>
        <p:spPr bwMode="auto">
          <a:xfrm>
            <a:off x="1077571" y="1233256"/>
            <a:ext cx="7162800" cy="2576744"/>
          </a:xfrm>
          <a:prstGeom prst="roundRect">
            <a:avLst/>
          </a:prstGeom>
          <a:noFill/>
          <a:ln w="38100">
            <a:solidFill>
              <a:srgbClr val="7A0000"/>
            </a:solidFill>
            <a:headEnd type="none" w="med" len="med"/>
            <a:tailEnd type="none" w="med" len="med"/>
          </a:ln>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style>
          <a:lnRef idx="2">
            <a:schemeClr val="accent2"/>
          </a:lnRef>
          <a:fillRef idx="1">
            <a:schemeClr val="lt1"/>
          </a:fillRef>
          <a:effectRef idx="0">
            <a:schemeClr val="accent2"/>
          </a:effectRef>
          <a:fontRef idx="minor">
            <a:schemeClr val="dk1"/>
          </a:fontRef>
        </p:style>
        <p:txBody>
          <a:bodyPr vert="horz" wrap="square" lIns="82945" tIns="41473" rIns="82945" bIns="41473" numCol="1" rtlCol="0" anchor="t" anchorCtr="0" compatLnSpc="1">
            <a:prstTxWarp prst="textNoShape">
              <a:avLst/>
            </a:prstTxWarp>
          </a:bodyPr>
          <a:lstStyle/>
          <a:p>
            <a:pPr defTabSz="414726" fontAlgn="base" hangingPunct="0">
              <a:lnSpc>
                <a:spcPct val="93000"/>
              </a:lnSpc>
              <a:spcBef>
                <a:spcPct val="0"/>
              </a:spcBef>
              <a:spcAft>
                <a:spcPct val="0"/>
              </a:spcAft>
              <a:buClr>
                <a:srgbClr val="000000"/>
              </a:buClr>
              <a:buSzPct val="100000"/>
            </a:pPr>
            <a:endParaRPr lang="en-US" sz="1600" dirty="0">
              <a:latin typeface="Arial" charset="0"/>
              <a:ea typeface="ＭＳ Ｐゴシック" charset="0"/>
              <a:cs typeface="WenQuanYi Zen Hei" charset="0"/>
            </a:endParaRPr>
          </a:p>
        </p:txBody>
      </p:sp>
      <p:sp>
        <p:nvSpPr>
          <p:cNvPr id="3" name="Footer Placeholder 2">
            <a:extLst>
              <a:ext uri="{FF2B5EF4-FFF2-40B4-BE49-F238E27FC236}">
                <a16:creationId xmlns:a16="http://schemas.microsoft.com/office/drawing/2014/main" id="{D15CF15F-D599-47D3-A7F9-C9E9A0D7F741}"/>
              </a:ext>
            </a:extLst>
          </p:cNvPr>
          <p:cNvSpPr>
            <a:spLocks noGrp="1"/>
          </p:cNvSpPr>
          <p:nvPr>
            <p:ph type="ftr" sz="quarter" idx="11"/>
          </p:nvPr>
        </p:nvSpPr>
        <p:spPr/>
        <p:txBody>
          <a:bodyPr/>
          <a:lstStyle/>
          <a:p>
            <a:r>
              <a:rPr lang="en-US"/>
              <a:t>© 2019 AT&amp;T Intellectual Property. AT&amp;T, Globe logo, and DIRECTV are registered trademarks and service marks of  AT&amp;T Intellectual Property and/or AT&amp;T affiliated companies. All other marks are the property of their respective owners.</a:t>
            </a:r>
          </a:p>
        </p:txBody>
      </p:sp>
      <p:sp>
        <p:nvSpPr>
          <p:cNvPr id="20" name="Right Arrow 19">
            <a:extLst>
              <a:ext uri="{FF2B5EF4-FFF2-40B4-BE49-F238E27FC236}">
                <a16:creationId xmlns:a16="http://schemas.microsoft.com/office/drawing/2014/main" id="{D88A1B59-2416-3B45-B807-443EC61371A2}"/>
              </a:ext>
            </a:extLst>
          </p:cNvPr>
          <p:cNvSpPr/>
          <p:nvPr/>
        </p:nvSpPr>
        <p:spPr bwMode="auto">
          <a:xfrm>
            <a:off x="4482287" y="4738302"/>
            <a:ext cx="207360" cy="207382"/>
          </a:xfrm>
          <a:prstGeom prst="rightArrow">
            <a:avLst/>
          </a:prstGeom>
          <a:ln>
            <a:headEnd type="none" w="med" len="med"/>
            <a:tailEnd type="none" w="med" len="med"/>
          </a:ln>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style>
          <a:lnRef idx="2">
            <a:schemeClr val="dk1">
              <a:shade val="50000"/>
            </a:schemeClr>
          </a:lnRef>
          <a:fillRef idx="1">
            <a:schemeClr val="dk1"/>
          </a:fillRef>
          <a:effectRef idx="0">
            <a:schemeClr val="dk1"/>
          </a:effectRef>
          <a:fontRef idx="minor">
            <a:schemeClr val="lt1"/>
          </a:fontRef>
        </p:style>
        <p:txBody>
          <a:bodyPr vert="horz" wrap="square" lIns="82945" tIns="41473" rIns="82945" bIns="41473" numCol="1" rtlCol="0" anchor="t" anchorCtr="0" compatLnSpc="1">
            <a:prstTxWarp prst="textNoShape">
              <a:avLst/>
            </a:prstTxWarp>
          </a:bodyPr>
          <a:lstStyle/>
          <a:p>
            <a:pPr defTabSz="414726" fontAlgn="base" hangingPunct="0">
              <a:lnSpc>
                <a:spcPct val="93000"/>
              </a:lnSpc>
              <a:spcBef>
                <a:spcPct val="0"/>
              </a:spcBef>
              <a:spcAft>
                <a:spcPct val="0"/>
              </a:spcAft>
              <a:buClr>
                <a:srgbClr val="000000"/>
              </a:buClr>
              <a:buSzPct val="100000"/>
            </a:pPr>
            <a:endParaRPr lang="en-US" sz="1600">
              <a:latin typeface="Arial" charset="0"/>
              <a:ea typeface="ＭＳ Ｐゴシック" charset="0"/>
              <a:cs typeface="WenQuanYi Zen Hei" charset="0"/>
            </a:endParaRPr>
          </a:p>
        </p:txBody>
      </p:sp>
      <p:sp>
        <p:nvSpPr>
          <p:cNvPr id="22" name="Right Arrow 21">
            <a:extLst>
              <a:ext uri="{FF2B5EF4-FFF2-40B4-BE49-F238E27FC236}">
                <a16:creationId xmlns:a16="http://schemas.microsoft.com/office/drawing/2014/main" id="{A1192F28-5394-C44D-B07A-77B9C3AB997B}"/>
              </a:ext>
            </a:extLst>
          </p:cNvPr>
          <p:cNvSpPr/>
          <p:nvPr/>
        </p:nvSpPr>
        <p:spPr bwMode="auto">
          <a:xfrm>
            <a:off x="6560927" y="4717084"/>
            <a:ext cx="207360" cy="207382"/>
          </a:xfrm>
          <a:prstGeom prst="rightArrow">
            <a:avLst/>
          </a:prstGeom>
          <a:ln>
            <a:headEnd type="none" w="med" len="med"/>
            <a:tailEnd type="none" w="med" len="med"/>
          </a:ln>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style>
          <a:lnRef idx="2">
            <a:schemeClr val="dk1">
              <a:shade val="50000"/>
            </a:schemeClr>
          </a:lnRef>
          <a:fillRef idx="1">
            <a:schemeClr val="dk1"/>
          </a:fillRef>
          <a:effectRef idx="0">
            <a:schemeClr val="dk1"/>
          </a:effectRef>
          <a:fontRef idx="minor">
            <a:schemeClr val="lt1"/>
          </a:fontRef>
        </p:style>
        <p:txBody>
          <a:bodyPr vert="horz" wrap="square" lIns="82945" tIns="41473" rIns="82945" bIns="41473" numCol="1" rtlCol="0" anchor="t" anchorCtr="0" compatLnSpc="1">
            <a:prstTxWarp prst="textNoShape">
              <a:avLst/>
            </a:prstTxWarp>
          </a:bodyPr>
          <a:lstStyle/>
          <a:p>
            <a:pPr defTabSz="414726" fontAlgn="base" hangingPunct="0">
              <a:lnSpc>
                <a:spcPct val="93000"/>
              </a:lnSpc>
              <a:spcBef>
                <a:spcPct val="0"/>
              </a:spcBef>
              <a:spcAft>
                <a:spcPct val="0"/>
              </a:spcAft>
              <a:buClr>
                <a:srgbClr val="000000"/>
              </a:buClr>
              <a:buSzPct val="100000"/>
            </a:pPr>
            <a:endParaRPr lang="en-US" sz="1600">
              <a:latin typeface="Arial" charset="0"/>
              <a:ea typeface="ＭＳ Ｐゴシック" charset="0"/>
              <a:cs typeface="WenQuanYi Zen Hei" charset="0"/>
            </a:endParaRPr>
          </a:p>
        </p:txBody>
      </p:sp>
    </p:spTree>
    <p:extLst>
      <p:ext uri="{BB962C8B-B14F-4D97-AF65-F5344CB8AC3E}">
        <p14:creationId xmlns:p14="http://schemas.microsoft.com/office/powerpoint/2010/main" val="294956030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7" name="Straight Connector 16"/>
          <p:cNvCxnSpPr/>
          <p:nvPr/>
        </p:nvCxnSpPr>
        <p:spPr bwMode="auto">
          <a:xfrm>
            <a:off x="533400" y="990600"/>
            <a:ext cx="7989888" cy="0"/>
          </a:xfrm>
          <a:prstGeom prst="line">
            <a:avLst/>
          </a:prstGeom>
          <a:ln>
            <a:headEnd type="none" w="med" len="med"/>
            <a:tailEnd type="none" w="med" len="med"/>
          </a:ln>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style>
          <a:lnRef idx="3">
            <a:schemeClr val="accent1"/>
          </a:lnRef>
          <a:fillRef idx="0">
            <a:schemeClr val="accent1"/>
          </a:fillRef>
          <a:effectRef idx="2">
            <a:schemeClr val="accent1"/>
          </a:effectRef>
          <a:fontRef idx="minor">
            <a:schemeClr val="tx1"/>
          </a:fontRef>
        </p:style>
      </p:cxnSp>
      <p:sp>
        <p:nvSpPr>
          <p:cNvPr id="29" name="Rectangle 28">
            <a:extLst>
              <a:ext uri="{FF2B5EF4-FFF2-40B4-BE49-F238E27FC236}">
                <a16:creationId xmlns:a16="http://schemas.microsoft.com/office/drawing/2014/main" id="{38388ABD-C846-6F4D-A58C-341D658537C4}"/>
              </a:ext>
            </a:extLst>
          </p:cNvPr>
          <p:cNvSpPr/>
          <p:nvPr/>
        </p:nvSpPr>
        <p:spPr>
          <a:xfrm>
            <a:off x="228600" y="838200"/>
            <a:ext cx="8686800" cy="2492990"/>
          </a:xfrm>
          <a:prstGeom prst="rect">
            <a:avLst/>
          </a:prstGeom>
          <a:noFill/>
        </p:spPr>
        <p:txBody>
          <a:bodyPr wrap="square">
            <a:spAutoFit/>
          </a:bodyPr>
          <a:lstStyle/>
          <a:p>
            <a:pPr lvl="1" fontAlgn="t">
              <a:lnSpc>
                <a:spcPct val="150000"/>
              </a:lnSpc>
            </a:pPr>
            <a:r>
              <a:rPr lang="en-US" sz="2400" b="1" u="sng" dirty="0">
                <a:solidFill>
                  <a:srgbClr val="7030A0"/>
                </a:solidFill>
              </a:rPr>
              <a:t>Approach:</a:t>
            </a:r>
            <a:r>
              <a:rPr lang="en-US" sz="2400" b="1" dirty="0"/>
              <a:t> Partition flows into two classes</a:t>
            </a:r>
          </a:p>
          <a:p>
            <a:pPr marL="800100" lvl="1" indent="-342900" fontAlgn="t">
              <a:buFont typeface="Arial" panose="020B0604020202020204" pitchFamily="34" charset="0"/>
              <a:buChar char="•"/>
            </a:pPr>
            <a:r>
              <a:rPr lang="en-US" sz="2400" b="1" u="sng" dirty="0">
                <a:latin typeface="Calibri" charset="0"/>
                <a:ea typeface="Calibri" charset="0"/>
                <a:cs typeface="Calibri" charset="0"/>
              </a:rPr>
              <a:t>Foreground traffic.</a:t>
            </a:r>
            <a:r>
              <a:rPr lang="en-US" sz="2400" b="1" dirty="0">
                <a:latin typeface="Calibri" charset="0"/>
                <a:ea typeface="Calibri" charset="0"/>
                <a:cs typeface="Calibri" charset="0"/>
              </a:rPr>
              <a:t> Regular mobile traffic like human communication or even some time-sensitive machine-to-machine (M2M) flows (e.g., alarms, health monitoring)</a:t>
            </a:r>
          </a:p>
          <a:p>
            <a:pPr marL="800100" lvl="1" indent="-342900" fontAlgn="t">
              <a:buFont typeface="Arial" panose="020B0604020202020204" pitchFamily="34" charset="0"/>
              <a:buChar char="•"/>
            </a:pPr>
            <a:r>
              <a:rPr lang="en-US" sz="2400" b="1" u="sng" dirty="0">
                <a:latin typeface="Calibri" charset="0"/>
                <a:ea typeface="Calibri" charset="0"/>
                <a:cs typeface="Calibri" charset="0"/>
              </a:rPr>
              <a:t>Background traffic.</a:t>
            </a:r>
            <a:r>
              <a:rPr lang="en-US" sz="2400" b="1" dirty="0">
                <a:latin typeface="Calibri" charset="0"/>
                <a:ea typeface="Calibri" charset="0"/>
                <a:cs typeface="Calibri" charset="0"/>
              </a:rPr>
              <a:t> L</a:t>
            </a:r>
            <a:r>
              <a:rPr lang="en-US" sz="2400" b="1" dirty="0"/>
              <a:t>arge volume, time insensitive flows (e.g., software downloads to smart vehicles)</a:t>
            </a:r>
            <a:endParaRPr lang="en-US" sz="2400" b="1" dirty="0">
              <a:latin typeface="Calibri" charset="0"/>
              <a:ea typeface="Calibri" charset="0"/>
              <a:cs typeface="Calibri" charset="0"/>
            </a:endParaRPr>
          </a:p>
        </p:txBody>
      </p:sp>
      <p:sp>
        <p:nvSpPr>
          <p:cNvPr id="3" name="Footer Placeholder 2">
            <a:extLst>
              <a:ext uri="{FF2B5EF4-FFF2-40B4-BE49-F238E27FC236}">
                <a16:creationId xmlns:a16="http://schemas.microsoft.com/office/drawing/2014/main" id="{71810DD8-4EFD-450C-A48C-5D55D6E8C5DB}"/>
              </a:ext>
            </a:extLst>
          </p:cNvPr>
          <p:cNvSpPr>
            <a:spLocks noGrp="1"/>
          </p:cNvSpPr>
          <p:nvPr>
            <p:ph type="ftr" sz="quarter" idx="11"/>
          </p:nvPr>
        </p:nvSpPr>
        <p:spPr/>
        <p:txBody>
          <a:bodyPr/>
          <a:lstStyle/>
          <a:p>
            <a:r>
              <a:rPr lang="en-US"/>
              <a:t>© 2019 AT&amp;T Intellectual Property. AT&amp;T, Globe logo, and DIRECTV are registered trademarks and service marks of  AT&amp;T Intellectual Property and/or AT&amp;T affiliated companies. All other marks are the property of their respective owners.</a:t>
            </a:r>
          </a:p>
        </p:txBody>
      </p:sp>
      <p:sp>
        <p:nvSpPr>
          <p:cNvPr id="43" name="Title 1"/>
          <p:cNvSpPr>
            <a:spLocks noGrp="1"/>
          </p:cNvSpPr>
          <p:nvPr>
            <p:ph type="title"/>
          </p:nvPr>
        </p:nvSpPr>
        <p:spPr>
          <a:xfrm>
            <a:off x="533400" y="0"/>
            <a:ext cx="7989888" cy="990600"/>
          </a:xfrm>
        </p:spPr>
        <p:txBody>
          <a:bodyPr>
            <a:noAutofit/>
          </a:bodyPr>
          <a:lstStyle/>
          <a:p>
            <a:pPr algn="ctr"/>
            <a:r>
              <a:rPr lang="en-US" sz="2900" b="1" dirty="0">
                <a:solidFill>
                  <a:schemeClr val="accent1">
                    <a:lumMod val="75000"/>
                  </a:schemeClr>
                </a:solidFill>
                <a:latin typeface="+mn-lt"/>
              </a:rPr>
              <a:t>Managing Background Traffic in Cellular Networks</a:t>
            </a:r>
            <a:br>
              <a:rPr lang="en-US" sz="2900" b="1" dirty="0">
                <a:solidFill>
                  <a:schemeClr val="accent1">
                    <a:lumMod val="75000"/>
                  </a:schemeClr>
                </a:solidFill>
                <a:latin typeface="+mn-lt"/>
              </a:rPr>
            </a:br>
            <a:r>
              <a:rPr lang="en-US" sz="2900" b="1" dirty="0">
                <a:solidFill>
                  <a:srgbClr val="7030A0"/>
                </a:solidFill>
                <a:latin typeface="+mn-lt"/>
              </a:rPr>
              <a:t>Motivation</a:t>
            </a:r>
          </a:p>
        </p:txBody>
      </p:sp>
      <p:pic>
        <p:nvPicPr>
          <p:cNvPr id="23" name="Picture 2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90997" y="3646724"/>
            <a:ext cx="6335009" cy="1743318"/>
          </a:xfrm>
          <a:prstGeom prst="rect">
            <a:avLst/>
          </a:prstGeom>
        </p:spPr>
      </p:pic>
      <p:pic>
        <p:nvPicPr>
          <p:cNvPr id="45" name="Picture 44">
            <a:extLst>
              <a:ext uri="{FF2B5EF4-FFF2-40B4-BE49-F238E27FC236}">
                <a16:creationId xmlns:a16="http://schemas.microsoft.com/office/drawing/2014/main" id="{B27AFD41-54D9-FA45-8F13-9790BDB4DC6F}"/>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378288" y="3669199"/>
            <a:ext cx="1003712" cy="471567"/>
          </a:xfrm>
          <a:prstGeom prst="rect">
            <a:avLst/>
          </a:prstGeom>
        </p:spPr>
      </p:pic>
      <p:pic>
        <p:nvPicPr>
          <p:cNvPr id="46" name="Picture 45">
            <a:extLst>
              <a:ext uri="{FF2B5EF4-FFF2-40B4-BE49-F238E27FC236}">
                <a16:creationId xmlns:a16="http://schemas.microsoft.com/office/drawing/2014/main" id="{F388D579-4A1D-4349-86F4-2877B7E7E812}"/>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867581" y="5095093"/>
            <a:ext cx="785948" cy="370518"/>
          </a:xfrm>
          <a:prstGeom prst="rect">
            <a:avLst/>
          </a:prstGeom>
        </p:spPr>
      </p:pic>
      <p:pic>
        <p:nvPicPr>
          <p:cNvPr id="47" name="Picture 18">
            <a:extLst>
              <a:ext uri="{FF2B5EF4-FFF2-40B4-BE49-F238E27FC236}">
                <a16:creationId xmlns:a16="http://schemas.microsoft.com/office/drawing/2014/main" id="{6D38672A-9668-A148-AFE2-46F955419002}"/>
              </a:ext>
            </a:extLst>
          </p:cNvPr>
          <p:cNvPicPr>
            <a:picLocks noChangeAspect="1" noChangeArrowheads="1"/>
          </p:cNvPicPr>
          <p:nvPr/>
        </p:nvPicPr>
        <p:blipFill>
          <a:blip r:embed="rId6">
            <a:extLst>
              <a:ext uri="{28A0092B-C50C-407E-A947-70E740481C1C}">
                <a14:useLocalDpi xmlns:a14="http://schemas.microsoft.com/office/drawing/2010/main"/>
              </a:ext>
            </a:extLst>
          </a:blip>
          <a:srcRect/>
          <a:stretch>
            <a:fillRect/>
          </a:stretch>
        </p:blipFill>
        <p:spPr bwMode="auto">
          <a:xfrm>
            <a:off x="7393292" y="4763153"/>
            <a:ext cx="170099" cy="389825"/>
          </a:xfrm>
          <a:prstGeom prst="rect">
            <a:avLst/>
          </a:prstGeom>
          <a:noFill/>
          <a:ln>
            <a:noFill/>
          </a:ln>
          <a:effectLst/>
          <a:extLst>
            <a:ext uri="{909E8E84-426E-40dd-AFC4-6F175D3DCCD1}">
              <a14:hiddenFill xmlns="" xmlns:a14="http://schemas.microsoft.com/office/drawing/2010/main">
                <a:blipFill dpi="0" rotWithShape="0">
                  <a:blip/>
                  <a:srcRect/>
                  <a:stretch>
                    <a:fillRect/>
                  </a:stretch>
                </a:blipFill>
              </a14:hiddenFill>
            </a:ext>
            <a:ext uri="{91240B29-F687-4f45-9708-019B960494DF}">
              <a14:hiddenLine xmlns="" xmlns:a14="http://schemas.microsoft.com/office/drawing/2010/main" w="9525">
                <a:solidFill>
                  <a:srgbClr val="80808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pic>
      <p:grpSp>
        <p:nvGrpSpPr>
          <p:cNvPr id="48" name="Group 47">
            <a:extLst>
              <a:ext uri="{FF2B5EF4-FFF2-40B4-BE49-F238E27FC236}">
                <a16:creationId xmlns:a16="http://schemas.microsoft.com/office/drawing/2014/main" id="{A106ADF0-A13C-D248-A593-00AD40890BD5}"/>
              </a:ext>
            </a:extLst>
          </p:cNvPr>
          <p:cNvGrpSpPr/>
          <p:nvPr/>
        </p:nvGrpSpPr>
        <p:grpSpPr>
          <a:xfrm rot="10800000">
            <a:off x="7387770" y="4582539"/>
            <a:ext cx="514113" cy="535432"/>
            <a:chOff x="1747578" y="3582865"/>
            <a:chExt cx="2922612" cy="3003931"/>
          </a:xfrm>
        </p:grpSpPr>
        <p:sp>
          <p:nvSpPr>
            <p:cNvPr id="49" name="Arc 48">
              <a:extLst>
                <a:ext uri="{FF2B5EF4-FFF2-40B4-BE49-F238E27FC236}">
                  <a16:creationId xmlns:a16="http://schemas.microsoft.com/office/drawing/2014/main" id="{88D8C6D9-3317-DA40-AE04-AF7FD36D23BF}"/>
                </a:ext>
              </a:extLst>
            </p:cNvPr>
            <p:cNvSpPr/>
            <p:nvPr/>
          </p:nvSpPr>
          <p:spPr>
            <a:xfrm rot="13524164">
              <a:off x="1706918" y="3623525"/>
              <a:ext cx="3003931" cy="2922612"/>
            </a:xfrm>
            <a:prstGeom prst="arc">
              <a:avLst/>
            </a:prstGeom>
            <a:ln w="38100"/>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0" name="Arc 49">
              <a:extLst>
                <a:ext uri="{FF2B5EF4-FFF2-40B4-BE49-F238E27FC236}">
                  <a16:creationId xmlns:a16="http://schemas.microsoft.com/office/drawing/2014/main" id="{2132B9BB-8337-AE49-852A-AD8CFD11B283}"/>
                </a:ext>
              </a:extLst>
            </p:cNvPr>
            <p:cNvSpPr/>
            <p:nvPr/>
          </p:nvSpPr>
          <p:spPr>
            <a:xfrm rot="13434632">
              <a:off x="3005167" y="4491232"/>
              <a:ext cx="1025127" cy="1090746"/>
            </a:xfrm>
            <a:prstGeom prst="arc">
              <a:avLst/>
            </a:prstGeom>
            <a:ln w="38100"/>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1" name="Arc 50">
              <a:extLst>
                <a:ext uri="{FF2B5EF4-FFF2-40B4-BE49-F238E27FC236}">
                  <a16:creationId xmlns:a16="http://schemas.microsoft.com/office/drawing/2014/main" id="{E3AC78B9-20D0-4D43-929A-B6B2CFE86F83}"/>
                </a:ext>
              </a:extLst>
            </p:cNvPr>
            <p:cNvSpPr/>
            <p:nvPr/>
          </p:nvSpPr>
          <p:spPr>
            <a:xfrm rot="13542876">
              <a:off x="2642806" y="4178855"/>
              <a:ext cx="1729434" cy="1727848"/>
            </a:xfrm>
            <a:prstGeom prst="arc">
              <a:avLst/>
            </a:prstGeom>
            <a:ln w="38100"/>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2" name="Arc 51">
              <a:extLst>
                <a:ext uri="{FF2B5EF4-FFF2-40B4-BE49-F238E27FC236}">
                  <a16:creationId xmlns:a16="http://schemas.microsoft.com/office/drawing/2014/main" id="{B0D712B9-45FB-3D4D-9FBE-482CB70B7A76}"/>
                </a:ext>
              </a:extLst>
            </p:cNvPr>
            <p:cNvSpPr/>
            <p:nvPr/>
          </p:nvSpPr>
          <p:spPr>
            <a:xfrm rot="13685035">
              <a:off x="2224076" y="3932682"/>
              <a:ext cx="2333647" cy="2302158"/>
            </a:xfrm>
            <a:prstGeom prst="arc">
              <a:avLst/>
            </a:prstGeom>
            <a:ln w="38100"/>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sp>
        <p:nvSpPr>
          <p:cNvPr id="53" name="Rectangle 52">
            <a:extLst>
              <a:ext uri="{FF2B5EF4-FFF2-40B4-BE49-F238E27FC236}">
                <a16:creationId xmlns:a16="http://schemas.microsoft.com/office/drawing/2014/main" id="{16C3A7AF-CF2F-5841-BA51-851D302EFE86}"/>
              </a:ext>
            </a:extLst>
          </p:cNvPr>
          <p:cNvSpPr/>
          <p:nvPr/>
        </p:nvSpPr>
        <p:spPr>
          <a:xfrm>
            <a:off x="3718802" y="3537760"/>
            <a:ext cx="1420127" cy="418823"/>
          </a:xfrm>
          <a:prstGeom prst="rect">
            <a:avLst/>
          </a:prstGeom>
          <a:solidFill>
            <a:srgbClr val="FF000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Foreground</a:t>
            </a:r>
          </a:p>
        </p:txBody>
      </p:sp>
      <p:sp>
        <p:nvSpPr>
          <p:cNvPr id="54" name="Rectangle 53">
            <a:extLst>
              <a:ext uri="{FF2B5EF4-FFF2-40B4-BE49-F238E27FC236}">
                <a16:creationId xmlns:a16="http://schemas.microsoft.com/office/drawing/2014/main" id="{B91173E6-1DFD-B54A-83EC-81B16D566819}"/>
              </a:ext>
            </a:extLst>
          </p:cNvPr>
          <p:cNvSpPr/>
          <p:nvPr/>
        </p:nvSpPr>
        <p:spPr>
          <a:xfrm>
            <a:off x="3696289" y="5285971"/>
            <a:ext cx="1366440" cy="418823"/>
          </a:xfrm>
          <a:prstGeom prst="rect">
            <a:avLst/>
          </a:prstGeom>
          <a:solidFill>
            <a:srgbClr val="92D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Background</a:t>
            </a:r>
          </a:p>
        </p:txBody>
      </p:sp>
      <p:sp>
        <p:nvSpPr>
          <p:cNvPr id="57" name="TextBox 56">
            <a:extLst>
              <a:ext uri="{FF2B5EF4-FFF2-40B4-BE49-F238E27FC236}">
                <a16:creationId xmlns:a16="http://schemas.microsoft.com/office/drawing/2014/main" id="{13C7A7EC-8ECE-904D-BC83-65A851315C24}"/>
              </a:ext>
            </a:extLst>
          </p:cNvPr>
          <p:cNvSpPr txBox="1"/>
          <p:nvPr/>
        </p:nvSpPr>
        <p:spPr>
          <a:xfrm>
            <a:off x="1167111" y="3566922"/>
            <a:ext cx="1745671" cy="369332"/>
          </a:xfrm>
          <a:prstGeom prst="rect">
            <a:avLst/>
          </a:prstGeom>
          <a:noFill/>
        </p:spPr>
        <p:txBody>
          <a:bodyPr wrap="none" rtlCol="0">
            <a:spAutoFit/>
          </a:bodyPr>
          <a:lstStyle/>
          <a:p>
            <a:r>
              <a:rPr lang="en-US" b="1" dirty="0"/>
              <a:t>Video streaming</a:t>
            </a:r>
          </a:p>
        </p:txBody>
      </p:sp>
      <p:sp>
        <p:nvSpPr>
          <p:cNvPr id="58" name="Rounded Rectangle 57">
            <a:extLst>
              <a:ext uri="{FF2B5EF4-FFF2-40B4-BE49-F238E27FC236}">
                <a16:creationId xmlns:a16="http://schemas.microsoft.com/office/drawing/2014/main" id="{0F1B1E6D-1058-B047-8370-F176B79A1B73}"/>
              </a:ext>
            </a:extLst>
          </p:cNvPr>
          <p:cNvSpPr/>
          <p:nvPr/>
        </p:nvSpPr>
        <p:spPr>
          <a:xfrm>
            <a:off x="1167111" y="3505200"/>
            <a:ext cx="1716368" cy="497619"/>
          </a:xfrm>
          <a:prstGeom prst="roundRect">
            <a:avLst/>
          </a:prstGeom>
          <a:noFill/>
          <a:ln w="571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TextBox 58">
            <a:extLst>
              <a:ext uri="{FF2B5EF4-FFF2-40B4-BE49-F238E27FC236}">
                <a16:creationId xmlns:a16="http://schemas.microsoft.com/office/drawing/2014/main" id="{3B8A26C4-C33C-404C-BAA6-951D8F2BB661}"/>
              </a:ext>
            </a:extLst>
          </p:cNvPr>
          <p:cNvSpPr txBox="1"/>
          <p:nvPr/>
        </p:nvSpPr>
        <p:spPr>
          <a:xfrm>
            <a:off x="1172861" y="5320435"/>
            <a:ext cx="2371028" cy="369332"/>
          </a:xfrm>
          <a:prstGeom prst="rect">
            <a:avLst/>
          </a:prstGeom>
          <a:noFill/>
        </p:spPr>
        <p:txBody>
          <a:bodyPr wrap="square" rtlCol="0">
            <a:spAutoFit/>
          </a:bodyPr>
          <a:lstStyle/>
          <a:p>
            <a:r>
              <a:rPr lang="en-US" b="1" dirty="0"/>
              <a:t>Software download</a:t>
            </a:r>
          </a:p>
        </p:txBody>
      </p:sp>
      <p:sp>
        <p:nvSpPr>
          <p:cNvPr id="60" name="Rounded Rectangle 59">
            <a:extLst>
              <a:ext uri="{FF2B5EF4-FFF2-40B4-BE49-F238E27FC236}">
                <a16:creationId xmlns:a16="http://schemas.microsoft.com/office/drawing/2014/main" id="{4D5B2722-F8F3-DE4D-8714-822B5242CAFC}"/>
              </a:ext>
            </a:extLst>
          </p:cNvPr>
          <p:cNvSpPr/>
          <p:nvPr/>
        </p:nvSpPr>
        <p:spPr>
          <a:xfrm>
            <a:off x="1172861" y="5227822"/>
            <a:ext cx="2057400" cy="498593"/>
          </a:xfrm>
          <a:prstGeom prst="roundRect">
            <a:avLst/>
          </a:prstGeom>
          <a:noFill/>
          <a:ln w="571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63" name="Straight Connector 62">
            <a:extLst>
              <a:ext uri="{FF2B5EF4-FFF2-40B4-BE49-F238E27FC236}">
                <a16:creationId xmlns:a16="http://schemas.microsoft.com/office/drawing/2014/main" id="{775B2235-51BF-B94D-BBCF-7C357CF9E8FB}"/>
              </a:ext>
            </a:extLst>
          </p:cNvPr>
          <p:cNvCxnSpPr>
            <a:cxnSpLocks/>
          </p:cNvCxnSpPr>
          <p:nvPr/>
        </p:nvCxnSpPr>
        <p:spPr>
          <a:xfrm flipV="1">
            <a:off x="2883479" y="3747172"/>
            <a:ext cx="835323" cy="6838"/>
          </a:xfrm>
          <a:prstGeom prst="line">
            <a:avLst/>
          </a:prstGeom>
        </p:spPr>
        <p:style>
          <a:lnRef idx="3">
            <a:schemeClr val="accent1"/>
          </a:lnRef>
          <a:fillRef idx="0">
            <a:schemeClr val="accent1"/>
          </a:fillRef>
          <a:effectRef idx="2">
            <a:schemeClr val="accent1"/>
          </a:effectRef>
          <a:fontRef idx="minor">
            <a:schemeClr val="tx1"/>
          </a:fontRef>
        </p:style>
      </p:cxnSp>
      <p:cxnSp>
        <p:nvCxnSpPr>
          <p:cNvPr id="65" name="Straight Connector 64">
            <a:extLst>
              <a:ext uri="{FF2B5EF4-FFF2-40B4-BE49-F238E27FC236}">
                <a16:creationId xmlns:a16="http://schemas.microsoft.com/office/drawing/2014/main" id="{1D0D7D65-9259-7149-B2DD-67C088FA98C4}"/>
              </a:ext>
            </a:extLst>
          </p:cNvPr>
          <p:cNvCxnSpPr>
            <a:cxnSpLocks/>
          </p:cNvCxnSpPr>
          <p:nvPr/>
        </p:nvCxnSpPr>
        <p:spPr>
          <a:xfrm>
            <a:off x="3239089" y="5469355"/>
            <a:ext cx="438270" cy="6839"/>
          </a:xfrm>
          <a:prstGeom prst="line">
            <a:avLst/>
          </a:prstGeom>
        </p:spPr>
        <p:style>
          <a:lnRef idx="3">
            <a:schemeClr val="accent1"/>
          </a:lnRef>
          <a:fillRef idx="0">
            <a:schemeClr val="accent1"/>
          </a:fillRef>
          <a:effectRef idx="2">
            <a:schemeClr val="accent1"/>
          </a:effectRef>
          <a:fontRef idx="minor">
            <a:schemeClr val="tx1"/>
          </a:fontRef>
        </p:style>
      </p:cxnSp>
      <p:cxnSp>
        <p:nvCxnSpPr>
          <p:cNvPr id="24" name="Straight Connector 23">
            <a:extLst>
              <a:ext uri="{FF2B5EF4-FFF2-40B4-BE49-F238E27FC236}">
                <a16:creationId xmlns:a16="http://schemas.microsoft.com/office/drawing/2014/main" id="{D0EFB91B-A722-2B4E-A640-BBF4DA196389}"/>
              </a:ext>
            </a:extLst>
          </p:cNvPr>
          <p:cNvCxnSpPr>
            <a:cxnSpLocks/>
          </p:cNvCxnSpPr>
          <p:nvPr/>
        </p:nvCxnSpPr>
        <p:spPr>
          <a:xfrm>
            <a:off x="5129097" y="3746434"/>
            <a:ext cx="1738484" cy="116038"/>
          </a:xfrm>
          <a:prstGeom prst="line">
            <a:avLst/>
          </a:prstGeom>
          <a:ln>
            <a:tailEnd type="triangle"/>
          </a:ln>
        </p:spPr>
        <p:style>
          <a:lnRef idx="3">
            <a:schemeClr val="accent1"/>
          </a:lnRef>
          <a:fillRef idx="0">
            <a:schemeClr val="accent1"/>
          </a:fillRef>
          <a:effectRef idx="2">
            <a:schemeClr val="accent1"/>
          </a:effectRef>
          <a:fontRef idx="minor">
            <a:schemeClr val="tx1"/>
          </a:fontRef>
        </p:style>
      </p:cxnSp>
      <p:cxnSp>
        <p:nvCxnSpPr>
          <p:cNvPr id="25" name="Straight Connector 24">
            <a:extLst>
              <a:ext uri="{FF2B5EF4-FFF2-40B4-BE49-F238E27FC236}">
                <a16:creationId xmlns:a16="http://schemas.microsoft.com/office/drawing/2014/main" id="{8F2A87D5-124B-E94F-88B9-0FE547196C09}"/>
              </a:ext>
            </a:extLst>
          </p:cNvPr>
          <p:cNvCxnSpPr>
            <a:cxnSpLocks/>
          </p:cNvCxnSpPr>
          <p:nvPr/>
        </p:nvCxnSpPr>
        <p:spPr>
          <a:xfrm flipV="1">
            <a:off x="5062367" y="5227822"/>
            <a:ext cx="1728799" cy="275268"/>
          </a:xfrm>
          <a:prstGeom prst="line">
            <a:avLst/>
          </a:prstGeom>
          <a:ln>
            <a:tailEnd type="triangle"/>
          </a:ln>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14624804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3"/>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7"/>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58"/>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63"/>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2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54"/>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59"/>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60"/>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65"/>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2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 grpId="0" animBg="1"/>
      <p:bldP spid="54" grpId="0" animBg="1"/>
      <p:bldP spid="57" grpId="0"/>
      <p:bldP spid="58" grpId="0" animBg="1"/>
      <p:bldP spid="59" grpId="0"/>
      <p:bldP spid="60"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7" name="Straight Connector 16"/>
          <p:cNvCxnSpPr/>
          <p:nvPr/>
        </p:nvCxnSpPr>
        <p:spPr bwMode="auto">
          <a:xfrm>
            <a:off x="533400" y="990600"/>
            <a:ext cx="7989888" cy="0"/>
          </a:xfrm>
          <a:prstGeom prst="line">
            <a:avLst/>
          </a:prstGeom>
          <a:ln>
            <a:headEnd type="none" w="med" len="med"/>
            <a:tailEnd type="none" w="med" len="med"/>
          </a:ln>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style>
          <a:lnRef idx="3">
            <a:schemeClr val="accent1"/>
          </a:lnRef>
          <a:fillRef idx="0">
            <a:schemeClr val="accent1"/>
          </a:fillRef>
          <a:effectRef idx="2">
            <a:schemeClr val="accent1"/>
          </a:effectRef>
          <a:fontRef idx="minor">
            <a:schemeClr val="tx1"/>
          </a:fontRef>
        </p:style>
      </p:cxnSp>
      <p:sp>
        <p:nvSpPr>
          <p:cNvPr id="29" name="Rectangle 28">
            <a:extLst>
              <a:ext uri="{FF2B5EF4-FFF2-40B4-BE49-F238E27FC236}">
                <a16:creationId xmlns:a16="http://schemas.microsoft.com/office/drawing/2014/main" id="{38388ABD-C846-6F4D-A58C-341D658537C4}"/>
              </a:ext>
            </a:extLst>
          </p:cNvPr>
          <p:cNvSpPr/>
          <p:nvPr/>
        </p:nvSpPr>
        <p:spPr>
          <a:xfrm>
            <a:off x="152400" y="914400"/>
            <a:ext cx="8839200" cy="2123658"/>
          </a:xfrm>
          <a:prstGeom prst="rect">
            <a:avLst/>
          </a:prstGeom>
          <a:noFill/>
        </p:spPr>
        <p:txBody>
          <a:bodyPr wrap="square">
            <a:spAutoFit/>
          </a:bodyPr>
          <a:lstStyle/>
          <a:p>
            <a:pPr lvl="1" fontAlgn="t">
              <a:lnSpc>
                <a:spcPct val="150000"/>
              </a:lnSpc>
            </a:pPr>
            <a:r>
              <a:rPr lang="en-US" sz="2400" b="1" u="sng" dirty="0">
                <a:solidFill>
                  <a:srgbClr val="7030A0"/>
                </a:solidFill>
              </a:rPr>
              <a:t>Goal: </a:t>
            </a:r>
          </a:p>
          <a:p>
            <a:pPr marL="800100" lvl="1" indent="-342900" fontAlgn="t">
              <a:buFont typeface="Arial" panose="020B0604020202020204" pitchFamily="34" charset="0"/>
              <a:buChar char="•"/>
            </a:pPr>
            <a:r>
              <a:rPr lang="en-US" sz="2400" b="1" dirty="0"/>
              <a:t>Design a traffic management approach for cellular networks </a:t>
            </a:r>
          </a:p>
          <a:p>
            <a:pPr marL="1257300" lvl="2" indent="-342900" fontAlgn="t">
              <a:buFont typeface="Arial" panose="020B0604020202020204" pitchFamily="34" charset="0"/>
              <a:buChar char="•"/>
            </a:pPr>
            <a:r>
              <a:rPr lang="en-US" sz="2400" b="1" dirty="0">
                <a:latin typeface="Calibri" charset="0"/>
                <a:ea typeface="Calibri" charset="0"/>
                <a:cs typeface="Calibri" charset="0"/>
              </a:rPr>
              <a:t>Prioritize foreground traffic during periods of congestion</a:t>
            </a:r>
          </a:p>
          <a:p>
            <a:pPr marL="1257300" lvl="2" indent="-342900" fontAlgn="t">
              <a:buFont typeface="Arial" panose="020B0604020202020204" pitchFamily="34" charset="0"/>
              <a:buChar char="•"/>
            </a:pPr>
            <a:r>
              <a:rPr lang="en-US" sz="2400" b="1" dirty="0">
                <a:latin typeface="Calibri" charset="0"/>
                <a:ea typeface="Calibri" charset="0"/>
                <a:cs typeface="Calibri" charset="0"/>
              </a:rPr>
              <a:t>Schedule background traffic to effectively utilize any spare capacity</a:t>
            </a:r>
          </a:p>
        </p:txBody>
      </p:sp>
      <p:sp>
        <p:nvSpPr>
          <p:cNvPr id="43" name="Title 1"/>
          <p:cNvSpPr>
            <a:spLocks noGrp="1"/>
          </p:cNvSpPr>
          <p:nvPr>
            <p:ph type="title"/>
          </p:nvPr>
        </p:nvSpPr>
        <p:spPr>
          <a:xfrm>
            <a:off x="533400" y="0"/>
            <a:ext cx="7989888" cy="990600"/>
          </a:xfrm>
        </p:spPr>
        <p:txBody>
          <a:bodyPr>
            <a:noAutofit/>
          </a:bodyPr>
          <a:lstStyle/>
          <a:p>
            <a:pPr algn="ctr"/>
            <a:r>
              <a:rPr lang="en-US" sz="2900" b="1" dirty="0">
                <a:solidFill>
                  <a:schemeClr val="accent1">
                    <a:lumMod val="75000"/>
                  </a:schemeClr>
                </a:solidFill>
                <a:latin typeface="+mn-lt"/>
              </a:rPr>
              <a:t>Managing Background Traffic in Cellular Networks</a:t>
            </a:r>
            <a:br>
              <a:rPr lang="en-US" sz="2900" b="1" dirty="0">
                <a:solidFill>
                  <a:schemeClr val="accent1">
                    <a:lumMod val="75000"/>
                  </a:schemeClr>
                </a:solidFill>
                <a:latin typeface="+mn-lt"/>
              </a:rPr>
            </a:br>
            <a:r>
              <a:rPr lang="en-US" sz="2900" b="1" dirty="0">
                <a:solidFill>
                  <a:srgbClr val="7030A0"/>
                </a:solidFill>
                <a:latin typeface="+mn-lt"/>
              </a:rPr>
              <a:t>Motivation</a:t>
            </a:r>
          </a:p>
        </p:txBody>
      </p:sp>
      <p:sp>
        <p:nvSpPr>
          <p:cNvPr id="44" name="Footer Placeholder 2">
            <a:extLst>
              <a:ext uri="{FF2B5EF4-FFF2-40B4-BE49-F238E27FC236}">
                <a16:creationId xmlns:a16="http://schemas.microsoft.com/office/drawing/2014/main" id="{71810DD8-4EFD-450C-A48C-5D55D6E8C5DB}"/>
              </a:ext>
            </a:extLst>
          </p:cNvPr>
          <p:cNvSpPr txBox="1">
            <a:spLocks/>
          </p:cNvSpPr>
          <p:nvPr/>
        </p:nvSpPr>
        <p:spPr>
          <a:xfrm>
            <a:off x="914400" y="6172200"/>
            <a:ext cx="3962400" cy="457200"/>
          </a:xfrm>
          <a:prstGeom prst="rect">
            <a:avLst/>
          </a:prstGeom>
        </p:spPr>
        <p:txBody>
          <a:bodyPr anchor="ctr" anchorCtr="0"/>
          <a:lstStyle>
            <a:defPPr>
              <a:defRPr lang="en-US"/>
            </a:defPPr>
            <a:lvl1pPr marL="0" algn="l" defTabSz="914400" rtl="0" eaLnBrk="1" latinLnBrk="0" hangingPunct="1">
              <a:defRPr kumimoji="0" sz="600" kern="1200">
                <a:solidFill>
                  <a:schemeClr val="tx2"/>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t>© 2019 AT&amp;T Intellectual Property. AT&amp;T, Globe logo, and DIRECTV are registered trademarks and service marks of  AT&amp;T Intellectual Property and/or AT&amp;T affiliated companies. All other marks are the property of their respective owners.</a:t>
            </a:r>
          </a:p>
        </p:txBody>
      </p:sp>
      <p:pic>
        <p:nvPicPr>
          <p:cNvPr id="45" name="Picture 4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81268" y="3117362"/>
            <a:ext cx="6335009" cy="1743318"/>
          </a:xfrm>
          <a:prstGeom prst="rect">
            <a:avLst/>
          </a:prstGeom>
        </p:spPr>
      </p:pic>
      <p:pic>
        <p:nvPicPr>
          <p:cNvPr id="46" name="Picture 45">
            <a:extLst>
              <a:ext uri="{FF2B5EF4-FFF2-40B4-BE49-F238E27FC236}">
                <a16:creationId xmlns:a16="http://schemas.microsoft.com/office/drawing/2014/main" id="{B27AFD41-54D9-FA45-8F13-9790BDB4DC6F}"/>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268559" y="3129986"/>
            <a:ext cx="1003712" cy="471567"/>
          </a:xfrm>
          <a:prstGeom prst="rect">
            <a:avLst/>
          </a:prstGeom>
        </p:spPr>
      </p:pic>
      <p:pic>
        <p:nvPicPr>
          <p:cNvPr id="47" name="Picture 46">
            <a:extLst>
              <a:ext uri="{FF2B5EF4-FFF2-40B4-BE49-F238E27FC236}">
                <a16:creationId xmlns:a16="http://schemas.microsoft.com/office/drawing/2014/main" id="{F388D579-4A1D-4349-86F4-2877B7E7E812}"/>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757852" y="4555880"/>
            <a:ext cx="785948" cy="370518"/>
          </a:xfrm>
          <a:prstGeom prst="rect">
            <a:avLst/>
          </a:prstGeom>
        </p:spPr>
      </p:pic>
      <p:pic>
        <p:nvPicPr>
          <p:cNvPr id="48" name="Picture 18">
            <a:extLst>
              <a:ext uri="{FF2B5EF4-FFF2-40B4-BE49-F238E27FC236}">
                <a16:creationId xmlns:a16="http://schemas.microsoft.com/office/drawing/2014/main" id="{6D38672A-9668-A148-AFE2-46F955419002}"/>
              </a:ext>
            </a:extLst>
          </p:cNvPr>
          <p:cNvPicPr>
            <a:picLocks noChangeAspect="1" noChangeArrowheads="1"/>
          </p:cNvPicPr>
          <p:nvPr/>
        </p:nvPicPr>
        <p:blipFill>
          <a:blip r:embed="rId6">
            <a:extLst>
              <a:ext uri="{28A0092B-C50C-407E-A947-70E740481C1C}">
                <a14:useLocalDpi xmlns:a14="http://schemas.microsoft.com/office/drawing/2010/main"/>
              </a:ext>
            </a:extLst>
          </a:blip>
          <a:srcRect/>
          <a:stretch>
            <a:fillRect/>
          </a:stretch>
        </p:blipFill>
        <p:spPr bwMode="auto">
          <a:xfrm>
            <a:off x="7283563" y="4223940"/>
            <a:ext cx="170099" cy="389825"/>
          </a:xfrm>
          <a:prstGeom prst="rect">
            <a:avLst/>
          </a:prstGeom>
          <a:noFill/>
          <a:ln>
            <a:noFill/>
          </a:ln>
          <a:effectLst/>
          <a:extLst>
            <a:ext uri="{909E8E84-426E-40dd-AFC4-6F175D3DCCD1}">
              <a14:hiddenFill xmlns="" xmlns:a14="http://schemas.microsoft.com/office/drawing/2010/main">
                <a:blipFill dpi="0" rotWithShape="0">
                  <a:blip/>
                  <a:srcRect/>
                  <a:stretch>
                    <a:fillRect/>
                  </a:stretch>
                </a:blipFill>
              </a14:hiddenFill>
            </a:ext>
            <a:ext uri="{91240B29-F687-4f45-9708-019B960494DF}">
              <a14:hiddenLine xmlns="" xmlns:a14="http://schemas.microsoft.com/office/drawing/2010/main" w="9525">
                <a:solidFill>
                  <a:srgbClr val="80808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pic>
      <p:grpSp>
        <p:nvGrpSpPr>
          <p:cNvPr id="49" name="Group 48">
            <a:extLst>
              <a:ext uri="{FF2B5EF4-FFF2-40B4-BE49-F238E27FC236}">
                <a16:creationId xmlns:a16="http://schemas.microsoft.com/office/drawing/2014/main" id="{A106ADF0-A13C-D248-A593-00AD40890BD5}"/>
              </a:ext>
            </a:extLst>
          </p:cNvPr>
          <p:cNvGrpSpPr/>
          <p:nvPr/>
        </p:nvGrpSpPr>
        <p:grpSpPr>
          <a:xfrm rot="10800000">
            <a:off x="7278041" y="4043326"/>
            <a:ext cx="514113" cy="535432"/>
            <a:chOff x="1747578" y="3582865"/>
            <a:chExt cx="2922612" cy="3003931"/>
          </a:xfrm>
        </p:grpSpPr>
        <p:sp>
          <p:nvSpPr>
            <p:cNvPr id="50" name="Arc 49">
              <a:extLst>
                <a:ext uri="{FF2B5EF4-FFF2-40B4-BE49-F238E27FC236}">
                  <a16:creationId xmlns:a16="http://schemas.microsoft.com/office/drawing/2014/main" id="{88D8C6D9-3317-DA40-AE04-AF7FD36D23BF}"/>
                </a:ext>
              </a:extLst>
            </p:cNvPr>
            <p:cNvSpPr/>
            <p:nvPr/>
          </p:nvSpPr>
          <p:spPr>
            <a:xfrm rot="13524164">
              <a:off x="1706918" y="3623525"/>
              <a:ext cx="3003931" cy="2922612"/>
            </a:xfrm>
            <a:prstGeom prst="arc">
              <a:avLst/>
            </a:prstGeom>
            <a:ln w="38100"/>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1" name="Arc 50">
              <a:extLst>
                <a:ext uri="{FF2B5EF4-FFF2-40B4-BE49-F238E27FC236}">
                  <a16:creationId xmlns:a16="http://schemas.microsoft.com/office/drawing/2014/main" id="{2132B9BB-8337-AE49-852A-AD8CFD11B283}"/>
                </a:ext>
              </a:extLst>
            </p:cNvPr>
            <p:cNvSpPr/>
            <p:nvPr/>
          </p:nvSpPr>
          <p:spPr>
            <a:xfrm rot="13434632">
              <a:off x="3005167" y="4491232"/>
              <a:ext cx="1025127" cy="1090746"/>
            </a:xfrm>
            <a:prstGeom prst="arc">
              <a:avLst/>
            </a:prstGeom>
            <a:ln w="38100"/>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2" name="Arc 51">
              <a:extLst>
                <a:ext uri="{FF2B5EF4-FFF2-40B4-BE49-F238E27FC236}">
                  <a16:creationId xmlns:a16="http://schemas.microsoft.com/office/drawing/2014/main" id="{E3AC78B9-20D0-4D43-929A-B6B2CFE86F83}"/>
                </a:ext>
              </a:extLst>
            </p:cNvPr>
            <p:cNvSpPr/>
            <p:nvPr/>
          </p:nvSpPr>
          <p:spPr>
            <a:xfrm rot="13542876">
              <a:off x="2642806" y="4178855"/>
              <a:ext cx="1729434" cy="1727848"/>
            </a:xfrm>
            <a:prstGeom prst="arc">
              <a:avLst/>
            </a:prstGeom>
            <a:ln w="38100"/>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3" name="Arc 52">
              <a:extLst>
                <a:ext uri="{FF2B5EF4-FFF2-40B4-BE49-F238E27FC236}">
                  <a16:creationId xmlns:a16="http://schemas.microsoft.com/office/drawing/2014/main" id="{B0D712B9-45FB-3D4D-9FBE-482CB70B7A76}"/>
                </a:ext>
              </a:extLst>
            </p:cNvPr>
            <p:cNvSpPr/>
            <p:nvPr/>
          </p:nvSpPr>
          <p:spPr>
            <a:xfrm rot="13685035">
              <a:off x="2224076" y="3932682"/>
              <a:ext cx="2333647" cy="2302158"/>
            </a:xfrm>
            <a:prstGeom prst="arc">
              <a:avLst/>
            </a:prstGeom>
            <a:ln w="38100"/>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sp>
        <p:nvSpPr>
          <p:cNvPr id="54" name="Rectangle 53">
            <a:extLst>
              <a:ext uri="{FF2B5EF4-FFF2-40B4-BE49-F238E27FC236}">
                <a16:creationId xmlns:a16="http://schemas.microsoft.com/office/drawing/2014/main" id="{16C3A7AF-CF2F-5841-BA51-851D302EFE86}"/>
              </a:ext>
            </a:extLst>
          </p:cNvPr>
          <p:cNvSpPr/>
          <p:nvPr/>
        </p:nvSpPr>
        <p:spPr>
          <a:xfrm>
            <a:off x="4075691" y="5021341"/>
            <a:ext cx="1420127" cy="418823"/>
          </a:xfrm>
          <a:prstGeom prst="rect">
            <a:avLst/>
          </a:prstGeom>
          <a:solidFill>
            <a:srgbClr val="FF000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Foreground</a:t>
            </a:r>
          </a:p>
        </p:txBody>
      </p:sp>
      <p:sp>
        <p:nvSpPr>
          <p:cNvPr id="55" name="Rectangle 54">
            <a:extLst>
              <a:ext uri="{FF2B5EF4-FFF2-40B4-BE49-F238E27FC236}">
                <a16:creationId xmlns:a16="http://schemas.microsoft.com/office/drawing/2014/main" id="{B91173E6-1DFD-B54A-83EC-81B16D566819}"/>
              </a:ext>
            </a:extLst>
          </p:cNvPr>
          <p:cNvSpPr/>
          <p:nvPr/>
        </p:nvSpPr>
        <p:spPr>
          <a:xfrm>
            <a:off x="4047428" y="5684533"/>
            <a:ext cx="1366440" cy="418823"/>
          </a:xfrm>
          <a:prstGeom prst="rect">
            <a:avLst/>
          </a:prstGeom>
          <a:solidFill>
            <a:srgbClr val="92D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Background</a:t>
            </a:r>
          </a:p>
        </p:txBody>
      </p:sp>
      <p:sp>
        <p:nvSpPr>
          <p:cNvPr id="56" name="TextBox 55">
            <a:extLst>
              <a:ext uri="{FF2B5EF4-FFF2-40B4-BE49-F238E27FC236}">
                <a16:creationId xmlns:a16="http://schemas.microsoft.com/office/drawing/2014/main" id="{13C7A7EC-8ECE-904D-BC83-65A851315C24}"/>
              </a:ext>
            </a:extLst>
          </p:cNvPr>
          <p:cNvSpPr txBox="1"/>
          <p:nvPr/>
        </p:nvSpPr>
        <p:spPr>
          <a:xfrm>
            <a:off x="1524000" y="5050503"/>
            <a:ext cx="1745671" cy="369332"/>
          </a:xfrm>
          <a:prstGeom prst="rect">
            <a:avLst/>
          </a:prstGeom>
          <a:noFill/>
        </p:spPr>
        <p:txBody>
          <a:bodyPr wrap="none" rtlCol="0">
            <a:spAutoFit/>
          </a:bodyPr>
          <a:lstStyle/>
          <a:p>
            <a:r>
              <a:rPr lang="en-US" b="1" dirty="0"/>
              <a:t>Video streaming</a:t>
            </a:r>
          </a:p>
        </p:txBody>
      </p:sp>
      <p:sp>
        <p:nvSpPr>
          <p:cNvPr id="57" name="Rounded Rectangle 56">
            <a:extLst>
              <a:ext uri="{FF2B5EF4-FFF2-40B4-BE49-F238E27FC236}">
                <a16:creationId xmlns:a16="http://schemas.microsoft.com/office/drawing/2014/main" id="{0F1B1E6D-1058-B047-8370-F176B79A1B73}"/>
              </a:ext>
            </a:extLst>
          </p:cNvPr>
          <p:cNvSpPr/>
          <p:nvPr/>
        </p:nvSpPr>
        <p:spPr>
          <a:xfrm>
            <a:off x="1524000" y="4988781"/>
            <a:ext cx="1716368" cy="497619"/>
          </a:xfrm>
          <a:prstGeom prst="roundRect">
            <a:avLst/>
          </a:prstGeom>
          <a:noFill/>
          <a:ln w="571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TextBox 57">
            <a:extLst>
              <a:ext uri="{FF2B5EF4-FFF2-40B4-BE49-F238E27FC236}">
                <a16:creationId xmlns:a16="http://schemas.microsoft.com/office/drawing/2014/main" id="{3B8A26C4-C33C-404C-BAA6-951D8F2BB661}"/>
              </a:ext>
            </a:extLst>
          </p:cNvPr>
          <p:cNvSpPr txBox="1"/>
          <p:nvPr/>
        </p:nvSpPr>
        <p:spPr>
          <a:xfrm>
            <a:off x="1524000" y="5718997"/>
            <a:ext cx="2371028" cy="369332"/>
          </a:xfrm>
          <a:prstGeom prst="rect">
            <a:avLst/>
          </a:prstGeom>
          <a:noFill/>
        </p:spPr>
        <p:txBody>
          <a:bodyPr wrap="square" rtlCol="0">
            <a:spAutoFit/>
          </a:bodyPr>
          <a:lstStyle/>
          <a:p>
            <a:r>
              <a:rPr lang="en-US" b="1" dirty="0"/>
              <a:t>Software download</a:t>
            </a:r>
          </a:p>
        </p:txBody>
      </p:sp>
      <p:sp>
        <p:nvSpPr>
          <p:cNvPr id="59" name="Rounded Rectangle 58">
            <a:extLst>
              <a:ext uri="{FF2B5EF4-FFF2-40B4-BE49-F238E27FC236}">
                <a16:creationId xmlns:a16="http://schemas.microsoft.com/office/drawing/2014/main" id="{4D5B2722-F8F3-DE4D-8714-822B5242CAFC}"/>
              </a:ext>
            </a:extLst>
          </p:cNvPr>
          <p:cNvSpPr/>
          <p:nvPr/>
        </p:nvSpPr>
        <p:spPr>
          <a:xfrm>
            <a:off x="1524000" y="5626384"/>
            <a:ext cx="2057400" cy="498593"/>
          </a:xfrm>
          <a:prstGeom prst="roundRect">
            <a:avLst/>
          </a:prstGeom>
          <a:noFill/>
          <a:ln w="571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60" name="Straight Connector 59">
            <a:extLst>
              <a:ext uri="{FF2B5EF4-FFF2-40B4-BE49-F238E27FC236}">
                <a16:creationId xmlns:a16="http://schemas.microsoft.com/office/drawing/2014/main" id="{775B2235-51BF-B94D-BBCF-7C357CF9E8FB}"/>
              </a:ext>
            </a:extLst>
          </p:cNvPr>
          <p:cNvCxnSpPr>
            <a:cxnSpLocks/>
          </p:cNvCxnSpPr>
          <p:nvPr/>
        </p:nvCxnSpPr>
        <p:spPr>
          <a:xfrm flipV="1">
            <a:off x="3240368" y="5250962"/>
            <a:ext cx="835323" cy="6838"/>
          </a:xfrm>
          <a:prstGeom prst="line">
            <a:avLst/>
          </a:prstGeom>
        </p:spPr>
        <p:style>
          <a:lnRef idx="3">
            <a:schemeClr val="accent1"/>
          </a:lnRef>
          <a:fillRef idx="0">
            <a:schemeClr val="accent1"/>
          </a:fillRef>
          <a:effectRef idx="2">
            <a:schemeClr val="accent1"/>
          </a:effectRef>
          <a:fontRef idx="minor">
            <a:schemeClr val="tx1"/>
          </a:fontRef>
        </p:style>
      </p:cxnSp>
      <p:cxnSp>
        <p:nvCxnSpPr>
          <p:cNvPr id="61" name="Straight Connector 60">
            <a:extLst>
              <a:ext uri="{FF2B5EF4-FFF2-40B4-BE49-F238E27FC236}">
                <a16:creationId xmlns:a16="http://schemas.microsoft.com/office/drawing/2014/main" id="{1D0D7D65-9259-7149-B2DD-67C088FA98C4}"/>
              </a:ext>
            </a:extLst>
          </p:cNvPr>
          <p:cNvCxnSpPr>
            <a:cxnSpLocks/>
          </p:cNvCxnSpPr>
          <p:nvPr/>
        </p:nvCxnSpPr>
        <p:spPr>
          <a:xfrm>
            <a:off x="3590228" y="5867917"/>
            <a:ext cx="438270" cy="6839"/>
          </a:xfrm>
          <a:prstGeom prst="line">
            <a:avLst/>
          </a:prstGeom>
        </p:spPr>
        <p:style>
          <a:lnRef idx="3">
            <a:schemeClr val="accent1"/>
          </a:lnRef>
          <a:fillRef idx="0">
            <a:schemeClr val="accent1"/>
          </a:fillRef>
          <a:effectRef idx="2">
            <a:schemeClr val="accent1"/>
          </a:effectRef>
          <a:fontRef idx="minor">
            <a:schemeClr val="tx1"/>
          </a:fontRef>
        </p:style>
      </p:cxnSp>
      <p:sp>
        <p:nvSpPr>
          <p:cNvPr id="62" name="Rectangle 61">
            <a:extLst>
              <a:ext uri="{FF2B5EF4-FFF2-40B4-BE49-F238E27FC236}">
                <a16:creationId xmlns:a16="http://schemas.microsoft.com/office/drawing/2014/main" id="{676921AA-D742-5142-8083-D2D51A101196}"/>
              </a:ext>
            </a:extLst>
          </p:cNvPr>
          <p:cNvSpPr/>
          <p:nvPr/>
        </p:nvSpPr>
        <p:spPr>
          <a:xfrm>
            <a:off x="6133091" y="5027158"/>
            <a:ext cx="1420127" cy="418823"/>
          </a:xfrm>
          <a:prstGeom prst="rect">
            <a:avLst/>
          </a:prstGeom>
          <a:solidFill>
            <a:srgbClr val="FF000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Urgent</a:t>
            </a:r>
          </a:p>
        </p:txBody>
      </p:sp>
      <p:cxnSp>
        <p:nvCxnSpPr>
          <p:cNvPr id="63" name="Straight Connector 62">
            <a:extLst>
              <a:ext uri="{FF2B5EF4-FFF2-40B4-BE49-F238E27FC236}">
                <a16:creationId xmlns:a16="http://schemas.microsoft.com/office/drawing/2014/main" id="{D7DE42E9-885D-EA42-A712-3EA6761EA692}"/>
              </a:ext>
            </a:extLst>
          </p:cNvPr>
          <p:cNvCxnSpPr>
            <a:cxnSpLocks/>
          </p:cNvCxnSpPr>
          <p:nvPr/>
        </p:nvCxnSpPr>
        <p:spPr>
          <a:xfrm flipV="1">
            <a:off x="5548685" y="5236570"/>
            <a:ext cx="584406" cy="5873"/>
          </a:xfrm>
          <a:prstGeom prst="line">
            <a:avLst/>
          </a:prstGeom>
        </p:spPr>
        <p:style>
          <a:lnRef idx="3">
            <a:schemeClr val="accent1"/>
          </a:lnRef>
          <a:fillRef idx="0">
            <a:schemeClr val="accent1"/>
          </a:fillRef>
          <a:effectRef idx="2">
            <a:schemeClr val="accent1"/>
          </a:effectRef>
          <a:fontRef idx="minor">
            <a:schemeClr val="tx1"/>
          </a:fontRef>
        </p:style>
      </p:cxnSp>
      <p:sp>
        <p:nvSpPr>
          <p:cNvPr id="64" name="Rectangle 63">
            <a:extLst>
              <a:ext uri="{FF2B5EF4-FFF2-40B4-BE49-F238E27FC236}">
                <a16:creationId xmlns:a16="http://schemas.microsoft.com/office/drawing/2014/main" id="{0BB935A0-5F11-F346-A32A-507A0F46D265}"/>
              </a:ext>
            </a:extLst>
          </p:cNvPr>
          <p:cNvSpPr/>
          <p:nvPr/>
        </p:nvSpPr>
        <p:spPr>
          <a:xfrm>
            <a:off x="6063411" y="5677177"/>
            <a:ext cx="1366440" cy="418823"/>
          </a:xfrm>
          <a:prstGeom prst="rect">
            <a:avLst/>
          </a:prstGeom>
          <a:solidFill>
            <a:srgbClr val="92D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Non-urgent</a:t>
            </a:r>
          </a:p>
        </p:txBody>
      </p:sp>
      <p:cxnSp>
        <p:nvCxnSpPr>
          <p:cNvPr id="65" name="Straight Connector 64">
            <a:extLst>
              <a:ext uri="{FF2B5EF4-FFF2-40B4-BE49-F238E27FC236}">
                <a16:creationId xmlns:a16="http://schemas.microsoft.com/office/drawing/2014/main" id="{062C8507-3F8B-CA45-9E34-CE90B2EFDAD8}"/>
              </a:ext>
            </a:extLst>
          </p:cNvPr>
          <p:cNvCxnSpPr>
            <a:cxnSpLocks/>
          </p:cNvCxnSpPr>
          <p:nvPr/>
        </p:nvCxnSpPr>
        <p:spPr>
          <a:xfrm>
            <a:off x="5419618" y="5879549"/>
            <a:ext cx="643793" cy="7040"/>
          </a:xfrm>
          <a:prstGeom prst="line">
            <a:avLst/>
          </a:prstGeom>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169697599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7" name="Straight Connector 16"/>
          <p:cNvCxnSpPr/>
          <p:nvPr/>
        </p:nvCxnSpPr>
        <p:spPr bwMode="auto">
          <a:xfrm>
            <a:off x="533400" y="990600"/>
            <a:ext cx="7989888" cy="0"/>
          </a:xfrm>
          <a:prstGeom prst="line">
            <a:avLst/>
          </a:prstGeom>
          <a:ln>
            <a:headEnd type="none" w="med" len="med"/>
            <a:tailEnd type="none" w="med" len="med"/>
          </a:ln>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style>
          <a:lnRef idx="3">
            <a:schemeClr val="accent1"/>
          </a:lnRef>
          <a:fillRef idx="0">
            <a:schemeClr val="accent1"/>
          </a:fillRef>
          <a:effectRef idx="2">
            <a:schemeClr val="accent1"/>
          </a:effectRef>
          <a:fontRef idx="minor">
            <a:schemeClr val="tx1"/>
          </a:fontRef>
        </p:style>
      </p:cxnSp>
      <p:sp>
        <p:nvSpPr>
          <p:cNvPr id="29" name="Rectangle 28">
            <a:extLst>
              <a:ext uri="{FF2B5EF4-FFF2-40B4-BE49-F238E27FC236}">
                <a16:creationId xmlns:a16="http://schemas.microsoft.com/office/drawing/2014/main" id="{38388ABD-C846-6F4D-A58C-341D658537C4}"/>
              </a:ext>
            </a:extLst>
          </p:cNvPr>
          <p:cNvSpPr/>
          <p:nvPr/>
        </p:nvSpPr>
        <p:spPr>
          <a:xfrm>
            <a:off x="0" y="1012210"/>
            <a:ext cx="8686800" cy="6370975"/>
          </a:xfrm>
          <a:prstGeom prst="rect">
            <a:avLst/>
          </a:prstGeom>
          <a:noFill/>
        </p:spPr>
        <p:txBody>
          <a:bodyPr wrap="square">
            <a:spAutoFit/>
          </a:bodyPr>
          <a:lstStyle/>
          <a:p>
            <a:pPr marL="800100" lvl="1" indent="-342900" fontAlgn="t">
              <a:buFont typeface="Arial" panose="020B0604020202020204" pitchFamily="34" charset="0"/>
              <a:buChar char="•"/>
            </a:pPr>
            <a:endParaRPr lang="en-US" sz="2400" b="1" dirty="0">
              <a:latin typeface="Calibri" charset="0"/>
              <a:ea typeface="Calibri" charset="0"/>
              <a:cs typeface="Calibri" charset="0"/>
            </a:endParaRPr>
          </a:p>
          <a:p>
            <a:pPr marL="800100" lvl="1" indent="-342900" fontAlgn="t">
              <a:buFont typeface="Arial" panose="020B0604020202020204" pitchFamily="34" charset="0"/>
              <a:buChar char="•"/>
            </a:pPr>
            <a:r>
              <a:rPr lang="en-US" sz="2400" b="1" u="sng" dirty="0">
                <a:latin typeface="Calibri" charset="0"/>
                <a:ea typeface="Calibri" charset="0"/>
                <a:cs typeface="Calibri" charset="0"/>
              </a:rPr>
              <a:t>In-network.</a:t>
            </a:r>
            <a:r>
              <a:rPr lang="en-US" sz="2400" b="1" dirty="0">
                <a:latin typeface="Calibri" charset="0"/>
                <a:ea typeface="Calibri" charset="0"/>
                <a:cs typeface="Calibri" charset="0"/>
              </a:rPr>
              <a:t> Cellular networks provide support for prioritization using QoS Class Identifier (QCI)</a:t>
            </a:r>
          </a:p>
          <a:p>
            <a:pPr marL="1257300" lvl="2" indent="-342900" fontAlgn="t">
              <a:buFont typeface="Arial" panose="020B0604020202020204" pitchFamily="34" charset="0"/>
              <a:buChar char="•"/>
            </a:pPr>
            <a:r>
              <a:rPr lang="en-US" sz="2400" b="1" dirty="0">
                <a:latin typeface="Calibri" charset="0"/>
                <a:ea typeface="Calibri" charset="0"/>
                <a:cs typeface="Calibri" charset="0"/>
              </a:rPr>
              <a:t>QCI suffers from several limitations: </a:t>
            </a:r>
          </a:p>
          <a:p>
            <a:pPr marL="1714500" lvl="3" indent="-342900" fontAlgn="t">
              <a:buFont typeface="Arial" panose="020B0604020202020204" pitchFamily="34" charset="0"/>
              <a:buChar char="•"/>
            </a:pPr>
            <a:r>
              <a:rPr lang="en-US" sz="2400" b="1" dirty="0"/>
              <a:t>Identifies only at the granularity of devices or radio bearers</a:t>
            </a:r>
          </a:p>
          <a:p>
            <a:pPr marL="1714500" lvl="3" indent="-342900" fontAlgn="t">
              <a:buFont typeface="Arial" panose="020B0604020202020204" pitchFamily="34" charset="0"/>
              <a:buChar char="•"/>
            </a:pPr>
            <a:r>
              <a:rPr lang="en-US" sz="2400" b="1" dirty="0"/>
              <a:t>Offers only a handful traffic classes, many of which are  reserved for operator-provided services like voice</a:t>
            </a:r>
          </a:p>
          <a:p>
            <a:pPr marL="1714500" lvl="3" indent="-342900" fontAlgn="t">
              <a:buFont typeface="Arial" panose="020B0604020202020204" pitchFamily="34" charset="0"/>
              <a:buChar char="•"/>
            </a:pPr>
            <a:r>
              <a:rPr lang="en-US" sz="2400" b="1" dirty="0"/>
              <a:t>Uses static weights for the classes independent of network load</a:t>
            </a:r>
          </a:p>
          <a:p>
            <a:pPr marL="800100" lvl="1" indent="-342900" fontAlgn="t">
              <a:buFont typeface="Arial" panose="020B0604020202020204" pitchFamily="34" charset="0"/>
              <a:buChar char="•"/>
            </a:pPr>
            <a:r>
              <a:rPr lang="en-US" sz="2400" b="1" u="sng" dirty="0"/>
              <a:t>End-to end.</a:t>
            </a:r>
            <a:r>
              <a:rPr lang="en-US" sz="2400" b="1" dirty="0"/>
              <a:t> Low priority transport protocols (e.g., TCP-LP)</a:t>
            </a:r>
          </a:p>
          <a:p>
            <a:pPr marL="1257300" lvl="2" indent="-342900" fontAlgn="t">
              <a:buFont typeface="Arial" panose="020B0604020202020204" pitchFamily="34" charset="0"/>
              <a:buChar char="•"/>
            </a:pPr>
            <a:r>
              <a:rPr lang="en-US" sz="2400" b="1" dirty="0"/>
              <a:t>Poor performance in cellular networks although perform well in </a:t>
            </a:r>
            <a:r>
              <a:rPr lang="en-US" sz="2400" b="1" dirty="0" err="1"/>
              <a:t>WiFi</a:t>
            </a:r>
            <a:r>
              <a:rPr lang="en-US" sz="2400" b="1" dirty="0"/>
              <a:t>. </a:t>
            </a:r>
          </a:p>
          <a:p>
            <a:pPr marL="1257300" lvl="2" indent="-342900" fontAlgn="t">
              <a:buFont typeface="Arial" panose="020B0604020202020204" pitchFamily="34" charset="0"/>
              <a:buChar char="•"/>
            </a:pPr>
            <a:endParaRPr lang="en-US" sz="2400" b="1" dirty="0">
              <a:latin typeface="Calibri" charset="0"/>
              <a:ea typeface="Calibri" charset="0"/>
              <a:cs typeface="Calibri" charset="0"/>
            </a:endParaRPr>
          </a:p>
          <a:p>
            <a:pPr marL="1257300" lvl="2" indent="-342900" fontAlgn="t">
              <a:buFont typeface="Arial" panose="020B0604020202020204" pitchFamily="34" charset="0"/>
              <a:buChar char="•"/>
            </a:pPr>
            <a:endParaRPr lang="en-US" sz="2400" b="1" dirty="0">
              <a:latin typeface="Calibri" charset="0"/>
              <a:ea typeface="Calibri" charset="0"/>
              <a:cs typeface="Calibri" charset="0"/>
            </a:endParaRPr>
          </a:p>
          <a:p>
            <a:pPr marL="800100" lvl="1" indent="-342900" fontAlgn="t">
              <a:buFont typeface="Arial" panose="020B0604020202020204" pitchFamily="34" charset="0"/>
              <a:buChar char="•"/>
            </a:pPr>
            <a:endParaRPr lang="en-US" sz="2400" b="1" dirty="0">
              <a:latin typeface="Calibri" charset="0"/>
              <a:ea typeface="Calibri" charset="0"/>
              <a:cs typeface="Calibri" charset="0"/>
            </a:endParaRPr>
          </a:p>
        </p:txBody>
      </p:sp>
      <p:sp>
        <p:nvSpPr>
          <p:cNvPr id="43" name="Title 1"/>
          <p:cNvSpPr>
            <a:spLocks noGrp="1"/>
          </p:cNvSpPr>
          <p:nvPr>
            <p:ph type="title"/>
          </p:nvPr>
        </p:nvSpPr>
        <p:spPr>
          <a:xfrm>
            <a:off x="533400" y="0"/>
            <a:ext cx="7989888" cy="990600"/>
          </a:xfrm>
        </p:spPr>
        <p:txBody>
          <a:bodyPr>
            <a:noAutofit/>
          </a:bodyPr>
          <a:lstStyle/>
          <a:p>
            <a:pPr algn="ctr"/>
            <a:r>
              <a:rPr lang="en-US" sz="2900" b="1" dirty="0">
                <a:solidFill>
                  <a:schemeClr val="accent1">
                    <a:lumMod val="75000"/>
                  </a:schemeClr>
                </a:solidFill>
                <a:latin typeface="+mn-lt"/>
              </a:rPr>
              <a:t>Managing Background Traffic in Cellular Networks</a:t>
            </a:r>
            <a:br>
              <a:rPr lang="en-US" sz="2900" b="1" dirty="0">
                <a:solidFill>
                  <a:schemeClr val="accent1">
                    <a:lumMod val="75000"/>
                  </a:schemeClr>
                </a:solidFill>
                <a:latin typeface="+mn-lt"/>
              </a:rPr>
            </a:br>
            <a:r>
              <a:rPr lang="en-US" sz="2900" b="1" dirty="0">
                <a:solidFill>
                  <a:srgbClr val="7030A0"/>
                </a:solidFill>
                <a:latin typeface="+mn-lt"/>
              </a:rPr>
              <a:t>State-of-the-art</a:t>
            </a:r>
          </a:p>
        </p:txBody>
      </p:sp>
      <p:sp>
        <p:nvSpPr>
          <p:cNvPr id="44" name="Footer Placeholder 2">
            <a:extLst>
              <a:ext uri="{FF2B5EF4-FFF2-40B4-BE49-F238E27FC236}">
                <a16:creationId xmlns:a16="http://schemas.microsoft.com/office/drawing/2014/main" id="{71810DD8-4EFD-450C-A48C-5D55D6E8C5DB}"/>
              </a:ext>
            </a:extLst>
          </p:cNvPr>
          <p:cNvSpPr txBox="1">
            <a:spLocks/>
          </p:cNvSpPr>
          <p:nvPr/>
        </p:nvSpPr>
        <p:spPr>
          <a:xfrm>
            <a:off x="914400" y="6172200"/>
            <a:ext cx="3962400" cy="457200"/>
          </a:xfrm>
          <a:prstGeom prst="rect">
            <a:avLst/>
          </a:prstGeom>
        </p:spPr>
        <p:txBody>
          <a:bodyPr anchor="ctr" anchorCtr="0"/>
          <a:lstStyle>
            <a:defPPr>
              <a:defRPr lang="en-US"/>
            </a:defPPr>
            <a:lvl1pPr marL="0" algn="l" defTabSz="914400" rtl="0" eaLnBrk="1" latinLnBrk="0" hangingPunct="1">
              <a:defRPr kumimoji="0" sz="600" kern="1200">
                <a:solidFill>
                  <a:schemeClr val="tx2"/>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t>© 2019 AT&amp;T Intellectual Property. AT&amp;T, Globe logo, and DIRECTV are registered trademarks and service marks of  AT&amp;T Intellectual Property and/or AT&amp;T affiliated companies. All other marks are the property of their respective owners.</a:t>
            </a:r>
          </a:p>
        </p:txBody>
      </p:sp>
    </p:spTree>
    <p:extLst>
      <p:ext uri="{BB962C8B-B14F-4D97-AF65-F5344CB8AC3E}">
        <p14:creationId xmlns:p14="http://schemas.microsoft.com/office/powerpoint/2010/main" val="150733196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7" name="Straight Connector 16"/>
          <p:cNvCxnSpPr/>
          <p:nvPr/>
        </p:nvCxnSpPr>
        <p:spPr bwMode="auto">
          <a:xfrm>
            <a:off x="533400" y="990600"/>
            <a:ext cx="7989888" cy="0"/>
          </a:xfrm>
          <a:prstGeom prst="line">
            <a:avLst/>
          </a:prstGeom>
          <a:ln>
            <a:headEnd type="none" w="med" len="med"/>
            <a:tailEnd type="none" w="med" len="med"/>
          </a:ln>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style>
          <a:lnRef idx="3">
            <a:schemeClr val="accent1"/>
          </a:lnRef>
          <a:fillRef idx="0">
            <a:schemeClr val="accent1"/>
          </a:fillRef>
          <a:effectRef idx="2">
            <a:schemeClr val="accent1"/>
          </a:effectRef>
          <a:fontRef idx="minor">
            <a:schemeClr val="tx1"/>
          </a:fontRef>
        </p:style>
      </p:cxnSp>
      <p:pic>
        <p:nvPicPr>
          <p:cNvPr id="5" name="Picture 4" descr="A screenshot of a cell phone&#10;&#10;Description automatically generated">
            <a:extLst>
              <a:ext uri="{FF2B5EF4-FFF2-40B4-BE49-F238E27FC236}">
                <a16:creationId xmlns:a16="http://schemas.microsoft.com/office/drawing/2014/main" id="{0BE54280-FB7F-4E4F-8883-CDFEB046494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33400" y="1143000"/>
            <a:ext cx="7989888" cy="3308195"/>
          </a:xfrm>
          <a:prstGeom prst="rect">
            <a:avLst/>
          </a:prstGeom>
        </p:spPr>
      </p:pic>
      <p:sp>
        <p:nvSpPr>
          <p:cNvPr id="20" name="Rectangle 19">
            <a:extLst>
              <a:ext uri="{FF2B5EF4-FFF2-40B4-BE49-F238E27FC236}">
                <a16:creationId xmlns:a16="http://schemas.microsoft.com/office/drawing/2014/main" id="{26E52E58-D83F-FC47-9F90-59F7AEE9AB6B}"/>
              </a:ext>
            </a:extLst>
          </p:cNvPr>
          <p:cNvSpPr/>
          <p:nvPr/>
        </p:nvSpPr>
        <p:spPr>
          <a:xfrm>
            <a:off x="152400" y="4603594"/>
            <a:ext cx="8991600" cy="1107996"/>
          </a:xfrm>
          <a:prstGeom prst="rect">
            <a:avLst/>
          </a:prstGeom>
          <a:noFill/>
        </p:spPr>
        <p:txBody>
          <a:bodyPr wrap="square">
            <a:spAutoFit/>
          </a:bodyPr>
          <a:lstStyle/>
          <a:p>
            <a:pPr marL="800100" lvl="1" indent="-342900" fontAlgn="t">
              <a:lnSpc>
                <a:spcPct val="150000"/>
              </a:lnSpc>
              <a:buFont typeface="Arial" panose="020B0604020202020204" pitchFamily="34" charset="0"/>
              <a:buChar char="•"/>
            </a:pPr>
            <a:r>
              <a:rPr lang="en-US" altLang="zh-CN" sz="2200" b="1" dirty="0"/>
              <a:t>Randomly dropping packets from background traffic</a:t>
            </a:r>
          </a:p>
          <a:p>
            <a:pPr marL="800100" lvl="1" indent="-342900" fontAlgn="t">
              <a:lnSpc>
                <a:spcPct val="150000"/>
              </a:lnSpc>
              <a:buFont typeface="Arial" panose="020B0604020202020204" pitchFamily="34" charset="0"/>
              <a:buChar char="•"/>
            </a:pPr>
            <a:r>
              <a:rPr lang="en-US" sz="2200" b="1" dirty="0"/>
              <a:t>Compatible with existing network schedulers at the base station</a:t>
            </a:r>
          </a:p>
        </p:txBody>
      </p:sp>
      <p:cxnSp>
        <p:nvCxnSpPr>
          <p:cNvPr id="21" name="Straight Arrow Connector 20">
            <a:extLst>
              <a:ext uri="{FF2B5EF4-FFF2-40B4-BE49-F238E27FC236}">
                <a16:creationId xmlns:a16="http://schemas.microsoft.com/office/drawing/2014/main" id="{8C76E1FE-6031-CB47-ADC4-09B76BA9FE79}"/>
              </a:ext>
            </a:extLst>
          </p:cNvPr>
          <p:cNvCxnSpPr>
            <a:cxnSpLocks/>
            <a:endCxn id="20" idx="0"/>
          </p:cNvCxnSpPr>
          <p:nvPr/>
        </p:nvCxnSpPr>
        <p:spPr>
          <a:xfrm flipH="1">
            <a:off x="4648200" y="2469994"/>
            <a:ext cx="1905000" cy="2133600"/>
          </a:xfrm>
          <a:prstGeom prst="straightConnector1">
            <a:avLst/>
          </a:prstGeom>
          <a:ln>
            <a:tailEnd type="triangle"/>
          </a:ln>
        </p:spPr>
        <p:style>
          <a:lnRef idx="3">
            <a:schemeClr val="accent1"/>
          </a:lnRef>
          <a:fillRef idx="0">
            <a:schemeClr val="accent1"/>
          </a:fillRef>
          <a:effectRef idx="2">
            <a:schemeClr val="accent1"/>
          </a:effectRef>
          <a:fontRef idx="minor">
            <a:schemeClr val="tx1"/>
          </a:fontRef>
        </p:style>
      </p:cxnSp>
      <p:sp>
        <p:nvSpPr>
          <p:cNvPr id="10" name="Title 1">
            <a:extLst>
              <a:ext uri="{FF2B5EF4-FFF2-40B4-BE49-F238E27FC236}">
                <a16:creationId xmlns:a16="http://schemas.microsoft.com/office/drawing/2014/main" id="{62A804AA-5D76-8349-8EBB-3595BFDB64C1}"/>
              </a:ext>
            </a:extLst>
          </p:cNvPr>
          <p:cNvSpPr txBox="1">
            <a:spLocks/>
          </p:cNvSpPr>
          <p:nvPr/>
        </p:nvSpPr>
        <p:spPr>
          <a:xfrm>
            <a:off x="685800" y="304800"/>
            <a:ext cx="7772400" cy="639762"/>
          </a:xfrm>
          <a:prstGeom prst="rect">
            <a:avLst/>
          </a:prstGeom>
        </p:spPr>
        <p:txBody>
          <a:bodyPr bIns="91440" anchor="b" anchorCtr="0">
            <a:noAutofit/>
          </a:bodyPr>
          <a:lstStyle>
            <a:lvl1pPr algn="l" rtl="0" eaLnBrk="1" latinLnBrk="0" hangingPunct="1">
              <a:spcBef>
                <a:spcPct val="0"/>
              </a:spcBef>
              <a:buNone/>
              <a:defRPr kumimoji="0" sz="4000" kern="1200">
                <a:solidFill>
                  <a:schemeClr val="tx2"/>
                </a:solidFill>
                <a:latin typeface="+mj-lt"/>
                <a:ea typeface="+mj-ea"/>
                <a:cs typeface="+mj-cs"/>
              </a:defRPr>
            </a:lvl1pPr>
          </a:lstStyle>
          <a:p>
            <a:pPr algn="ctr"/>
            <a:r>
              <a:rPr lang="en-US" sz="3600" b="1" dirty="0">
                <a:solidFill>
                  <a:schemeClr val="accent1">
                    <a:lumMod val="75000"/>
                  </a:schemeClr>
                </a:solidFill>
                <a:latin typeface="+mn-lt"/>
              </a:rPr>
              <a:t>Our Solution: Sneaker</a:t>
            </a:r>
            <a:endParaRPr lang="en-US" sz="2800" b="1" dirty="0">
              <a:solidFill>
                <a:srgbClr val="7030A0"/>
              </a:solidFill>
              <a:latin typeface="+mn-lt"/>
            </a:endParaRPr>
          </a:p>
        </p:txBody>
      </p:sp>
      <p:sp>
        <p:nvSpPr>
          <p:cNvPr id="2" name="Footer Placeholder 1">
            <a:extLst>
              <a:ext uri="{FF2B5EF4-FFF2-40B4-BE49-F238E27FC236}">
                <a16:creationId xmlns:a16="http://schemas.microsoft.com/office/drawing/2014/main" id="{CD62AD39-39FF-487A-9945-5FC70644BB2F}"/>
              </a:ext>
            </a:extLst>
          </p:cNvPr>
          <p:cNvSpPr>
            <a:spLocks noGrp="1"/>
          </p:cNvSpPr>
          <p:nvPr>
            <p:ph type="ftr" sz="quarter" idx="11"/>
          </p:nvPr>
        </p:nvSpPr>
        <p:spPr/>
        <p:txBody>
          <a:bodyPr/>
          <a:lstStyle/>
          <a:p>
            <a:r>
              <a:rPr lang="en-US" dirty="0"/>
              <a:t>© 2019 AT&amp;T Intellectual Property. AT&amp;T, Globe logo, and DIRECTV are registered trademarks and service marks of  AT&amp;T Intellectual Property and/or AT&amp;T affiliated companies. All other marks are the property of their respective owners.</a:t>
            </a:r>
          </a:p>
        </p:txBody>
      </p:sp>
    </p:spTree>
    <p:extLst>
      <p:ext uri="{BB962C8B-B14F-4D97-AF65-F5344CB8AC3E}">
        <p14:creationId xmlns:p14="http://schemas.microsoft.com/office/powerpoint/2010/main" val="76397366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7" name="Straight Connector 16"/>
          <p:cNvCxnSpPr/>
          <p:nvPr/>
        </p:nvCxnSpPr>
        <p:spPr bwMode="auto">
          <a:xfrm>
            <a:off x="533400" y="990600"/>
            <a:ext cx="7989888" cy="0"/>
          </a:xfrm>
          <a:prstGeom prst="line">
            <a:avLst/>
          </a:prstGeom>
          <a:ln>
            <a:headEnd type="none" w="med" len="med"/>
            <a:tailEnd type="none" w="med" len="med"/>
          </a:ln>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style>
          <a:lnRef idx="3">
            <a:schemeClr val="accent1"/>
          </a:lnRef>
          <a:fillRef idx="0">
            <a:schemeClr val="accent1"/>
          </a:fillRef>
          <a:effectRef idx="2">
            <a:schemeClr val="accent1"/>
          </a:effectRef>
          <a:fontRef idx="minor">
            <a:schemeClr val="tx1"/>
          </a:fontRef>
        </p:style>
      </p:cxnSp>
      <p:sp>
        <p:nvSpPr>
          <p:cNvPr id="25" name="TextBox 24"/>
          <p:cNvSpPr txBox="1"/>
          <p:nvPr/>
        </p:nvSpPr>
        <p:spPr>
          <a:xfrm>
            <a:off x="3790359" y="7316973"/>
            <a:ext cx="1739783" cy="461665"/>
          </a:xfrm>
          <a:prstGeom prst="rect">
            <a:avLst/>
          </a:prstGeom>
          <a:noFill/>
        </p:spPr>
        <p:txBody>
          <a:bodyPr wrap="square" rtlCol="0">
            <a:spAutoFit/>
          </a:bodyPr>
          <a:lstStyle/>
          <a:p>
            <a:r>
              <a:rPr lang="en-US" altLang="zh-CN" sz="2400" dirty="0"/>
              <a:t>(b)</a:t>
            </a:r>
            <a:r>
              <a:rPr lang="zh-CN" altLang="en-US" sz="2400" dirty="0"/>
              <a:t> </a:t>
            </a:r>
            <a:r>
              <a:rPr lang="en-US" altLang="zh-CN" sz="2400" dirty="0"/>
              <a:t>Queue</a:t>
            </a:r>
            <a:r>
              <a:rPr lang="zh-CN" altLang="en-US" sz="2400" dirty="0"/>
              <a:t> </a:t>
            </a:r>
            <a:r>
              <a:rPr lang="en-US" altLang="zh-CN" sz="2400" dirty="0"/>
              <a:t>II</a:t>
            </a:r>
            <a:endParaRPr lang="en-US" sz="2400" dirty="0"/>
          </a:p>
        </p:txBody>
      </p:sp>
      <p:pic>
        <p:nvPicPr>
          <p:cNvPr id="4" name="Picture 3">
            <a:extLst>
              <a:ext uri="{FF2B5EF4-FFF2-40B4-BE49-F238E27FC236}">
                <a16:creationId xmlns:a16="http://schemas.microsoft.com/office/drawing/2014/main" id="{9B366D30-0766-C64C-A94E-1724FCA597F5}"/>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08996" y="1219201"/>
            <a:ext cx="7989888" cy="3200400"/>
          </a:xfrm>
          <a:prstGeom prst="rect">
            <a:avLst/>
          </a:prstGeom>
        </p:spPr>
      </p:pic>
      <p:sp>
        <p:nvSpPr>
          <p:cNvPr id="5" name="TextBox 4">
            <a:extLst>
              <a:ext uri="{FF2B5EF4-FFF2-40B4-BE49-F238E27FC236}">
                <a16:creationId xmlns:a16="http://schemas.microsoft.com/office/drawing/2014/main" id="{42FD63D8-C89C-2E43-9117-5791FF677D12}"/>
              </a:ext>
            </a:extLst>
          </p:cNvPr>
          <p:cNvSpPr txBox="1"/>
          <p:nvPr/>
        </p:nvSpPr>
        <p:spPr>
          <a:xfrm>
            <a:off x="304799" y="1190628"/>
            <a:ext cx="2133599" cy="461665"/>
          </a:xfrm>
          <a:prstGeom prst="rect">
            <a:avLst/>
          </a:prstGeom>
          <a:noFill/>
        </p:spPr>
        <p:txBody>
          <a:bodyPr wrap="square" rtlCol="0">
            <a:spAutoFit/>
          </a:bodyPr>
          <a:lstStyle/>
          <a:p>
            <a:r>
              <a:rPr lang="en-US" sz="2400" dirty="0"/>
              <a:t>Remote hosts</a:t>
            </a:r>
          </a:p>
        </p:txBody>
      </p:sp>
      <p:sp>
        <p:nvSpPr>
          <p:cNvPr id="37" name="Rounded Rectangle 36">
            <a:extLst>
              <a:ext uri="{FF2B5EF4-FFF2-40B4-BE49-F238E27FC236}">
                <a16:creationId xmlns:a16="http://schemas.microsoft.com/office/drawing/2014/main" id="{8329A57D-07CF-F447-B0E0-49C7EA1D2ECC}"/>
              </a:ext>
            </a:extLst>
          </p:cNvPr>
          <p:cNvSpPr/>
          <p:nvPr/>
        </p:nvSpPr>
        <p:spPr>
          <a:xfrm>
            <a:off x="1473978" y="4918383"/>
            <a:ext cx="1704441" cy="885437"/>
          </a:xfrm>
          <a:prstGeom prst="roundRect">
            <a:avLst/>
          </a:prstGeom>
          <a:noFill/>
          <a:ln w="571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TextBox 37">
            <a:extLst>
              <a:ext uri="{FF2B5EF4-FFF2-40B4-BE49-F238E27FC236}">
                <a16:creationId xmlns:a16="http://schemas.microsoft.com/office/drawing/2014/main" id="{C613AEB0-9E35-5947-ADB1-BECB18F01234}"/>
              </a:ext>
            </a:extLst>
          </p:cNvPr>
          <p:cNvSpPr txBox="1"/>
          <p:nvPr/>
        </p:nvSpPr>
        <p:spPr>
          <a:xfrm>
            <a:off x="4463065" y="4932787"/>
            <a:ext cx="1295676" cy="830997"/>
          </a:xfrm>
          <a:prstGeom prst="rect">
            <a:avLst/>
          </a:prstGeom>
          <a:noFill/>
        </p:spPr>
        <p:txBody>
          <a:bodyPr wrap="none" rtlCol="0">
            <a:spAutoFit/>
          </a:bodyPr>
          <a:lstStyle/>
          <a:p>
            <a:r>
              <a:rPr lang="en-US" sz="2400" dirty="0"/>
              <a:t>Per-flow </a:t>
            </a:r>
          </a:p>
          <a:p>
            <a:r>
              <a:rPr lang="en-US" sz="2400" dirty="0"/>
              <a:t>queues</a:t>
            </a:r>
          </a:p>
        </p:txBody>
      </p:sp>
      <p:sp>
        <p:nvSpPr>
          <p:cNvPr id="39" name="Rounded Rectangle 38">
            <a:extLst>
              <a:ext uri="{FF2B5EF4-FFF2-40B4-BE49-F238E27FC236}">
                <a16:creationId xmlns:a16="http://schemas.microsoft.com/office/drawing/2014/main" id="{45FDA705-84F3-344C-AD14-F2262057E5B9}"/>
              </a:ext>
            </a:extLst>
          </p:cNvPr>
          <p:cNvSpPr/>
          <p:nvPr/>
        </p:nvSpPr>
        <p:spPr>
          <a:xfrm>
            <a:off x="4191000" y="4891861"/>
            <a:ext cx="1704442" cy="912850"/>
          </a:xfrm>
          <a:prstGeom prst="roundRect">
            <a:avLst/>
          </a:prstGeom>
          <a:noFill/>
          <a:ln w="571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a:extLst>
              <a:ext uri="{FF2B5EF4-FFF2-40B4-BE49-F238E27FC236}">
                <a16:creationId xmlns:a16="http://schemas.microsoft.com/office/drawing/2014/main" id="{DD9E0758-F128-CD41-816C-188C2764972B}"/>
              </a:ext>
            </a:extLst>
          </p:cNvPr>
          <p:cNvSpPr txBox="1"/>
          <p:nvPr/>
        </p:nvSpPr>
        <p:spPr>
          <a:xfrm>
            <a:off x="6974893" y="4945602"/>
            <a:ext cx="1294906" cy="830997"/>
          </a:xfrm>
          <a:prstGeom prst="rect">
            <a:avLst/>
          </a:prstGeom>
          <a:noFill/>
        </p:spPr>
        <p:txBody>
          <a:bodyPr wrap="none" rtlCol="0">
            <a:spAutoFit/>
          </a:bodyPr>
          <a:lstStyle/>
          <a:p>
            <a:r>
              <a:rPr lang="en-US" sz="2400" dirty="0"/>
              <a:t>PFS, MT, </a:t>
            </a:r>
          </a:p>
          <a:p>
            <a:r>
              <a:rPr lang="en-US" sz="2400" dirty="0"/>
              <a:t>RR, etc.</a:t>
            </a:r>
          </a:p>
        </p:txBody>
      </p:sp>
      <p:sp>
        <p:nvSpPr>
          <p:cNvPr id="41" name="Rounded Rectangle 40">
            <a:extLst>
              <a:ext uri="{FF2B5EF4-FFF2-40B4-BE49-F238E27FC236}">
                <a16:creationId xmlns:a16="http://schemas.microsoft.com/office/drawing/2014/main" id="{A21843BF-5A61-244A-BAF2-8009ED9ED6E2}"/>
              </a:ext>
            </a:extLst>
          </p:cNvPr>
          <p:cNvSpPr/>
          <p:nvPr/>
        </p:nvSpPr>
        <p:spPr>
          <a:xfrm>
            <a:off x="6817801" y="4891861"/>
            <a:ext cx="1451998" cy="871923"/>
          </a:xfrm>
          <a:prstGeom prst="roundRect">
            <a:avLst/>
          </a:prstGeom>
          <a:noFill/>
          <a:ln w="571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a:extLst>
              <a:ext uri="{FF2B5EF4-FFF2-40B4-BE49-F238E27FC236}">
                <a16:creationId xmlns:a16="http://schemas.microsoft.com/office/drawing/2014/main" id="{30E2D256-E108-454D-A878-102737EF77E0}"/>
              </a:ext>
            </a:extLst>
          </p:cNvPr>
          <p:cNvSpPr txBox="1"/>
          <p:nvPr/>
        </p:nvSpPr>
        <p:spPr>
          <a:xfrm>
            <a:off x="1654598" y="5130267"/>
            <a:ext cx="1375698" cy="461665"/>
          </a:xfrm>
          <a:prstGeom prst="rect">
            <a:avLst/>
          </a:prstGeom>
          <a:noFill/>
        </p:spPr>
        <p:txBody>
          <a:bodyPr wrap="none" rtlCol="0">
            <a:spAutoFit/>
          </a:bodyPr>
          <a:lstStyle/>
          <a:p>
            <a:r>
              <a:rPr lang="en-US" sz="2400" dirty="0"/>
              <a:t>TCP-Reno</a:t>
            </a:r>
          </a:p>
        </p:txBody>
      </p:sp>
      <p:cxnSp>
        <p:nvCxnSpPr>
          <p:cNvPr id="42" name="Straight Arrow Connector 41">
            <a:extLst>
              <a:ext uri="{FF2B5EF4-FFF2-40B4-BE49-F238E27FC236}">
                <a16:creationId xmlns:a16="http://schemas.microsoft.com/office/drawing/2014/main" id="{4DE8F4F9-3AE4-B041-8026-15018252DDF2}"/>
              </a:ext>
            </a:extLst>
          </p:cNvPr>
          <p:cNvCxnSpPr>
            <a:cxnSpLocks/>
          </p:cNvCxnSpPr>
          <p:nvPr/>
        </p:nvCxnSpPr>
        <p:spPr>
          <a:xfrm>
            <a:off x="2326198" y="3276600"/>
            <a:ext cx="0" cy="1503788"/>
          </a:xfrm>
          <a:prstGeom prst="straightConnector1">
            <a:avLst/>
          </a:prstGeom>
          <a:ln>
            <a:prstDash val="sysDot"/>
            <a:tailEnd type="triangle"/>
          </a:ln>
        </p:spPr>
        <p:style>
          <a:lnRef idx="3">
            <a:schemeClr val="accent1"/>
          </a:lnRef>
          <a:fillRef idx="0">
            <a:schemeClr val="accent1"/>
          </a:fillRef>
          <a:effectRef idx="2">
            <a:schemeClr val="accent1"/>
          </a:effectRef>
          <a:fontRef idx="minor">
            <a:schemeClr val="tx1"/>
          </a:fontRef>
        </p:style>
      </p:cxnSp>
      <p:cxnSp>
        <p:nvCxnSpPr>
          <p:cNvPr id="43" name="Straight Arrow Connector 42">
            <a:extLst>
              <a:ext uri="{FF2B5EF4-FFF2-40B4-BE49-F238E27FC236}">
                <a16:creationId xmlns:a16="http://schemas.microsoft.com/office/drawing/2014/main" id="{3B35EE90-568B-1547-AA0B-731008E77C0F}"/>
              </a:ext>
            </a:extLst>
          </p:cNvPr>
          <p:cNvCxnSpPr>
            <a:cxnSpLocks/>
          </p:cNvCxnSpPr>
          <p:nvPr/>
        </p:nvCxnSpPr>
        <p:spPr>
          <a:xfrm>
            <a:off x="5029200" y="2752727"/>
            <a:ext cx="0" cy="2072460"/>
          </a:xfrm>
          <a:prstGeom prst="straightConnector1">
            <a:avLst/>
          </a:prstGeom>
          <a:ln>
            <a:prstDash val="sysDot"/>
            <a:tailEnd type="triangle"/>
          </a:ln>
        </p:spPr>
        <p:style>
          <a:lnRef idx="3">
            <a:schemeClr val="accent1"/>
          </a:lnRef>
          <a:fillRef idx="0">
            <a:schemeClr val="accent1"/>
          </a:fillRef>
          <a:effectRef idx="2">
            <a:schemeClr val="accent1"/>
          </a:effectRef>
          <a:fontRef idx="minor">
            <a:schemeClr val="tx1"/>
          </a:fontRef>
        </p:style>
      </p:cxnSp>
      <p:cxnSp>
        <p:nvCxnSpPr>
          <p:cNvPr id="44" name="Straight Arrow Connector 43">
            <a:extLst>
              <a:ext uri="{FF2B5EF4-FFF2-40B4-BE49-F238E27FC236}">
                <a16:creationId xmlns:a16="http://schemas.microsoft.com/office/drawing/2014/main" id="{278BBC73-321C-7345-ADB4-27F3E4616998}"/>
              </a:ext>
            </a:extLst>
          </p:cNvPr>
          <p:cNvCxnSpPr>
            <a:cxnSpLocks/>
          </p:cNvCxnSpPr>
          <p:nvPr/>
        </p:nvCxnSpPr>
        <p:spPr>
          <a:xfrm>
            <a:off x="6400800" y="3276600"/>
            <a:ext cx="1143000" cy="1605738"/>
          </a:xfrm>
          <a:prstGeom prst="straightConnector1">
            <a:avLst/>
          </a:prstGeom>
          <a:ln>
            <a:prstDash val="sysDot"/>
            <a:tailEnd type="triangle"/>
          </a:ln>
        </p:spPr>
        <p:style>
          <a:lnRef idx="3">
            <a:schemeClr val="accent1"/>
          </a:lnRef>
          <a:fillRef idx="0">
            <a:schemeClr val="accent1"/>
          </a:fillRef>
          <a:effectRef idx="2">
            <a:schemeClr val="accent1"/>
          </a:effectRef>
          <a:fontRef idx="minor">
            <a:schemeClr val="tx1"/>
          </a:fontRef>
        </p:style>
      </p:cxnSp>
      <p:sp>
        <p:nvSpPr>
          <p:cNvPr id="18" name="Title 1">
            <a:extLst>
              <a:ext uri="{FF2B5EF4-FFF2-40B4-BE49-F238E27FC236}">
                <a16:creationId xmlns:a16="http://schemas.microsoft.com/office/drawing/2014/main" id="{8328CAA0-1515-ED42-A3A2-E32D0C985EBC}"/>
              </a:ext>
            </a:extLst>
          </p:cNvPr>
          <p:cNvSpPr txBox="1">
            <a:spLocks/>
          </p:cNvSpPr>
          <p:nvPr/>
        </p:nvSpPr>
        <p:spPr>
          <a:xfrm>
            <a:off x="685800" y="427038"/>
            <a:ext cx="7772400" cy="639762"/>
          </a:xfrm>
          <a:prstGeom prst="rect">
            <a:avLst/>
          </a:prstGeom>
        </p:spPr>
        <p:txBody>
          <a:bodyPr bIns="91440" anchor="b" anchorCtr="0">
            <a:noAutofit/>
          </a:bodyPr>
          <a:lstStyle>
            <a:lvl1pPr algn="l" rtl="0" eaLnBrk="1" latinLnBrk="0" hangingPunct="1">
              <a:spcBef>
                <a:spcPct val="0"/>
              </a:spcBef>
              <a:buNone/>
              <a:defRPr kumimoji="0" sz="4000" kern="1200">
                <a:solidFill>
                  <a:schemeClr val="tx2"/>
                </a:solidFill>
                <a:latin typeface="+mj-lt"/>
                <a:ea typeface="+mj-ea"/>
                <a:cs typeface="+mj-cs"/>
              </a:defRPr>
            </a:lvl1pPr>
          </a:lstStyle>
          <a:p>
            <a:pPr algn="ctr"/>
            <a:r>
              <a:rPr lang="en-US" sz="3600" b="1" dirty="0">
                <a:solidFill>
                  <a:schemeClr val="accent1">
                    <a:lumMod val="75000"/>
                  </a:schemeClr>
                </a:solidFill>
                <a:latin typeface="+mn-lt"/>
              </a:rPr>
              <a:t>System Model</a:t>
            </a:r>
            <a:br>
              <a:rPr lang="en-US" sz="2800" b="1" dirty="0">
                <a:solidFill>
                  <a:schemeClr val="accent1">
                    <a:lumMod val="75000"/>
                  </a:schemeClr>
                </a:solidFill>
                <a:latin typeface="+mn-lt"/>
              </a:rPr>
            </a:br>
            <a:r>
              <a:rPr lang="en-US" altLang="zh-CN" sz="2800" b="1" dirty="0">
                <a:solidFill>
                  <a:srgbClr val="7030A0"/>
                </a:solidFill>
                <a:latin typeface="+mn-lt"/>
              </a:rPr>
              <a:t>Example cellular system with Sneaker</a:t>
            </a:r>
            <a:endParaRPr lang="en-US" sz="2800" b="1" dirty="0">
              <a:solidFill>
                <a:srgbClr val="7030A0"/>
              </a:solidFill>
              <a:latin typeface="+mn-lt"/>
            </a:endParaRPr>
          </a:p>
        </p:txBody>
      </p:sp>
      <p:sp>
        <p:nvSpPr>
          <p:cNvPr id="2" name="Footer Placeholder 1">
            <a:extLst>
              <a:ext uri="{FF2B5EF4-FFF2-40B4-BE49-F238E27FC236}">
                <a16:creationId xmlns:a16="http://schemas.microsoft.com/office/drawing/2014/main" id="{80755F9F-B1CE-4F29-8B4B-E8190BF75325}"/>
              </a:ext>
            </a:extLst>
          </p:cNvPr>
          <p:cNvSpPr>
            <a:spLocks noGrp="1"/>
          </p:cNvSpPr>
          <p:nvPr>
            <p:ph type="ftr" sz="quarter" idx="11"/>
          </p:nvPr>
        </p:nvSpPr>
        <p:spPr/>
        <p:txBody>
          <a:bodyPr/>
          <a:lstStyle/>
          <a:p>
            <a:r>
              <a:rPr lang="en-US"/>
              <a:t>© 2019 AT&amp;T Intellectual Property. AT&amp;T, Globe logo, and DIRECTV are registered trademarks and service marks of  AT&amp;T Intellectual Property and/or AT&amp;T affiliated companies. All other marks are the property of their respective owners.</a:t>
            </a:r>
          </a:p>
        </p:txBody>
      </p:sp>
    </p:spTree>
    <p:extLst>
      <p:ext uri="{BB962C8B-B14F-4D97-AF65-F5344CB8AC3E}">
        <p14:creationId xmlns:p14="http://schemas.microsoft.com/office/powerpoint/2010/main" val="950102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with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wipe(down)">
                                      <p:cBhvr>
                                        <p:cTn id="7" dur="500"/>
                                        <p:tgtEl>
                                          <p:spTgt spid="42"/>
                                        </p:tgtEl>
                                      </p:cBhvr>
                                    </p:animEffect>
                                  </p:childTnLst>
                                </p:cTn>
                              </p:par>
                              <p:par>
                                <p:cTn id="8" presetID="22" presetClass="entr" presetSubtype="4" fill="hold" nodeType="withEffect">
                                  <p:stCondLst>
                                    <p:cond delay="0"/>
                                  </p:stCondLst>
                                  <p:childTnLst>
                                    <p:set>
                                      <p:cBhvr>
                                        <p:cTn id="9" dur="1" fill="hold">
                                          <p:stCondLst>
                                            <p:cond delay="0"/>
                                          </p:stCondLst>
                                        </p:cTn>
                                        <p:tgtEl>
                                          <p:spTgt spid="43"/>
                                        </p:tgtEl>
                                        <p:attrNameLst>
                                          <p:attrName>style.visibility</p:attrName>
                                        </p:attrNameLst>
                                      </p:cBhvr>
                                      <p:to>
                                        <p:strVal val="visible"/>
                                      </p:to>
                                    </p:set>
                                    <p:animEffect transition="in" filter="wipe(down)">
                                      <p:cBhvr>
                                        <p:cTn id="10" dur="500"/>
                                        <p:tgtEl>
                                          <p:spTgt spid="43"/>
                                        </p:tgtEl>
                                      </p:cBhvr>
                                    </p:animEffect>
                                  </p:childTnLst>
                                </p:cTn>
                              </p:par>
                              <p:par>
                                <p:cTn id="11" presetID="22" presetClass="entr" presetSubtype="4" fill="hold" nodeType="withEffect">
                                  <p:stCondLst>
                                    <p:cond delay="0"/>
                                  </p:stCondLst>
                                  <p:childTnLst>
                                    <p:set>
                                      <p:cBhvr>
                                        <p:cTn id="12" dur="1" fill="hold">
                                          <p:stCondLst>
                                            <p:cond delay="0"/>
                                          </p:stCondLst>
                                        </p:cTn>
                                        <p:tgtEl>
                                          <p:spTgt spid="44"/>
                                        </p:tgtEl>
                                        <p:attrNameLst>
                                          <p:attrName>style.visibility</p:attrName>
                                        </p:attrNameLst>
                                      </p:cBhvr>
                                      <p:to>
                                        <p:strVal val="visible"/>
                                      </p:to>
                                    </p:set>
                                    <p:animEffect transition="in" filter="wipe(down)">
                                      <p:cBhvr>
                                        <p:cTn id="13" dur="500"/>
                                        <p:tgtEl>
                                          <p:spTgt spid="4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7" name="Straight Connector 16"/>
          <p:cNvCxnSpPr/>
          <p:nvPr/>
        </p:nvCxnSpPr>
        <p:spPr bwMode="auto">
          <a:xfrm>
            <a:off x="533400" y="990600"/>
            <a:ext cx="7989888" cy="0"/>
          </a:xfrm>
          <a:prstGeom prst="line">
            <a:avLst/>
          </a:prstGeom>
          <a:ln>
            <a:headEnd type="none" w="med" len="med"/>
            <a:tailEnd type="none" w="med" len="med"/>
          </a:ln>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style>
          <a:lnRef idx="3">
            <a:schemeClr val="accent1"/>
          </a:lnRef>
          <a:fillRef idx="0">
            <a:schemeClr val="accent1"/>
          </a:fillRef>
          <a:effectRef idx="2">
            <a:schemeClr val="accent1"/>
          </a:effectRef>
          <a:fontRef idx="minor">
            <a:schemeClr val="tx1"/>
          </a:fontRef>
        </p:style>
      </p:cxnSp>
      <p:sp>
        <p:nvSpPr>
          <p:cNvPr id="25" name="TextBox 24"/>
          <p:cNvSpPr txBox="1"/>
          <p:nvPr/>
        </p:nvSpPr>
        <p:spPr>
          <a:xfrm>
            <a:off x="3790359" y="7316973"/>
            <a:ext cx="1739783" cy="461665"/>
          </a:xfrm>
          <a:prstGeom prst="rect">
            <a:avLst/>
          </a:prstGeom>
          <a:noFill/>
        </p:spPr>
        <p:txBody>
          <a:bodyPr wrap="square" rtlCol="0">
            <a:spAutoFit/>
          </a:bodyPr>
          <a:lstStyle/>
          <a:p>
            <a:r>
              <a:rPr lang="en-US" altLang="zh-CN" sz="2400" dirty="0"/>
              <a:t>(b)</a:t>
            </a:r>
            <a:r>
              <a:rPr lang="zh-CN" altLang="en-US" sz="2400" dirty="0"/>
              <a:t> </a:t>
            </a:r>
            <a:r>
              <a:rPr lang="en-US" altLang="zh-CN" sz="2400" dirty="0"/>
              <a:t>Queue</a:t>
            </a:r>
            <a:r>
              <a:rPr lang="zh-CN" altLang="en-US" sz="2400" dirty="0"/>
              <a:t> </a:t>
            </a:r>
            <a:r>
              <a:rPr lang="en-US" altLang="zh-CN" sz="2400" dirty="0"/>
              <a:t>II</a:t>
            </a:r>
            <a:endParaRPr lang="en-US" sz="2400" dirty="0"/>
          </a:p>
        </p:txBody>
      </p:sp>
      <p:pic>
        <p:nvPicPr>
          <p:cNvPr id="4" name="Picture 3">
            <a:extLst>
              <a:ext uri="{FF2B5EF4-FFF2-40B4-BE49-F238E27FC236}">
                <a16:creationId xmlns:a16="http://schemas.microsoft.com/office/drawing/2014/main" id="{9B366D30-0766-C64C-A94E-1724FCA597F5}"/>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08996" y="1219201"/>
            <a:ext cx="7989888" cy="3200400"/>
          </a:xfrm>
          <a:prstGeom prst="rect">
            <a:avLst/>
          </a:prstGeom>
        </p:spPr>
      </p:pic>
      <p:sp>
        <p:nvSpPr>
          <p:cNvPr id="5" name="TextBox 4">
            <a:extLst>
              <a:ext uri="{FF2B5EF4-FFF2-40B4-BE49-F238E27FC236}">
                <a16:creationId xmlns:a16="http://schemas.microsoft.com/office/drawing/2014/main" id="{42FD63D8-C89C-2E43-9117-5791FF677D12}"/>
              </a:ext>
            </a:extLst>
          </p:cNvPr>
          <p:cNvSpPr txBox="1"/>
          <p:nvPr/>
        </p:nvSpPr>
        <p:spPr>
          <a:xfrm>
            <a:off x="304800" y="1190628"/>
            <a:ext cx="1892506" cy="461665"/>
          </a:xfrm>
          <a:prstGeom prst="rect">
            <a:avLst/>
          </a:prstGeom>
          <a:noFill/>
        </p:spPr>
        <p:txBody>
          <a:bodyPr wrap="none" rtlCol="0">
            <a:spAutoFit/>
          </a:bodyPr>
          <a:lstStyle/>
          <a:p>
            <a:r>
              <a:rPr lang="en-US" sz="2400" dirty="0"/>
              <a:t>Remote hosts</a:t>
            </a:r>
          </a:p>
        </p:txBody>
      </p:sp>
      <p:sp>
        <p:nvSpPr>
          <p:cNvPr id="18" name="Title 1">
            <a:extLst>
              <a:ext uri="{FF2B5EF4-FFF2-40B4-BE49-F238E27FC236}">
                <a16:creationId xmlns:a16="http://schemas.microsoft.com/office/drawing/2014/main" id="{8328CAA0-1515-ED42-A3A2-E32D0C985EBC}"/>
              </a:ext>
            </a:extLst>
          </p:cNvPr>
          <p:cNvSpPr txBox="1">
            <a:spLocks/>
          </p:cNvSpPr>
          <p:nvPr/>
        </p:nvSpPr>
        <p:spPr>
          <a:xfrm>
            <a:off x="685800" y="427038"/>
            <a:ext cx="7772400" cy="639762"/>
          </a:xfrm>
          <a:prstGeom prst="rect">
            <a:avLst/>
          </a:prstGeom>
        </p:spPr>
        <p:txBody>
          <a:bodyPr bIns="91440" anchor="b" anchorCtr="0">
            <a:noAutofit/>
          </a:bodyPr>
          <a:lstStyle>
            <a:lvl1pPr algn="l" rtl="0" eaLnBrk="1" latinLnBrk="0" hangingPunct="1">
              <a:spcBef>
                <a:spcPct val="0"/>
              </a:spcBef>
              <a:buNone/>
              <a:defRPr kumimoji="0" sz="4000" kern="1200">
                <a:solidFill>
                  <a:schemeClr val="tx2"/>
                </a:solidFill>
                <a:latin typeface="+mj-lt"/>
                <a:ea typeface="+mj-ea"/>
                <a:cs typeface="+mj-cs"/>
              </a:defRPr>
            </a:lvl1pPr>
          </a:lstStyle>
          <a:p>
            <a:pPr algn="ctr"/>
            <a:r>
              <a:rPr lang="en-US" sz="3600" b="1" dirty="0">
                <a:solidFill>
                  <a:schemeClr val="accent1">
                    <a:lumMod val="75000"/>
                  </a:schemeClr>
                </a:solidFill>
                <a:latin typeface="+mn-lt"/>
              </a:rPr>
              <a:t>System Model</a:t>
            </a:r>
            <a:br>
              <a:rPr lang="en-US" sz="2800" b="1" dirty="0">
                <a:solidFill>
                  <a:schemeClr val="accent1">
                    <a:lumMod val="75000"/>
                  </a:schemeClr>
                </a:solidFill>
                <a:latin typeface="+mn-lt"/>
              </a:rPr>
            </a:br>
            <a:r>
              <a:rPr lang="en-US" altLang="zh-CN" sz="2800" b="1" dirty="0">
                <a:solidFill>
                  <a:srgbClr val="7030A0"/>
                </a:solidFill>
                <a:latin typeface="+mn-lt"/>
              </a:rPr>
              <a:t>Problem statement</a:t>
            </a:r>
            <a:endParaRPr lang="en-US" sz="2800" b="1" dirty="0">
              <a:solidFill>
                <a:srgbClr val="7030A0"/>
              </a:solidFill>
              <a:latin typeface="+mn-lt"/>
            </a:endParaRPr>
          </a:p>
        </p:txBody>
      </p:sp>
      <p:sp>
        <p:nvSpPr>
          <p:cNvPr id="2" name="Footer Placeholder 1">
            <a:extLst>
              <a:ext uri="{FF2B5EF4-FFF2-40B4-BE49-F238E27FC236}">
                <a16:creationId xmlns:a16="http://schemas.microsoft.com/office/drawing/2014/main" id="{80755F9F-B1CE-4F29-8B4B-E8190BF75325}"/>
              </a:ext>
            </a:extLst>
          </p:cNvPr>
          <p:cNvSpPr>
            <a:spLocks noGrp="1"/>
          </p:cNvSpPr>
          <p:nvPr>
            <p:ph type="ftr" sz="quarter" idx="11"/>
          </p:nvPr>
        </p:nvSpPr>
        <p:spPr/>
        <p:txBody>
          <a:bodyPr/>
          <a:lstStyle/>
          <a:p>
            <a:r>
              <a:rPr lang="en-US"/>
              <a:t>© 2019 AT&amp;T Intellectual Property. AT&amp;T, Globe logo, and DIRECTV are registered trademarks and service marks of  AT&amp;T Intellectual Property and/or AT&amp;T affiliated companies. All other marks are the property of their respective owners.</a:t>
            </a:r>
          </a:p>
        </p:txBody>
      </p:sp>
      <p:sp>
        <p:nvSpPr>
          <p:cNvPr id="19" name="Rectangle 18">
            <a:extLst>
              <a:ext uri="{FF2B5EF4-FFF2-40B4-BE49-F238E27FC236}">
                <a16:creationId xmlns:a16="http://schemas.microsoft.com/office/drawing/2014/main" id="{3BCC60E4-57A7-B247-AAC9-A996A1182E34}"/>
              </a:ext>
            </a:extLst>
          </p:cNvPr>
          <p:cNvSpPr/>
          <p:nvPr/>
        </p:nvSpPr>
        <p:spPr>
          <a:xfrm>
            <a:off x="152400" y="4495800"/>
            <a:ext cx="8991600" cy="1846659"/>
          </a:xfrm>
          <a:prstGeom prst="rect">
            <a:avLst/>
          </a:prstGeom>
          <a:noFill/>
        </p:spPr>
        <p:txBody>
          <a:bodyPr wrap="square">
            <a:spAutoFit/>
          </a:bodyPr>
          <a:lstStyle/>
          <a:p>
            <a:pPr marL="800100" lvl="1" indent="-342900" fontAlgn="t">
              <a:buFont typeface="Arial" panose="020B0604020202020204" pitchFamily="34" charset="0"/>
              <a:buChar char="•"/>
            </a:pPr>
            <a:r>
              <a:rPr lang="en-US" altLang="zh-CN" sz="2600" b="1" u="sng" dirty="0">
                <a:solidFill>
                  <a:srgbClr val="7030A0"/>
                </a:solidFill>
              </a:rPr>
              <a:t>Problem:</a:t>
            </a:r>
            <a:r>
              <a:rPr lang="en-US" altLang="zh-CN" sz="2600" b="1" dirty="0"/>
              <a:t> Determine optimal dropping rate.</a:t>
            </a:r>
          </a:p>
          <a:p>
            <a:pPr marL="1257300" lvl="2" indent="-342900" fontAlgn="t">
              <a:buFont typeface="Arial" panose="020B0604020202020204" pitchFamily="34" charset="0"/>
              <a:buChar char="•"/>
            </a:pPr>
            <a:r>
              <a:rPr lang="en-US" altLang="zh-CN" sz="2200" b="1" dirty="0"/>
              <a:t>Forces background traffic to quickly yield to foreground traffic when network congested</a:t>
            </a:r>
          </a:p>
          <a:p>
            <a:pPr marL="1257300" lvl="2" indent="-342900" fontAlgn="t">
              <a:buFont typeface="Arial" panose="020B0604020202020204" pitchFamily="34" charset="0"/>
              <a:buChar char="•"/>
            </a:pPr>
            <a:r>
              <a:rPr lang="en-US" altLang="zh-CN" sz="2200" b="1" dirty="0"/>
              <a:t>Allows it quickly recapture spare capacity when network load subsides </a:t>
            </a:r>
          </a:p>
        </p:txBody>
      </p:sp>
    </p:spTree>
    <p:extLst>
      <p:ext uri="{BB962C8B-B14F-4D97-AF65-F5344CB8AC3E}">
        <p14:creationId xmlns:p14="http://schemas.microsoft.com/office/powerpoint/2010/main" val="287292869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9" name="Straight Connector 8"/>
          <p:cNvCxnSpPr/>
          <p:nvPr/>
        </p:nvCxnSpPr>
        <p:spPr bwMode="auto">
          <a:xfrm>
            <a:off x="574723" y="990600"/>
            <a:ext cx="7989888" cy="0"/>
          </a:xfrm>
          <a:prstGeom prst="line">
            <a:avLst/>
          </a:prstGeom>
          <a:ln>
            <a:headEnd type="none" w="med" len="med"/>
            <a:tailEnd type="none" w="med" len="med"/>
          </a:ln>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style>
          <a:lnRef idx="3">
            <a:schemeClr val="accent1"/>
          </a:lnRef>
          <a:fillRef idx="0">
            <a:schemeClr val="accent1"/>
          </a:fillRef>
          <a:effectRef idx="2">
            <a:schemeClr val="accent1"/>
          </a:effectRef>
          <a:fontRef idx="minor">
            <a:schemeClr val="tx1"/>
          </a:fontRef>
        </p:style>
      </p:cxnSp>
      <mc:AlternateContent xmlns:mc="http://schemas.openxmlformats.org/markup-compatibility/2006" xmlns:a14="http://schemas.microsoft.com/office/drawing/2010/main">
        <mc:Choice Requires="a14">
          <p:sp>
            <p:nvSpPr>
              <p:cNvPr id="4" name="TextBox 3">
                <a:extLst>
                  <a:ext uri="{FF2B5EF4-FFF2-40B4-BE49-F238E27FC236}">
                    <a16:creationId xmlns:a16="http://schemas.microsoft.com/office/drawing/2014/main" id="{C520CC7A-0D4B-C44F-AA9F-8CCDCAE5E1FD}"/>
                  </a:ext>
                </a:extLst>
              </p:cNvPr>
              <p:cNvSpPr txBox="1"/>
              <p:nvPr/>
            </p:nvSpPr>
            <p:spPr>
              <a:xfrm>
                <a:off x="1524000" y="2781782"/>
                <a:ext cx="4825552" cy="338554"/>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sz="2200" b="1" i="1" smtClean="0">
                              <a:latin typeface="Cambria Math" panose="02040503050406030204" pitchFamily="18" charset="0"/>
                            </a:rPr>
                          </m:ctrlPr>
                        </m:sSubPr>
                        <m:e>
                          <m:r>
                            <a:rPr lang="en-US" sz="2200" b="1" i="1" smtClean="0">
                              <a:latin typeface="Cambria Math" panose="02040503050406030204" pitchFamily="18" charset="0"/>
                            </a:rPr>
                            <m:t>𝑾</m:t>
                          </m:r>
                        </m:e>
                        <m:sub>
                          <m:r>
                            <a:rPr lang="en-US" sz="2200" b="1" i="1" smtClean="0">
                              <a:latin typeface="Cambria Math" panose="02040503050406030204" pitchFamily="18" charset="0"/>
                            </a:rPr>
                            <m:t>𝒏</m:t>
                          </m:r>
                        </m:sub>
                      </m:sSub>
                      <m:d>
                        <m:dPr>
                          <m:ctrlPr>
                            <a:rPr lang="en-US" sz="2200" b="1" i="1" smtClean="0">
                              <a:latin typeface="Cambria Math" panose="02040503050406030204" pitchFamily="18" charset="0"/>
                            </a:rPr>
                          </m:ctrlPr>
                        </m:dPr>
                        <m:e>
                          <m:r>
                            <a:rPr lang="en-US" sz="2200" b="1" i="1" smtClean="0">
                              <a:latin typeface="Cambria Math" panose="02040503050406030204" pitchFamily="18" charset="0"/>
                            </a:rPr>
                            <m:t>𝒕</m:t>
                          </m:r>
                          <m:r>
                            <a:rPr lang="en-US" sz="2200" b="1" i="1" smtClean="0">
                              <a:latin typeface="Cambria Math" panose="02040503050406030204" pitchFamily="18" charset="0"/>
                            </a:rPr>
                            <m:t>+</m:t>
                          </m:r>
                          <m:sSub>
                            <m:sSubPr>
                              <m:ctrlPr>
                                <a:rPr lang="en-US" sz="2200" b="1" i="1" smtClean="0">
                                  <a:latin typeface="Cambria Math" panose="02040503050406030204" pitchFamily="18" charset="0"/>
                                </a:rPr>
                              </m:ctrlPr>
                            </m:sSubPr>
                            <m:e>
                              <m:r>
                                <a:rPr lang="en-US" sz="2200" b="1" i="1" smtClean="0">
                                  <a:latin typeface="Cambria Math" panose="02040503050406030204" pitchFamily="18" charset="0"/>
                                </a:rPr>
                                <m:t>𝑻</m:t>
                              </m:r>
                            </m:e>
                            <m:sub>
                              <m:r>
                                <a:rPr lang="en-US" sz="2200" b="1" i="1" smtClean="0">
                                  <a:latin typeface="Cambria Math" panose="02040503050406030204" pitchFamily="18" charset="0"/>
                                </a:rPr>
                                <m:t>𝒏</m:t>
                              </m:r>
                            </m:sub>
                          </m:sSub>
                        </m:e>
                      </m:d>
                      <m:r>
                        <a:rPr lang="en-US" sz="2200" b="1" i="1" smtClean="0">
                          <a:latin typeface="Cambria Math" panose="02040503050406030204" pitchFamily="18" charset="0"/>
                        </a:rPr>
                        <m:t>= </m:t>
                      </m:r>
                      <m:sSub>
                        <m:sSubPr>
                          <m:ctrlPr>
                            <a:rPr lang="en-US" sz="2200" b="1" i="1" smtClean="0">
                              <a:latin typeface="Cambria Math" panose="02040503050406030204" pitchFamily="18" charset="0"/>
                            </a:rPr>
                          </m:ctrlPr>
                        </m:sSubPr>
                        <m:e>
                          <m:r>
                            <a:rPr lang="en-US" sz="2200" b="1" i="1" smtClean="0">
                              <a:latin typeface="Cambria Math" panose="02040503050406030204" pitchFamily="18" charset="0"/>
                            </a:rPr>
                            <m:t>𝑾</m:t>
                          </m:r>
                        </m:e>
                        <m:sub>
                          <m:r>
                            <a:rPr lang="en-US" sz="2200" b="1" i="1" smtClean="0">
                              <a:latin typeface="Cambria Math" panose="02040503050406030204" pitchFamily="18" charset="0"/>
                            </a:rPr>
                            <m:t>𝒏</m:t>
                          </m:r>
                        </m:sub>
                      </m:sSub>
                      <m:d>
                        <m:dPr>
                          <m:ctrlPr>
                            <a:rPr lang="en-US" sz="2200" b="1" i="1" smtClean="0">
                              <a:latin typeface="Cambria Math" panose="02040503050406030204" pitchFamily="18" charset="0"/>
                            </a:rPr>
                          </m:ctrlPr>
                        </m:dPr>
                        <m:e>
                          <m:r>
                            <a:rPr lang="en-US" sz="2200" b="1" i="1" smtClean="0">
                              <a:latin typeface="Cambria Math" panose="02040503050406030204" pitchFamily="18" charset="0"/>
                            </a:rPr>
                            <m:t>𝒕</m:t>
                          </m:r>
                        </m:e>
                      </m:d>
                      <m:r>
                        <a:rPr lang="en-US" sz="2200" b="1" i="1" smtClean="0">
                          <a:latin typeface="Cambria Math" panose="02040503050406030204" pitchFamily="18" charset="0"/>
                        </a:rPr>
                        <m:t>+ </m:t>
                      </m:r>
                      <m:sSub>
                        <m:sSubPr>
                          <m:ctrlPr>
                            <a:rPr lang="en-US" sz="2200" b="1" i="1" smtClean="0">
                              <a:latin typeface="Cambria Math" panose="02040503050406030204" pitchFamily="18" charset="0"/>
                            </a:rPr>
                          </m:ctrlPr>
                        </m:sSubPr>
                        <m:e>
                          <m:r>
                            <a:rPr lang="en-US" sz="2200" b="1" i="1" smtClean="0">
                              <a:latin typeface="Cambria Math" panose="02040503050406030204" pitchFamily="18" charset="0"/>
                            </a:rPr>
                            <m:t>𝑰</m:t>
                          </m:r>
                        </m:e>
                        <m:sub>
                          <m:r>
                            <a:rPr lang="en-US" sz="2200" b="1" i="1" smtClean="0">
                              <a:latin typeface="Cambria Math" panose="02040503050406030204" pitchFamily="18" charset="0"/>
                            </a:rPr>
                            <m:t>𝒏</m:t>
                          </m:r>
                        </m:sub>
                      </m:sSub>
                      <m:d>
                        <m:dPr>
                          <m:ctrlPr>
                            <a:rPr lang="en-US" sz="2200" b="1" i="1" smtClean="0">
                              <a:latin typeface="Cambria Math" panose="02040503050406030204" pitchFamily="18" charset="0"/>
                            </a:rPr>
                          </m:ctrlPr>
                        </m:dPr>
                        <m:e>
                          <m:r>
                            <a:rPr lang="en-US" sz="2200" b="1" i="1" smtClean="0">
                              <a:latin typeface="Cambria Math" panose="02040503050406030204" pitchFamily="18" charset="0"/>
                            </a:rPr>
                            <m:t>𝒕</m:t>
                          </m:r>
                        </m:e>
                      </m:d>
                      <m:r>
                        <a:rPr lang="en-US" sz="2200" b="1" i="1" smtClean="0">
                          <a:latin typeface="Cambria Math" panose="02040503050406030204" pitchFamily="18" charset="0"/>
                        </a:rPr>
                        <m:t>− </m:t>
                      </m:r>
                      <m:sSub>
                        <m:sSubPr>
                          <m:ctrlPr>
                            <a:rPr lang="en-US" sz="2200" b="1" i="1" smtClean="0">
                              <a:latin typeface="Cambria Math" panose="02040503050406030204" pitchFamily="18" charset="0"/>
                            </a:rPr>
                          </m:ctrlPr>
                        </m:sSubPr>
                        <m:e>
                          <m:r>
                            <a:rPr lang="en-US" sz="2200" b="1" i="1" smtClean="0">
                              <a:latin typeface="Cambria Math" panose="02040503050406030204" pitchFamily="18" charset="0"/>
                            </a:rPr>
                            <m:t>𝑫</m:t>
                          </m:r>
                        </m:e>
                        <m:sub>
                          <m:r>
                            <a:rPr lang="en-US" sz="2200" b="1" i="1" smtClean="0">
                              <a:latin typeface="Cambria Math" panose="02040503050406030204" pitchFamily="18" charset="0"/>
                            </a:rPr>
                            <m:t>𝒏</m:t>
                          </m:r>
                        </m:sub>
                      </m:sSub>
                      <m:r>
                        <a:rPr lang="en-US" sz="2200" b="1" i="1" smtClean="0">
                          <a:latin typeface="Cambria Math" panose="02040503050406030204" pitchFamily="18" charset="0"/>
                        </a:rPr>
                        <m:t>(</m:t>
                      </m:r>
                      <m:r>
                        <a:rPr lang="en-US" sz="2200" b="1" i="1" smtClean="0">
                          <a:latin typeface="Cambria Math" panose="02040503050406030204" pitchFamily="18" charset="0"/>
                        </a:rPr>
                        <m:t>𝒕</m:t>
                      </m:r>
                      <m:r>
                        <a:rPr lang="en-US" sz="2200" b="1" i="1" smtClean="0">
                          <a:latin typeface="Cambria Math" panose="02040503050406030204" pitchFamily="18" charset="0"/>
                        </a:rPr>
                        <m:t>)</m:t>
                      </m:r>
                    </m:oMath>
                  </m:oMathPara>
                </a14:m>
                <a:endParaRPr lang="en-US" sz="2200" b="1" dirty="0"/>
              </a:p>
            </p:txBody>
          </p:sp>
        </mc:Choice>
        <mc:Fallback xmlns="">
          <p:sp>
            <p:nvSpPr>
              <p:cNvPr id="4" name="TextBox 3">
                <a:extLst>
                  <a:ext uri="{FF2B5EF4-FFF2-40B4-BE49-F238E27FC236}">
                    <a16:creationId xmlns:a16="http://schemas.microsoft.com/office/drawing/2014/main" id="{C520CC7A-0D4B-C44F-AA9F-8CCDCAE5E1FD}"/>
                  </a:ext>
                </a:extLst>
              </p:cNvPr>
              <p:cNvSpPr txBox="1">
                <a:spLocks noRot="1" noChangeAspect="1" noMove="1" noResize="1" noEditPoints="1" noAdjustHandles="1" noChangeArrowheads="1" noChangeShapeType="1" noTextEdit="1"/>
              </p:cNvSpPr>
              <p:nvPr/>
            </p:nvSpPr>
            <p:spPr>
              <a:xfrm>
                <a:off x="1524000" y="2781782"/>
                <a:ext cx="4825552" cy="338554"/>
              </a:xfrm>
              <a:prstGeom prst="rect">
                <a:avLst/>
              </a:prstGeom>
              <a:blipFill>
                <a:blip r:embed="rId3"/>
                <a:stretch>
                  <a:fillRect l="-1053" t="-7143" r="-1579" b="-35714"/>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5" name="TextBox 14">
                <a:extLst>
                  <a:ext uri="{FF2B5EF4-FFF2-40B4-BE49-F238E27FC236}">
                    <a16:creationId xmlns:a16="http://schemas.microsoft.com/office/drawing/2014/main" id="{20416A06-95AE-2047-8D40-1C3027784AF2}"/>
                  </a:ext>
                </a:extLst>
              </p:cNvPr>
              <p:cNvSpPr txBox="1"/>
              <p:nvPr/>
            </p:nvSpPr>
            <p:spPr>
              <a:xfrm>
                <a:off x="631264" y="1143000"/>
                <a:ext cx="7826936" cy="1354217"/>
              </a:xfrm>
              <a:prstGeom prst="rect">
                <a:avLst/>
              </a:prstGeom>
              <a:noFill/>
            </p:spPr>
            <p:txBody>
              <a:bodyPr wrap="square" lIns="0" tIns="0" rIns="0" bIns="0" rtlCol="0">
                <a:spAutoFit/>
              </a:bodyPr>
              <a:lstStyle/>
              <a:p>
                <a:pPr marL="342900" indent="-342900">
                  <a:buFont typeface="Arial" panose="020B0604020202020204" pitchFamily="34" charset="0"/>
                  <a:buChar char="•"/>
                </a:pPr>
                <a14:m>
                  <m:oMath xmlns:m="http://schemas.openxmlformats.org/officeDocument/2006/math">
                    <m:sSub>
                      <m:sSubPr>
                        <m:ctrlPr>
                          <a:rPr lang="en-US" sz="2200" b="1" i="1" smtClean="0">
                            <a:latin typeface="Cambria Math" panose="02040503050406030204" pitchFamily="18" charset="0"/>
                          </a:rPr>
                        </m:ctrlPr>
                      </m:sSubPr>
                      <m:e>
                        <m:r>
                          <a:rPr lang="en-US" sz="2200" b="1" i="1" smtClean="0">
                            <a:latin typeface="Cambria Math" panose="02040503050406030204" pitchFamily="18" charset="0"/>
                          </a:rPr>
                          <m:t>𝑾</m:t>
                        </m:r>
                      </m:e>
                      <m:sub>
                        <m:r>
                          <a:rPr lang="en-US" sz="2200" b="1" i="1" smtClean="0">
                            <a:latin typeface="Cambria Math" panose="02040503050406030204" pitchFamily="18" charset="0"/>
                          </a:rPr>
                          <m:t>𝒏</m:t>
                        </m:r>
                      </m:sub>
                    </m:sSub>
                    <m:r>
                      <a:rPr lang="en-US" sz="2200" b="1" i="1" smtClean="0">
                        <a:latin typeface="Cambria Math" panose="02040503050406030204" pitchFamily="18" charset="0"/>
                      </a:rPr>
                      <m:t>(</m:t>
                    </m:r>
                    <m:r>
                      <a:rPr lang="en-US" sz="2200" b="1" i="1" smtClean="0">
                        <a:latin typeface="Cambria Math" panose="02040503050406030204" pitchFamily="18" charset="0"/>
                      </a:rPr>
                      <m:t>𝒕</m:t>
                    </m:r>
                    <m:r>
                      <a:rPr lang="en-US" sz="2200" b="1" i="1" smtClean="0">
                        <a:latin typeface="Cambria Math" panose="02040503050406030204" pitchFamily="18" charset="0"/>
                      </a:rPr>
                      <m:t>)</m:t>
                    </m:r>
                  </m:oMath>
                </a14:m>
                <a:r>
                  <a:rPr lang="en-US" sz="2200" b="1" dirty="0">
                    <a:latin typeface="Calibri" panose="020F0502020204030204" pitchFamily="34" charset="0"/>
                    <a:cs typeface="Calibri" panose="020F0502020204030204" pitchFamily="34" charset="0"/>
                  </a:rPr>
                  <a:t>: Window size of flow n at time slot t</a:t>
                </a:r>
              </a:p>
              <a:p>
                <a:pPr marL="342900" indent="-342900">
                  <a:buFont typeface="Arial" panose="020B0604020202020204" pitchFamily="34" charset="0"/>
                  <a:buChar char="•"/>
                </a:pPr>
                <a14:m>
                  <m:oMath xmlns:m="http://schemas.openxmlformats.org/officeDocument/2006/math">
                    <m:sSub>
                      <m:sSubPr>
                        <m:ctrlPr>
                          <a:rPr lang="en-US" sz="2200" b="1" i="1">
                            <a:latin typeface="Cambria Math" panose="02040503050406030204" pitchFamily="18" charset="0"/>
                          </a:rPr>
                        </m:ctrlPr>
                      </m:sSubPr>
                      <m:e>
                        <m:r>
                          <a:rPr lang="en-US" sz="2200" b="1" i="1">
                            <a:latin typeface="Cambria Math" panose="02040503050406030204" pitchFamily="18" charset="0"/>
                          </a:rPr>
                          <m:t>𝑻</m:t>
                        </m:r>
                      </m:e>
                      <m:sub>
                        <m:r>
                          <a:rPr lang="en-US" sz="2200" b="1" i="1">
                            <a:latin typeface="Cambria Math" panose="02040503050406030204" pitchFamily="18" charset="0"/>
                          </a:rPr>
                          <m:t>𝒏</m:t>
                        </m:r>
                      </m:sub>
                    </m:sSub>
                  </m:oMath>
                </a14:m>
                <a:r>
                  <a:rPr lang="en-US" sz="2200" b="1" dirty="0">
                    <a:latin typeface="Calibri" panose="020F0502020204030204" pitchFamily="34" charset="0"/>
                    <a:cs typeface="Calibri" panose="020F0502020204030204" pitchFamily="34" charset="0"/>
                  </a:rPr>
                  <a:t>: Round trip time (RTT)</a:t>
                </a:r>
              </a:p>
              <a:p>
                <a:pPr marL="342900" indent="-342900">
                  <a:buFont typeface="Arial" panose="020B0604020202020204" pitchFamily="34" charset="0"/>
                  <a:buChar char="•"/>
                </a:pPr>
                <a14:m>
                  <m:oMath xmlns:m="http://schemas.openxmlformats.org/officeDocument/2006/math">
                    <m:sSub>
                      <m:sSubPr>
                        <m:ctrlPr>
                          <a:rPr lang="en-US" sz="2200" b="1" i="1">
                            <a:latin typeface="Cambria Math" panose="02040503050406030204" pitchFamily="18" charset="0"/>
                          </a:rPr>
                        </m:ctrlPr>
                      </m:sSubPr>
                      <m:e>
                        <m:r>
                          <a:rPr lang="en-US" sz="2200" b="1" i="1">
                            <a:latin typeface="Cambria Math" panose="02040503050406030204" pitchFamily="18" charset="0"/>
                          </a:rPr>
                          <m:t>𝑰</m:t>
                        </m:r>
                      </m:e>
                      <m:sub>
                        <m:r>
                          <a:rPr lang="en-US" sz="2200" b="1" i="1">
                            <a:latin typeface="Cambria Math" panose="02040503050406030204" pitchFamily="18" charset="0"/>
                          </a:rPr>
                          <m:t>𝒏</m:t>
                        </m:r>
                      </m:sub>
                    </m:sSub>
                    <m:d>
                      <m:dPr>
                        <m:ctrlPr>
                          <a:rPr lang="en-US" sz="2200" b="1" i="1">
                            <a:latin typeface="Cambria Math" panose="02040503050406030204" pitchFamily="18" charset="0"/>
                          </a:rPr>
                        </m:ctrlPr>
                      </m:dPr>
                      <m:e>
                        <m:r>
                          <a:rPr lang="en-US" sz="2200" b="1" i="1">
                            <a:latin typeface="Cambria Math" panose="02040503050406030204" pitchFamily="18" charset="0"/>
                          </a:rPr>
                          <m:t>𝒕</m:t>
                        </m:r>
                      </m:e>
                    </m:d>
                  </m:oMath>
                </a14:m>
                <a:r>
                  <a:rPr lang="en-US" sz="2200" b="1" dirty="0">
                    <a:latin typeface="Calibri" panose="020F0502020204030204" pitchFamily="34" charset="0"/>
                    <a:cs typeface="Calibri" panose="020F0502020204030204" pitchFamily="34" charset="0"/>
                  </a:rPr>
                  <a:t>: Window size increment due to successful ACKs received</a:t>
                </a:r>
              </a:p>
              <a:p>
                <a:pPr marL="342900" indent="-342900">
                  <a:buFont typeface="Arial" panose="020B0604020202020204" pitchFamily="34" charset="0"/>
                  <a:buChar char="•"/>
                </a:pPr>
                <a14:m>
                  <m:oMath xmlns:m="http://schemas.openxmlformats.org/officeDocument/2006/math">
                    <m:sSub>
                      <m:sSubPr>
                        <m:ctrlPr>
                          <a:rPr lang="en-US" sz="2200" b="1" i="1">
                            <a:latin typeface="Cambria Math" panose="02040503050406030204" pitchFamily="18" charset="0"/>
                          </a:rPr>
                        </m:ctrlPr>
                      </m:sSubPr>
                      <m:e>
                        <m:r>
                          <a:rPr lang="en-US" sz="2200" b="1" i="1" smtClean="0">
                            <a:latin typeface="Cambria Math" panose="02040503050406030204" pitchFamily="18" charset="0"/>
                          </a:rPr>
                          <m:t>𝑫</m:t>
                        </m:r>
                      </m:e>
                      <m:sub>
                        <m:r>
                          <a:rPr lang="en-US" sz="2200" b="1" i="1">
                            <a:latin typeface="Cambria Math" panose="02040503050406030204" pitchFamily="18" charset="0"/>
                          </a:rPr>
                          <m:t>𝒏</m:t>
                        </m:r>
                      </m:sub>
                    </m:sSub>
                    <m:d>
                      <m:dPr>
                        <m:ctrlPr>
                          <a:rPr lang="en-US" sz="2200" b="1" i="1">
                            <a:latin typeface="Cambria Math" panose="02040503050406030204" pitchFamily="18" charset="0"/>
                          </a:rPr>
                        </m:ctrlPr>
                      </m:dPr>
                      <m:e>
                        <m:r>
                          <a:rPr lang="en-US" sz="2200" b="1" i="1">
                            <a:latin typeface="Cambria Math" panose="02040503050406030204" pitchFamily="18" charset="0"/>
                          </a:rPr>
                          <m:t>𝒕</m:t>
                        </m:r>
                      </m:e>
                    </m:d>
                  </m:oMath>
                </a14:m>
                <a:r>
                  <a:rPr lang="en-US" sz="2200" b="1" dirty="0">
                    <a:latin typeface="Calibri" panose="020F0502020204030204" pitchFamily="34" charset="0"/>
                    <a:cs typeface="Calibri" panose="020F0502020204030204" pitchFamily="34" charset="0"/>
                  </a:rPr>
                  <a:t>: Window size decrement due to packet loss</a:t>
                </a:r>
              </a:p>
            </p:txBody>
          </p:sp>
        </mc:Choice>
        <mc:Fallback xmlns="">
          <p:sp>
            <p:nvSpPr>
              <p:cNvPr id="15" name="TextBox 14">
                <a:extLst>
                  <a:ext uri="{FF2B5EF4-FFF2-40B4-BE49-F238E27FC236}">
                    <a16:creationId xmlns:a16="http://schemas.microsoft.com/office/drawing/2014/main" id="{20416A06-95AE-2047-8D40-1C3027784AF2}"/>
                  </a:ext>
                </a:extLst>
              </p:cNvPr>
              <p:cNvSpPr txBox="1">
                <a:spLocks noRot="1" noChangeAspect="1" noMove="1" noResize="1" noEditPoints="1" noAdjustHandles="1" noChangeArrowheads="1" noChangeShapeType="1" noTextEdit="1"/>
              </p:cNvSpPr>
              <p:nvPr/>
            </p:nvSpPr>
            <p:spPr>
              <a:xfrm>
                <a:off x="631264" y="1143000"/>
                <a:ext cx="7826936" cy="1354217"/>
              </a:xfrm>
              <a:prstGeom prst="rect">
                <a:avLst/>
              </a:prstGeom>
              <a:blipFill>
                <a:blip r:embed="rId4"/>
                <a:stretch>
                  <a:fillRect l="-2107" t="-5556" b="-11111"/>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 name="Rectangle 4">
                <a:extLst>
                  <a:ext uri="{FF2B5EF4-FFF2-40B4-BE49-F238E27FC236}">
                    <a16:creationId xmlns:a16="http://schemas.microsoft.com/office/drawing/2014/main" id="{ACDC69F1-A721-B74C-94F4-04DD855DC82B}"/>
                  </a:ext>
                </a:extLst>
              </p:cNvPr>
              <p:cNvSpPr/>
              <p:nvPr/>
            </p:nvSpPr>
            <p:spPr>
              <a:xfrm>
                <a:off x="1505712" y="3203386"/>
                <a:ext cx="5254580" cy="623119"/>
              </a:xfrm>
              <a:prstGeom prst="rect">
                <a:avLst/>
              </a:prstGeom>
            </p:spPr>
            <p:txBody>
              <a:bodyPr wrap="none">
                <a:spAutoFit/>
              </a:bodyPr>
              <a:lstStyle/>
              <a:p>
                <a14:m>
                  <m:oMath xmlns:m="http://schemas.openxmlformats.org/officeDocument/2006/math">
                    <m:sSub>
                      <m:sSubPr>
                        <m:ctrlPr>
                          <a:rPr lang="en-US" sz="2200" b="1" i="1" smtClean="0">
                            <a:latin typeface="Cambria Math" panose="02040503050406030204" pitchFamily="18" charset="0"/>
                          </a:rPr>
                        </m:ctrlPr>
                      </m:sSubPr>
                      <m:e>
                        <m:r>
                          <a:rPr lang="en-US" sz="2200" b="1" i="1">
                            <a:latin typeface="Cambria Math" panose="02040503050406030204" pitchFamily="18" charset="0"/>
                          </a:rPr>
                          <m:t>𝑰</m:t>
                        </m:r>
                      </m:e>
                      <m:sub>
                        <m:r>
                          <a:rPr lang="en-US" sz="2200" b="1" i="1">
                            <a:latin typeface="Cambria Math" panose="02040503050406030204" pitchFamily="18" charset="0"/>
                          </a:rPr>
                          <m:t>𝒏</m:t>
                        </m:r>
                      </m:sub>
                    </m:sSub>
                    <m:d>
                      <m:dPr>
                        <m:ctrlPr>
                          <a:rPr lang="en-US" sz="2200" b="1" i="1">
                            <a:latin typeface="Cambria Math" panose="02040503050406030204" pitchFamily="18" charset="0"/>
                          </a:rPr>
                        </m:ctrlPr>
                      </m:dPr>
                      <m:e>
                        <m:r>
                          <a:rPr lang="en-US" sz="2200" b="1" i="1">
                            <a:latin typeface="Cambria Math" panose="02040503050406030204" pitchFamily="18" charset="0"/>
                          </a:rPr>
                          <m:t>𝒕</m:t>
                        </m:r>
                      </m:e>
                    </m:d>
                  </m:oMath>
                </a14:m>
                <a:r>
                  <a:rPr lang="en-US" sz="2200" b="1" dirty="0"/>
                  <a:t> = </a:t>
                </a:r>
                <a14:m>
                  <m:oMath xmlns:m="http://schemas.openxmlformats.org/officeDocument/2006/math">
                    <m:sSub>
                      <m:sSubPr>
                        <m:ctrlPr>
                          <a:rPr lang="en-US" sz="2200" b="1" i="1" smtClean="0">
                            <a:latin typeface="Cambria Math" panose="02040503050406030204" pitchFamily="18" charset="0"/>
                          </a:rPr>
                        </m:ctrlPr>
                      </m:sSubPr>
                      <m:e>
                        <m:r>
                          <a:rPr lang="en-US" sz="2200" b="1" i="1" smtClean="0">
                            <a:latin typeface="Cambria Math" panose="02040503050406030204" pitchFamily="18" charset="0"/>
                          </a:rPr>
                          <m:t>𝑾</m:t>
                        </m:r>
                      </m:e>
                      <m:sub>
                        <m:r>
                          <a:rPr lang="en-US" sz="2200" b="1" i="1" smtClean="0">
                            <a:latin typeface="Cambria Math" panose="02040503050406030204" pitchFamily="18" charset="0"/>
                          </a:rPr>
                          <m:t>𝒏</m:t>
                        </m:r>
                      </m:sub>
                    </m:sSub>
                    <m:r>
                      <a:rPr lang="en-US" sz="2200" b="1" i="1" smtClean="0">
                        <a:latin typeface="Cambria Math" panose="02040503050406030204" pitchFamily="18" charset="0"/>
                      </a:rPr>
                      <m:t>(</m:t>
                    </m:r>
                    <m:r>
                      <a:rPr lang="en-US" sz="2200" b="1" i="1" smtClean="0">
                        <a:latin typeface="Cambria Math" panose="02040503050406030204" pitchFamily="18" charset="0"/>
                      </a:rPr>
                      <m:t>𝒕</m:t>
                    </m:r>
                    <m:r>
                      <a:rPr lang="en-US" sz="2200" b="1" i="1" smtClean="0">
                        <a:latin typeface="Cambria Math" panose="02040503050406030204" pitchFamily="18" charset="0"/>
                      </a:rPr>
                      <m:t>−</m:t>
                    </m:r>
                    <m:sSub>
                      <m:sSubPr>
                        <m:ctrlPr>
                          <a:rPr lang="en-US" sz="2200" b="1" i="1" smtClean="0">
                            <a:latin typeface="Cambria Math" panose="02040503050406030204" pitchFamily="18" charset="0"/>
                          </a:rPr>
                        </m:ctrlPr>
                      </m:sSubPr>
                      <m:e>
                        <m:r>
                          <a:rPr lang="en-US" sz="2200" b="1" i="1" smtClean="0">
                            <a:latin typeface="Cambria Math" panose="02040503050406030204" pitchFamily="18" charset="0"/>
                          </a:rPr>
                          <m:t>𝑻</m:t>
                        </m:r>
                      </m:e>
                      <m:sub>
                        <m:r>
                          <a:rPr lang="en-US" sz="2200" b="1" i="1" smtClean="0">
                            <a:latin typeface="Cambria Math" panose="02040503050406030204" pitchFamily="18" charset="0"/>
                          </a:rPr>
                          <m:t>𝒏</m:t>
                        </m:r>
                      </m:sub>
                    </m:sSub>
                    <m:r>
                      <a:rPr lang="en-US" sz="2200" b="1" i="1" smtClean="0">
                        <a:latin typeface="Cambria Math" panose="02040503050406030204" pitchFamily="18" charset="0"/>
                      </a:rPr>
                      <m:t>)</m:t>
                    </m:r>
                    <m:f>
                      <m:fPr>
                        <m:ctrlPr>
                          <a:rPr lang="en-US" sz="2200" b="1" i="1" smtClean="0">
                            <a:latin typeface="Cambria Math" panose="02040503050406030204" pitchFamily="18" charset="0"/>
                          </a:rPr>
                        </m:ctrlPr>
                      </m:fPr>
                      <m:num>
                        <m:r>
                          <a:rPr lang="en-US" sz="2200" b="1" i="1" smtClean="0">
                            <a:latin typeface="Cambria Math" panose="02040503050406030204" pitchFamily="18" charset="0"/>
                          </a:rPr>
                          <m:t>𝟏</m:t>
                        </m:r>
                      </m:num>
                      <m:den>
                        <m:sSub>
                          <m:sSubPr>
                            <m:ctrlPr>
                              <a:rPr lang="en-US" sz="2200" b="1" i="1" smtClean="0">
                                <a:latin typeface="Cambria Math" panose="02040503050406030204" pitchFamily="18" charset="0"/>
                              </a:rPr>
                            </m:ctrlPr>
                          </m:sSubPr>
                          <m:e>
                            <m:r>
                              <a:rPr lang="en-US" sz="2200" b="1" i="1" smtClean="0">
                                <a:latin typeface="Cambria Math" panose="02040503050406030204" pitchFamily="18" charset="0"/>
                              </a:rPr>
                              <m:t>𝑾</m:t>
                            </m:r>
                          </m:e>
                          <m:sub>
                            <m:r>
                              <a:rPr lang="en-US" sz="2200" b="1" i="1" smtClean="0">
                                <a:latin typeface="Cambria Math" panose="02040503050406030204" pitchFamily="18" charset="0"/>
                              </a:rPr>
                              <m:t>𝒏</m:t>
                            </m:r>
                          </m:sub>
                        </m:sSub>
                        <m:d>
                          <m:dPr>
                            <m:ctrlPr>
                              <a:rPr lang="en-US" sz="2200" b="1" i="1" smtClean="0">
                                <a:latin typeface="Cambria Math" panose="02040503050406030204" pitchFamily="18" charset="0"/>
                              </a:rPr>
                            </m:ctrlPr>
                          </m:dPr>
                          <m:e>
                            <m:r>
                              <a:rPr lang="en-US" sz="2200" b="1" i="1" smtClean="0">
                                <a:latin typeface="Cambria Math" panose="02040503050406030204" pitchFamily="18" charset="0"/>
                              </a:rPr>
                              <m:t>𝒕</m:t>
                            </m:r>
                          </m:e>
                        </m:d>
                      </m:den>
                    </m:f>
                    <m:r>
                      <a:rPr lang="en-US" sz="2200" b="1" i="1" smtClean="0">
                        <a:latin typeface="Cambria Math" panose="02040503050406030204" pitchFamily="18" charset="0"/>
                      </a:rPr>
                      <m:t>(</m:t>
                    </m:r>
                    <m:r>
                      <a:rPr lang="en-US" sz="2200" b="1" i="1" smtClean="0">
                        <a:latin typeface="Cambria Math" panose="02040503050406030204" pitchFamily="18" charset="0"/>
                      </a:rPr>
                      <m:t>𝟏</m:t>
                    </m:r>
                    <m:r>
                      <a:rPr lang="en-US" sz="2200" b="1" i="1" smtClean="0">
                        <a:latin typeface="Cambria Math" panose="02040503050406030204" pitchFamily="18" charset="0"/>
                      </a:rPr>
                      <m:t>−</m:t>
                    </m:r>
                    <m:sSub>
                      <m:sSubPr>
                        <m:ctrlPr>
                          <a:rPr lang="en-US" sz="2200" b="1" i="1" smtClean="0">
                            <a:latin typeface="Cambria Math" panose="02040503050406030204" pitchFamily="18" charset="0"/>
                          </a:rPr>
                        </m:ctrlPr>
                      </m:sSubPr>
                      <m:e>
                        <m:r>
                          <a:rPr lang="en-US" sz="2200" b="1" i="1" smtClean="0">
                            <a:latin typeface="Cambria Math" panose="02040503050406030204" pitchFamily="18" charset="0"/>
                          </a:rPr>
                          <m:t>𝒒</m:t>
                        </m:r>
                      </m:e>
                      <m:sub>
                        <m:r>
                          <a:rPr lang="en-US" sz="2200" b="1" i="1" smtClean="0">
                            <a:latin typeface="Cambria Math" panose="02040503050406030204" pitchFamily="18" charset="0"/>
                          </a:rPr>
                          <m:t>𝒏</m:t>
                        </m:r>
                      </m:sub>
                    </m:sSub>
                    <m:r>
                      <a:rPr lang="en-US" sz="2200" b="1" i="1" smtClean="0">
                        <a:latin typeface="Cambria Math" panose="02040503050406030204" pitchFamily="18" charset="0"/>
                      </a:rPr>
                      <m:t>(</m:t>
                    </m:r>
                    <m:r>
                      <a:rPr lang="en-US" sz="2200" b="1" i="1" smtClean="0">
                        <a:latin typeface="Cambria Math" panose="02040503050406030204" pitchFamily="18" charset="0"/>
                      </a:rPr>
                      <m:t>𝒕</m:t>
                    </m:r>
                    <m:r>
                      <a:rPr lang="en-US" sz="2200" b="1" i="1" smtClean="0">
                        <a:latin typeface="Cambria Math" panose="02040503050406030204" pitchFamily="18" charset="0"/>
                      </a:rPr>
                      <m:t>))</m:t>
                    </m:r>
                    <m:sSub>
                      <m:sSubPr>
                        <m:ctrlPr>
                          <a:rPr lang="en-US" sz="2200" b="1" i="1" smtClean="0">
                            <a:latin typeface="Cambria Math" panose="02040503050406030204" pitchFamily="18" charset="0"/>
                          </a:rPr>
                        </m:ctrlPr>
                      </m:sSubPr>
                      <m:e>
                        <m:r>
                          <a:rPr lang="en-US" sz="2200" b="1" i="1" smtClean="0">
                            <a:latin typeface="Cambria Math" panose="02040503050406030204" pitchFamily="18" charset="0"/>
                            <a:ea typeface="Cambria Math" panose="02040503050406030204" pitchFamily="18" charset="0"/>
                          </a:rPr>
                          <m:t>𝝆</m:t>
                        </m:r>
                      </m:e>
                      <m:sub>
                        <m:r>
                          <a:rPr lang="en-US" sz="2200" b="1" i="1" smtClean="0">
                            <a:latin typeface="Cambria Math" panose="02040503050406030204" pitchFamily="18" charset="0"/>
                          </a:rPr>
                          <m:t>𝒏</m:t>
                        </m:r>
                      </m:sub>
                    </m:sSub>
                    <m:r>
                      <a:rPr lang="en-US" sz="2200" b="1" i="1" smtClean="0">
                        <a:latin typeface="Cambria Math" panose="02040503050406030204" pitchFamily="18" charset="0"/>
                      </a:rPr>
                      <m:t>(</m:t>
                    </m:r>
                    <m:r>
                      <a:rPr lang="en-US" sz="2200" b="1" i="1" smtClean="0">
                        <a:latin typeface="Cambria Math" panose="02040503050406030204" pitchFamily="18" charset="0"/>
                      </a:rPr>
                      <m:t>𝒕</m:t>
                    </m:r>
                    <m:r>
                      <a:rPr lang="en-US" sz="2200" b="1" i="1" smtClean="0">
                        <a:latin typeface="Cambria Math" panose="02040503050406030204" pitchFamily="18" charset="0"/>
                      </a:rPr>
                      <m:t>)</m:t>
                    </m:r>
                  </m:oMath>
                </a14:m>
                <a:endParaRPr lang="en-US" sz="2200" b="1" dirty="0"/>
              </a:p>
            </p:txBody>
          </p:sp>
        </mc:Choice>
        <mc:Fallback xmlns="">
          <p:sp>
            <p:nvSpPr>
              <p:cNvPr id="5" name="Rectangle 4">
                <a:extLst>
                  <a:ext uri="{FF2B5EF4-FFF2-40B4-BE49-F238E27FC236}">
                    <a16:creationId xmlns:a16="http://schemas.microsoft.com/office/drawing/2014/main" id="{ACDC69F1-A721-B74C-94F4-04DD855DC82B}"/>
                  </a:ext>
                </a:extLst>
              </p:cNvPr>
              <p:cNvSpPr>
                <a:spLocks noRot="1" noChangeAspect="1" noMove="1" noResize="1" noEditPoints="1" noAdjustHandles="1" noChangeArrowheads="1" noChangeShapeType="1" noTextEdit="1"/>
              </p:cNvSpPr>
              <p:nvPr/>
            </p:nvSpPr>
            <p:spPr>
              <a:xfrm>
                <a:off x="1505712" y="3203386"/>
                <a:ext cx="5254580" cy="623119"/>
              </a:xfrm>
              <a:prstGeom prst="rect">
                <a:avLst/>
              </a:prstGeom>
              <a:blipFill>
                <a:blip r:embed="rId5"/>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8" name="Rectangle 17">
                <a:extLst>
                  <a:ext uri="{FF2B5EF4-FFF2-40B4-BE49-F238E27FC236}">
                    <a16:creationId xmlns:a16="http://schemas.microsoft.com/office/drawing/2014/main" id="{5D06590A-4F32-FB4B-A255-1A91473C901F}"/>
                  </a:ext>
                </a:extLst>
              </p:cNvPr>
              <p:cNvSpPr/>
              <p:nvPr/>
            </p:nvSpPr>
            <p:spPr>
              <a:xfrm>
                <a:off x="1524000" y="3826505"/>
                <a:ext cx="6457281" cy="474489"/>
              </a:xfrm>
              <a:prstGeom prst="rect">
                <a:avLst/>
              </a:prstGeom>
            </p:spPr>
            <p:txBody>
              <a:bodyPr wrap="none">
                <a:spAutoFit/>
              </a:bodyPr>
              <a:lstStyle/>
              <a:p>
                <a14:m>
                  <m:oMath xmlns:m="http://schemas.openxmlformats.org/officeDocument/2006/math">
                    <m:sSub>
                      <m:sSubPr>
                        <m:ctrlPr>
                          <a:rPr lang="en-US" sz="2200" b="1" i="1" smtClean="0">
                            <a:latin typeface="Cambria Math" panose="02040503050406030204" pitchFamily="18" charset="0"/>
                          </a:rPr>
                        </m:ctrlPr>
                      </m:sSubPr>
                      <m:e>
                        <m:r>
                          <a:rPr lang="en-US" sz="2200" b="1" i="1" smtClean="0">
                            <a:latin typeface="Cambria Math" panose="02040503050406030204" pitchFamily="18" charset="0"/>
                          </a:rPr>
                          <m:t>𝑫</m:t>
                        </m:r>
                      </m:e>
                      <m:sub>
                        <m:r>
                          <a:rPr lang="en-US" sz="2200" b="1" i="1">
                            <a:latin typeface="Cambria Math" panose="02040503050406030204" pitchFamily="18" charset="0"/>
                          </a:rPr>
                          <m:t>𝒏</m:t>
                        </m:r>
                      </m:sub>
                    </m:sSub>
                    <m:d>
                      <m:dPr>
                        <m:ctrlPr>
                          <a:rPr lang="en-US" sz="2200" b="1" i="1">
                            <a:latin typeface="Cambria Math" panose="02040503050406030204" pitchFamily="18" charset="0"/>
                          </a:rPr>
                        </m:ctrlPr>
                      </m:dPr>
                      <m:e>
                        <m:r>
                          <a:rPr lang="en-US" sz="2200" b="1" i="1">
                            <a:latin typeface="Cambria Math" panose="02040503050406030204" pitchFamily="18" charset="0"/>
                          </a:rPr>
                          <m:t>𝒕</m:t>
                        </m:r>
                      </m:e>
                    </m:d>
                  </m:oMath>
                </a14:m>
                <a:r>
                  <a:rPr lang="en-US" sz="2200" b="1" dirty="0"/>
                  <a:t> = </a:t>
                </a:r>
                <a14:m>
                  <m:oMath xmlns:m="http://schemas.openxmlformats.org/officeDocument/2006/math">
                    <m:sSub>
                      <m:sSubPr>
                        <m:ctrlPr>
                          <a:rPr lang="en-US" sz="2200" b="1" i="1" smtClean="0">
                            <a:latin typeface="Cambria Math" panose="02040503050406030204" pitchFamily="18" charset="0"/>
                          </a:rPr>
                        </m:ctrlPr>
                      </m:sSubPr>
                      <m:e>
                        <m:r>
                          <a:rPr lang="en-US" sz="2200" b="1" i="1" smtClean="0">
                            <a:latin typeface="Cambria Math" panose="02040503050406030204" pitchFamily="18" charset="0"/>
                          </a:rPr>
                          <m:t>𝑾</m:t>
                        </m:r>
                      </m:e>
                      <m:sub>
                        <m:r>
                          <a:rPr lang="en-US" sz="2200" b="1" i="1" smtClean="0">
                            <a:latin typeface="Cambria Math" panose="02040503050406030204" pitchFamily="18" charset="0"/>
                          </a:rPr>
                          <m:t>𝒏</m:t>
                        </m:r>
                      </m:sub>
                    </m:sSub>
                    <m:r>
                      <a:rPr lang="en-US" sz="2200" b="1" i="1" smtClean="0">
                        <a:latin typeface="Cambria Math" panose="02040503050406030204" pitchFamily="18" charset="0"/>
                      </a:rPr>
                      <m:t>(</m:t>
                    </m:r>
                    <m:r>
                      <a:rPr lang="en-US" sz="2200" b="1" i="1" smtClean="0">
                        <a:latin typeface="Cambria Math" panose="02040503050406030204" pitchFamily="18" charset="0"/>
                      </a:rPr>
                      <m:t>𝒕</m:t>
                    </m:r>
                    <m:r>
                      <a:rPr lang="en-US" sz="2200" b="1" i="1" smtClean="0">
                        <a:latin typeface="Cambria Math" panose="02040503050406030204" pitchFamily="18" charset="0"/>
                      </a:rPr>
                      <m:t>−</m:t>
                    </m:r>
                    <m:sSub>
                      <m:sSubPr>
                        <m:ctrlPr>
                          <a:rPr lang="en-US" sz="2200" b="1" i="1" smtClean="0">
                            <a:latin typeface="Cambria Math" panose="02040503050406030204" pitchFamily="18" charset="0"/>
                          </a:rPr>
                        </m:ctrlPr>
                      </m:sSubPr>
                      <m:e>
                        <m:r>
                          <a:rPr lang="en-US" sz="2200" b="1" i="1" smtClean="0">
                            <a:latin typeface="Cambria Math" panose="02040503050406030204" pitchFamily="18" charset="0"/>
                          </a:rPr>
                          <m:t>𝑻</m:t>
                        </m:r>
                      </m:e>
                      <m:sub>
                        <m:r>
                          <a:rPr lang="en-US" sz="2200" b="1" i="1" smtClean="0">
                            <a:latin typeface="Cambria Math" panose="02040503050406030204" pitchFamily="18" charset="0"/>
                          </a:rPr>
                          <m:t>𝒏</m:t>
                        </m:r>
                      </m:sub>
                    </m:sSub>
                    <m:r>
                      <a:rPr lang="en-US" sz="2200" b="1" i="1" smtClean="0">
                        <a:latin typeface="Cambria Math" panose="02040503050406030204" pitchFamily="18" charset="0"/>
                      </a:rPr>
                      <m:t>)</m:t>
                    </m:r>
                    <m:r>
                      <a:rPr lang="en-US" sz="2200" b="1" i="1" smtClean="0">
                        <a:latin typeface="Cambria Math" panose="02040503050406030204" pitchFamily="18" charset="0"/>
                        <a:ea typeface="Cambria Math" panose="02040503050406030204" pitchFamily="18" charset="0"/>
                      </a:rPr>
                      <m:t>𝜷</m:t>
                    </m:r>
                    <m:r>
                      <a:rPr lang="en-US" sz="2200" b="1" i="1" smtClean="0">
                        <a:latin typeface="Cambria Math" panose="02040503050406030204" pitchFamily="18" charset="0"/>
                      </a:rPr>
                      <m:t> </m:t>
                    </m:r>
                    <m:sSub>
                      <m:sSubPr>
                        <m:ctrlPr>
                          <a:rPr lang="en-US" sz="2200" b="1" i="1" smtClean="0">
                            <a:latin typeface="Cambria Math" panose="02040503050406030204" pitchFamily="18" charset="0"/>
                          </a:rPr>
                        </m:ctrlPr>
                      </m:sSubPr>
                      <m:e>
                        <m:r>
                          <a:rPr lang="en-US" sz="2200" b="1" i="1" smtClean="0">
                            <a:latin typeface="Cambria Math" panose="02040503050406030204" pitchFamily="18" charset="0"/>
                          </a:rPr>
                          <m:t>𝑾</m:t>
                        </m:r>
                      </m:e>
                      <m:sub>
                        <m:r>
                          <a:rPr lang="en-US" sz="2200" b="1" i="1" smtClean="0">
                            <a:latin typeface="Cambria Math" panose="02040503050406030204" pitchFamily="18" charset="0"/>
                          </a:rPr>
                          <m:t>𝒏</m:t>
                        </m:r>
                      </m:sub>
                    </m:sSub>
                    <m:r>
                      <a:rPr lang="en-US" sz="2200" b="1" i="1" smtClean="0">
                        <a:latin typeface="Cambria Math" panose="02040503050406030204" pitchFamily="18" charset="0"/>
                      </a:rPr>
                      <m:t>(</m:t>
                    </m:r>
                    <m:r>
                      <a:rPr lang="en-US" sz="2200" b="1" i="1" smtClean="0">
                        <a:latin typeface="Cambria Math" panose="02040503050406030204" pitchFamily="18" charset="0"/>
                      </a:rPr>
                      <m:t>𝒕</m:t>
                    </m:r>
                    <m:r>
                      <a:rPr lang="en-US" sz="2200" b="1" i="1" smtClean="0">
                        <a:latin typeface="Cambria Math" panose="02040503050406030204" pitchFamily="18" charset="0"/>
                      </a:rPr>
                      <m:t>)(</m:t>
                    </m:r>
                    <m:r>
                      <a:rPr lang="en-US" sz="2200" b="1" i="1" smtClean="0">
                        <a:latin typeface="Cambria Math" panose="02040503050406030204" pitchFamily="18" charset="0"/>
                      </a:rPr>
                      <m:t>𝟏</m:t>
                    </m:r>
                    <m:r>
                      <a:rPr lang="en-US" sz="2200" b="1" i="1" smtClean="0">
                        <a:latin typeface="Cambria Math" panose="02040503050406030204" pitchFamily="18" charset="0"/>
                      </a:rPr>
                      <m:t>−</m:t>
                    </m:r>
                    <m:d>
                      <m:dPr>
                        <m:ctrlPr>
                          <a:rPr lang="en-US" sz="2200" b="1" i="1" smtClean="0">
                            <a:latin typeface="Cambria Math" panose="02040503050406030204" pitchFamily="18" charset="0"/>
                          </a:rPr>
                        </m:ctrlPr>
                      </m:dPr>
                      <m:e>
                        <m:r>
                          <a:rPr lang="en-US" sz="2200" b="1" i="1" smtClean="0">
                            <a:latin typeface="Cambria Math" panose="02040503050406030204" pitchFamily="18" charset="0"/>
                          </a:rPr>
                          <m:t>𝟏</m:t>
                        </m:r>
                        <m:r>
                          <a:rPr lang="en-US" sz="2200" b="1" i="1" smtClean="0">
                            <a:latin typeface="Cambria Math" panose="02040503050406030204" pitchFamily="18" charset="0"/>
                          </a:rPr>
                          <m:t>−</m:t>
                        </m:r>
                        <m:sSub>
                          <m:sSubPr>
                            <m:ctrlPr>
                              <a:rPr lang="en-US" sz="2200" b="1" i="1" smtClean="0">
                                <a:latin typeface="Cambria Math" panose="02040503050406030204" pitchFamily="18" charset="0"/>
                              </a:rPr>
                            </m:ctrlPr>
                          </m:sSubPr>
                          <m:e>
                            <m:r>
                              <a:rPr lang="en-US" sz="2200" b="1" i="1" smtClean="0">
                                <a:latin typeface="Cambria Math" panose="02040503050406030204" pitchFamily="18" charset="0"/>
                              </a:rPr>
                              <m:t>𝒒</m:t>
                            </m:r>
                          </m:e>
                          <m:sub>
                            <m:r>
                              <a:rPr lang="en-US" sz="2200" b="1" i="1" smtClean="0">
                                <a:latin typeface="Cambria Math" panose="02040503050406030204" pitchFamily="18" charset="0"/>
                              </a:rPr>
                              <m:t>𝒏</m:t>
                            </m:r>
                          </m:sub>
                        </m:sSub>
                        <m:d>
                          <m:dPr>
                            <m:ctrlPr>
                              <a:rPr lang="en-US" sz="2200" b="1" i="1" smtClean="0">
                                <a:latin typeface="Cambria Math" panose="02040503050406030204" pitchFamily="18" charset="0"/>
                              </a:rPr>
                            </m:ctrlPr>
                          </m:dPr>
                          <m:e>
                            <m:r>
                              <a:rPr lang="en-US" sz="2200" b="1" i="1" smtClean="0">
                                <a:latin typeface="Cambria Math" panose="02040503050406030204" pitchFamily="18" charset="0"/>
                              </a:rPr>
                              <m:t>𝒕</m:t>
                            </m:r>
                          </m:e>
                        </m:d>
                      </m:e>
                    </m:d>
                    <m:sSub>
                      <m:sSubPr>
                        <m:ctrlPr>
                          <a:rPr lang="en-US" sz="2200" b="1" i="1" smtClean="0">
                            <a:latin typeface="Cambria Math" panose="02040503050406030204" pitchFamily="18" charset="0"/>
                          </a:rPr>
                        </m:ctrlPr>
                      </m:sSubPr>
                      <m:e>
                        <m:r>
                          <a:rPr lang="en-US" sz="2200" b="1" i="1" smtClean="0">
                            <a:latin typeface="Cambria Math" panose="02040503050406030204" pitchFamily="18" charset="0"/>
                            <a:ea typeface="Cambria Math" panose="02040503050406030204" pitchFamily="18" charset="0"/>
                          </a:rPr>
                          <m:t>𝝆</m:t>
                        </m:r>
                      </m:e>
                      <m:sub>
                        <m:r>
                          <a:rPr lang="en-US" sz="2200" b="1" i="1" smtClean="0">
                            <a:latin typeface="Cambria Math" panose="02040503050406030204" pitchFamily="18" charset="0"/>
                          </a:rPr>
                          <m:t>𝒏</m:t>
                        </m:r>
                      </m:sub>
                    </m:sSub>
                    <m:d>
                      <m:dPr>
                        <m:ctrlPr>
                          <a:rPr lang="en-US" sz="2200" b="1" i="1" smtClean="0">
                            <a:latin typeface="Cambria Math" panose="02040503050406030204" pitchFamily="18" charset="0"/>
                          </a:rPr>
                        </m:ctrlPr>
                      </m:dPr>
                      <m:e>
                        <m:r>
                          <a:rPr lang="en-US" sz="2200" b="1" i="1" smtClean="0">
                            <a:latin typeface="Cambria Math" panose="02040503050406030204" pitchFamily="18" charset="0"/>
                          </a:rPr>
                          <m:t>𝒕</m:t>
                        </m:r>
                      </m:e>
                    </m:d>
                    <m:r>
                      <a:rPr lang="en-US" sz="2200" b="1" i="1" smtClean="0">
                        <a:latin typeface="Cambria Math" panose="02040503050406030204" pitchFamily="18" charset="0"/>
                      </a:rPr>
                      <m:t>)</m:t>
                    </m:r>
                  </m:oMath>
                </a14:m>
                <a:endParaRPr lang="en-US" sz="2200" b="1" dirty="0"/>
              </a:p>
            </p:txBody>
          </p:sp>
        </mc:Choice>
        <mc:Fallback xmlns="">
          <p:sp>
            <p:nvSpPr>
              <p:cNvPr id="18" name="Rectangle 17">
                <a:extLst>
                  <a:ext uri="{FF2B5EF4-FFF2-40B4-BE49-F238E27FC236}">
                    <a16:creationId xmlns:a16="http://schemas.microsoft.com/office/drawing/2014/main" id="{5D06590A-4F32-FB4B-A255-1A91473C901F}"/>
                  </a:ext>
                </a:extLst>
              </p:cNvPr>
              <p:cNvSpPr>
                <a:spLocks noRot="1" noChangeAspect="1" noMove="1" noResize="1" noEditPoints="1" noAdjustHandles="1" noChangeArrowheads="1" noChangeShapeType="1" noTextEdit="1"/>
              </p:cNvSpPr>
              <p:nvPr/>
            </p:nvSpPr>
            <p:spPr>
              <a:xfrm>
                <a:off x="1524000" y="3826505"/>
                <a:ext cx="6457281" cy="474489"/>
              </a:xfrm>
              <a:prstGeom prst="rect">
                <a:avLst/>
              </a:prstGeom>
              <a:blipFill>
                <a:blip r:embed="rId6"/>
                <a:stretch>
                  <a:fillRect l="-197" b="-20513"/>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0" name="Rectangle 9">
                <a:extLst>
                  <a:ext uri="{FF2B5EF4-FFF2-40B4-BE49-F238E27FC236}">
                    <a16:creationId xmlns:a16="http://schemas.microsoft.com/office/drawing/2014/main" id="{E41A3F00-E95B-D843-A027-34587ED49056}"/>
                  </a:ext>
                </a:extLst>
              </p:cNvPr>
              <p:cNvSpPr/>
              <p:nvPr/>
            </p:nvSpPr>
            <p:spPr>
              <a:xfrm>
                <a:off x="574723" y="4594868"/>
                <a:ext cx="8456289" cy="923330"/>
              </a:xfrm>
              <a:prstGeom prst="rect">
                <a:avLst/>
              </a:prstGeom>
            </p:spPr>
            <p:txBody>
              <a:bodyPr wrap="none">
                <a:spAutoFit/>
              </a:bodyPr>
              <a:lstStyle/>
              <a:p>
                <a14:m>
                  <m:oMath xmlns:m="http://schemas.openxmlformats.org/officeDocument/2006/math">
                    <m:sSub>
                      <m:sSubPr>
                        <m:ctrlPr>
                          <a:rPr lang="en-US" b="1" i="1" smtClean="0">
                            <a:latin typeface="Cambria Math" panose="02040503050406030204" pitchFamily="18" charset="0"/>
                          </a:rPr>
                        </m:ctrlPr>
                      </m:sSubPr>
                      <m:e>
                        <m:r>
                          <a:rPr lang="en-US" b="1" i="1">
                            <a:latin typeface="Cambria Math" panose="02040503050406030204" pitchFamily="18" charset="0"/>
                          </a:rPr>
                          <m:t>𝒒</m:t>
                        </m:r>
                      </m:e>
                      <m:sub>
                        <m:r>
                          <a:rPr lang="en-US" b="1" i="1">
                            <a:latin typeface="Cambria Math" panose="02040503050406030204" pitchFamily="18" charset="0"/>
                          </a:rPr>
                          <m:t>𝒏</m:t>
                        </m:r>
                      </m:sub>
                    </m:sSub>
                  </m:oMath>
                </a14:m>
                <a:r>
                  <a:rPr lang="en-US" b="1" dirty="0"/>
                  <a:t>: Probability of packet drop of flow n</a:t>
                </a:r>
              </a:p>
              <a:p>
                <a14:m>
                  <m:oMath xmlns:m="http://schemas.openxmlformats.org/officeDocument/2006/math">
                    <m:sSub>
                      <m:sSubPr>
                        <m:ctrlPr>
                          <a:rPr lang="en-US" b="1" i="1">
                            <a:latin typeface="Cambria Math" panose="02040503050406030204" pitchFamily="18" charset="0"/>
                          </a:rPr>
                        </m:ctrlPr>
                      </m:sSubPr>
                      <m:e>
                        <m:r>
                          <a:rPr lang="en-US" b="1" i="1">
                            <a:latin typeface="Cambria Math" panose="02040503050406030204" pitchFamily="18" charset="0"/>
                            <a:ea typeface="Cambria Math" panose="02040503050406030204" pitchFamily="18" charset="0"/>
                          </a:rPr>
                          <m:t>𝝆</m:t>
                        </m:r>
                      </m:e>
                      <m:sub>
                        <m:r>
                          <a:rPr lang="en-US" b="1" i="1">
                            <a:latin typeface="Cambria Math" panose="02040503050406030204" pitchFamily="18" charset="0"/>
                          </a:rPr>
                          <m:t>𝒏</m:t>
                        </m:r>
                      </m:sub>
                    </m:sSub>
                  </m:oMath>
                </a14:m>
                <a:r>
                  <a:rPr lang="en-US" b="1" dirty="0"/>
                  <a:t>: Probability that packet are scheduled to transmit from base station within one RTT</a:t>
                </a:r>
              </a:p>
              <a:p>
                <a14:m>
                  <m:oMath xmlns:m="http://schemas.openxmlformats.org/officeDocument/2006/math">
                    <m:r>
                      <a:rPr lang="en-US" b="1" i="1" smtClean="0">
                        <a:latin typeface="Cambria Math" panose="02040503050406030204" pitchFamily="18" charset="0"/>
                        <a:ea typeface="Cambria Math" panose="02040503050406030204" pitchFamily="18" charset="0"/>
                      </a:rPr>
                      <m:t>𝜷</m:t>
                    </m:r>
                  </m:oMath>
                </a14:m>
                <a:r>
                  <a:rPr lang="en-US" b="1" dirty="0"/>
                  <a:t>: Window size decrease factor due to packet loss (e.g. </a:t>
                </a:r>
                <a14:m>
                  <m:oMath xmlns:m="http://schemas.openxmlformats.org/officeDocument/2006/math">
                    <m:r>
                      <a:rPr lang="en-US" b="1" i="1">
                        <a:latin typeface="Cambria Math" panose="02040503050406030204" pitchFamily="18" charset="0"/>
                        <a:ea typeface="Cambria Math" panose="02040503050406030204" pitchFamily="18" charset="0"/>
                      </a:rPr>
                      <m:t>𝜷</m:t>
                    </m:r>
                    <m:r>
                      <a:rPr lang="en-US" b="1" i="1" smtClean="0">
                        <a:latin typeface="Cambria Math" panose="02040503050406030204" pitchFamily="18" charset="0"/>
                        <a:ea typeface="Cambria Math" panose="02040503050406030204" pitchFamily="18" charset="0"/>
                      </a:rPr>
                      <m:t>=</m:t>
                    </m:r>
                    <m:r>
                      <a:rPr lang="en-US" b="1" i="1" smtClean="0">
                        <a:latin typeface="Cambria Math" panose="02040503050406030204" pitchFamily="18" charset="0"/>
                        <a:ea typeface="Cambria Math" panose="02040503050406030204" pitchFamily="18" charset="0"/>
                      </a:rPr>
                      <m:t>𝟏</m:t>
                    </m:r>
                    <m:r>
                      <a:rPr lang="en-US" b="1" i="1" smtClean="0">
                        <a:latin typeface="Cambria Math" panose="02040503050406030204" pitchFamily="18" charset="0"/>
                        <a:ea typeface="Cambria Math" panose="02040503050406030204" pitchFamily="18" charset="0"/>
                      </a:rPr>
                      <m:t>/</m:t>
                    </m:r>
                    <m:r>
                      <a:rPr lang="en-US" b="1" i="1" smtClean="0">
                        <a:latin typeface="Cambria Math" panose="02040503050406030204" pitchFamily="18" charset="0"/>
                        <a:ea typeface="Cambria Math" panose="02040503050406030204" pitchFamily="18" charset="0"/>
                      </a:rPr>
                      <m:t>𝟐</m:t>
                    </m:r>
                  </m:oMath>
                </a14:m>
                <a:r>
                  <a:rPr lang="en-US" b="1" dirty="0"/>
                  <a:t> ~ 2/3 in TCP Reno</a:t>
                </a:r>
                <a:r>
                  <a:rPr lang="en-US" altLang="zh-CN" b="1" baseline="30000" dirty="0"/>
                  <a:t>[1]</a:t>
                </a:r>
                <a:r>
                  <a:rPr lang="en-US" b="1" dirty="0"/>
                  <a:t>)</a:t>
                </a:r>
              </a:p>
            </p:txBody>
          </p:sp>
        </mc:Choice>
        <mc:Fallback xmlns="">
          <p:sp>
            <p:nvSpPr>
              <p:cNvPr id="10" name="Rectangle 9">
                <a:extLst>
                  <a:ext uri="{FF2B5EF4-FFF2-40B4-BE49-F238E27FC236}">
                    <a16:creationId xmlns:a16="http://schemas.microsoft.com/office/drawing/2014/main" id="{E41A3F00-E95B-D843-A027-34587ED49056}"/>
                  </a:ext>
                </a:extLst>
              </p:cNvPr>
              <p:cNvSpPr>
                <a:spLocks noRot="1" noChangeAspect="1" noMove="1" noResize="1" noEditPoints="1" noAdjustHandles="1" noChangeArrowheads="1" noChangeShapeType="1" noTextEdit="1"/>
              </p:cNvSpPr>
              <p:nvPr/>
            </p:nvSpPr>
            <p:spPr>
              <a:xfrm>
                <a:off x="574723" y="4594868"/>
                <a:ext cx="8456289" cy="923330"/>
              </a:xfrm>
              <a:prstGeom prst="rect">
                <a:avLst/>
              </a:prstGeom>
              <a:blipFill>
                <a:blip r:embed="rId7"/>
                <a:stretch>
                  <a:fillRect l="-150" t="-2703" b="-8108"/>
                </a:stretch>
              </a:blipFill>
            </p:spPr>
            <p:txBody>
              <a:bodyPr/>
              <a:lstStyle/>
              <a:p>
                <a:r>
                  <a:rPr lang="en-US">
                    <a:noFill/>
                  </a:rPr>
                  <a:t> </a:t>
                </a:r>
              </a:p>
            </p:txBody>
          </p:sp>
        </mc:Fallback>
      </mc:AlternateContent>
      <p:sp>
        <p:nvSpPr>
          <p:cNvPr id="19" name="Rectangle 18">
            <a:extLst>
              <a:ext uri="{FF2B5EF4-FFF2-40B4-BE49-F238E27FC236}">
                <a16:creationId xmlns:a16="http://schemas.microsoft.com/office/drawing/2014/main" id="{52A87908-2AE9-D242-8650-8F85A6EA9917}"/>
              </a:ext>
            </a:extLst>
          </p:cNvPr>
          <p:cNvSpPr/>
          <p:nvPr/>
        </p:nvSpPr>
        <p:spPr>
          <a:xfrm>
            <a:off x="431040" y="5817513"/>
            <a:ext cx="8277254" cy="430887"/>
          </a:xfrm>
          <a:prstGeom prst="rect">
            <a:avLst/>
          </a:prstGeom>
        </p:spPr>
        <p:txBody>
          <a:bodyPr wrap="square">
            <a:spAutoFit/>
          </a:bodyPr>
          <a:lstStyle/>
          <a:p>
            <a:r>
              <a:rPr lang="en-US" sz="1100" dirty="0">
                <a:latin typeface="NimbusRomNo9L"/>
              </a:rPr>
              <a:t>[1] </a:t>
            </a:r>
            <a:r>
              <a:rPr lang="en-US" sz="1100" dirty="0" err="1">
                <a:latin typeface="NimbusRomNo9L"/>
              </a:rPr>
              <a:t>Srikant</a:t>
            </a:r>
            <a:r>
              <a:rPr lang="en-US" sz="1100" dirty="0">
                <a:latin typeface="NimbusRomNo9L"/>
              </a:rPr>
              <a:t>, </a:t>
            </a:r>
            <a:r>
              <a:rPr lang="en-US" sz="1100" dirty="0" err="1">
                <a:latin typeface="NimbusRomNo9L"/>
              </a:rPr>
              <a:t>Rayadurgam</a:t>
            </a:r>
            <a:r>
              <a:rPr lang="en-US" sz="1100" dirty="0">
                <a:latin typeface="NimbusRomNo9L"/>
              </a:rPr>
              <a:t>, and Lei Ying. Communication networks: an optimization, control, and stochastic networks perspective. Cambridge University Press, 2013.</a:t>
            </a:r>
            <a:endParaRPr lang="en-US" sz="1100" dirty="0">
              <a:effectLst/>
            </a:endParaRPr>
          </a:p>
        </p:txBody>
      </p:sp>
      <p:sp>
        <p:nvSpPr>
          <p:cNvPr id="20" name="Title 1">
            <a:extLst>
              <a:ext uri="{FF2B5EF4-FFF2-40B4-BE49-F238E27FC236}">
                <a16:creationId xmlns:a16="http://schemas.microsoft.com/office/drawing/2014/main" id="{23158059-86C0-9844-948B-7DABB14D003C}"/>
              </a:ext>
            </a:extLst>
          </p:cNvPr>
          <p:cNvSpPr txBox="1">
            <a:spLocks/>
          </p:cNvSpPr>
          <p:nvPr/>
        </p:nvSpPr>
        <p:spPr>
          <a:xfrm>
            <a:off x="685800" y="228600"/>
            <a:ext cx="7772400" cy="639762"/>
          </a:xfrm>
          <a:prstGeom prst="rect">
            <a:avLst/>
          </a:prstGeom>
        </p:spPr>
        <p:txBody>
          <a:bodyPr bIns="91440" anchor="b" anchorCtr="0">
            <a:noAutofit/>
          </a:bodyPr>
          <a:lstStyle>
            <a:lvl1pPr algn="l" rtl="0" eaLnBrk="1" latinLnBrk="0" hangingPunct="1">
              <a:spcBef>
                <a:spcPct val="0"/>
              </a:spcBef>
              <a:buNone/>
              <a:defRPr kumimoji="0" sz="4000" kern="1200">
                <a:solidFill>
                  <a:schemeClr val="tx2"/>
                </a:solidFill>
                <a:latin typeface="+mj-lt"/>
                <a:ea typeface="+mj-ea"/>
                <a:cs typeface="+mj-cs"/>
              </a:defRPr>
            </a:lvl1pPr>
          </a:lstStyle>
          <a:p>
            <a:pPr algn="ctr"/>
            <a:r>
              <a:rPr lang="en-US" sz="3200" b="1" dirty="0">
                <a:solidFill>
                  <a:schemeClr val="accent1">
                    <a:lumMod val="75000"/>
                  </a:schemeClr>
                </a:solidFill>
                <a:latin typeface="+mn-lt"/>
              </a:rPr>
              <a:t>Interaction of TCP with Cellular Networks</a:t>
            </a:r>
            <a:endParaRPr lang="en-US" sz="2800" b="1" dirty="0">
              <a:solidFill>
                <a:srgbClr val="7030A0"/>
              </a:solidFill>
              <a:latin typeface="+mn-lt"/>
            </a:endParaRPr>
          </a:p>
        </p:txBody>
      </p:sp>
      <p:sp>
        <p:nvSpPr>
          <p:cNvPr id="2" name="Footer Placeholder 1">
            <a:extLst>
              <a:ext uri="{FF2B5EF4-FFF2-40B4-BE49-F238E27FC236}">
                <a16:creationId xmlns:a16="http://schemas.microsoft.com/office/drawing/2014/main" id="{F9C59E55-BCA5-4761-9FAD-8590F355D50F}"/>
              </a:ext>
            </a:extLst>
          </p:cNvPr>
          <p:cNvSpPr>
            <a:spLocks noGrp="1"/>
          </p:cNvSpPr>
          <p:nvPr>
            <p:ph type="ftr" sz="quarter" idx="11"/>
          </p:nvPr>
        </p:nvSpPr>
        <p:spPr/>
        <p:txBody>
          <a:bodyPr/>
          <a:lstStyle/>
          <a:p>
            <a:r>
              <a:rPr lang="en-US"/>
              <a:t>© 2019 AT&amp;T Intellectual Property. AT&amp;T, Globe logo, and DIRECTV are registered trademarks and service marks of  AT&amp;T Intellectual Property and/or AT&amp;T affiliated companies. All other marks are the property of their respective owners.</a:t>
            </a:r>
          </a:p>
        </p:txBody>
      </p:sp>
    </p:spTree>
    <p:extLst>
      <p:ext uri="{BB962C8B-B14F-4D97-AF65-F5344CB8AC3E}">
        <p14:creationId xmlns:p14="http://schemas.microsoft.com/office/powerpoint/2010/main" val="3103540123"/>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Equity">
  <a:themeElements>
    <a:clrScheme name="NewsPrint">
      <a:dk1>
        <a:sysClr val="windowText" lastClr="000000"/>
      </a:dk1>
      <a:lt1>
        <a:sysClr val="window" lastClr="FFFFFF"/>
      </a:lt1>
      <a:dk2>
        <a:srgbClr val="303030"/>
      </a:dk2>
      <a:lt2>
        <a:srgbClr val="DEDEE0"/>
      </a:lt2>
      <a:accent1>
        <a:srgbClr val="AD0101"/>
      </a:accent1>
      <a:accent2>
        <a:srgbClr val="726056"/>
      </a:accent2>
      <a:accent3>
        <a:srgbClr val="AC956E"/>
      </a:accent3>
      <a:accent4>
        <a:srgbClr val="808DA9"/>
      </a:accent4>
      <a:accent5>
        <a:srgbClr val="424E5B"/>
      </a:accent5>
      <a:accent6>
        <a:srgbClr val="730E00"/>
      </a:accent6>
      <a:hlink>
        <a:srgbClr val="D26900"/>
      </a:hlink>
      <a:folHlink>
        <a:srgbClr val="D89243"/>
      </a:folHlink>
    </a:clrScheme>
    <a:fontScheme name="Office">
      <a:maj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Equity">
      <a:fillStyleLst>
        <a:solidFill>
          <a:schemeClr val="phClr"/>
        </a:solidFill>
        <a:blipFill>
          <a:blip xmlns:r="http://schemas.openxmlformats.org/officeDocument/2006/relationships" r:embed="rId1">
            <a:duotone>
              <a:schemeClr val="phClr">
                <a:tint val="30000"/>
                <a:satMod val="300000"/>
              </a:schemeClr>
              <a:schemeClr val="phClr">
                <a:tint val="40000"/>
                <a:satMod val="200000"/>
              </a:schemeClr>
            </a:duotone>
          </a:blip>
          <a:tile tx="0" ty="0" sx="70000" sy="70000" flip="none" algn="ctr"/>
        </a:blipFill>
        <a:blipFill>
          <a:blip xmlns:r="http://schemas.openxmlformats.org/officeDocument/2006/relationships" r:embed="rId1">
            <a:duotone>
              <a:schemeClr val="phClr">
                <a:shade val="22000"/>
                <a:satMod val="160000"/>
              </a:schemeClr>
              <a:schemeClr val="phClr">
                <a:shade val="45000"/>
                <a:satMod val="100000"/>
              </a:schemeClr>
            </a:duotone>
          </a:blip>
          <a:tile tx="0" ty="0" sx="65000" sy="65000" flip="none" algn="ctr"/>
        </a:blipFill>
      </a:fillStyleLst>
      <a:lnStyleLst>
        <a:ln w="9525" cap="flat" cmpd="sng" algn="ctr">
          <a:solidFill>
            <a:schemeClr val="phClr">
              <a:shade val="60000"/>
              <a:satMod val="110000"/>
            </a:schemeClr>
          </a:solidFill>
          <a:prstDash val="solid"/>
        </a:ln>
        <a:ln w="12700" cap="flat" cmpd="sng" algn="ctr">
          <a:solidFill>
            <a:schemeClr val="phClr"/>
          </a:solidFill>
          <a:prstDash val="solid"/>
        </a:ln>
        <a:ln w="38100" cap="flat" cmpd="sng" algn="ctr">
          <a:solidFill>
            <a:schemeClr val="phClr"/>
          </a:solidFill>
          <a:prstDash val="solid"/>
        </a:ln>
      </a:lnStyleLst>
      <a:effectStyleLst>
        <a:effectStyle>
          <a:effectLst>
            <a:outerShdw blurRad="38100" dist="25400" dir="5400000" algn="t" rotWithShape="0">
              <a:srgbClr val="000000">
                <a:alpha val="50000"/>
              </a:srgbClr>
            </a:outerShdw>
          </a:effectLst>
        </a:effectStyle>
        <a:effectStyle>
          <a:effectLst>
            <a:outerShdw blurRad="38100" dist="25400" dir="5400000" algn="t" rotWithShape="0">
              <a:srgbClr val="000000">
                <a:alpha val="50000"/>
              </a:srgbClr>
            </a:outerShdw>
          </a:effectLst>
        </a:effectStyle>
        <a:effectStyle>
          <a:effectLst>
            <a:outerShdw blurRad="50800" dist="50800" dir="5400000" algn="t" rotWithShape="0">
              <a:srgbClr val="000000">
                <a:alpha val="60000"/>
              </a:srgbClr>
            </a:outerShdw>
          </a:effectLst>
          <a:scene3d>
            <a:camera prst="isometricBottomUp" fov="0">
              <a:rot lat="0" lon="0" rev="0"/>
            </a:camera>
            <a:lightRig rig="soft" dir="b">
              <a:rot lat="0" lon="0" rev="9000000"/>
            </a:lightRig>
          </a:scene3d>
          <a:sp3d contourW="35000" prstMaterial="matte">
            <a:bevelT w="45000" h="38100" prst="convex"/>
            <a:contourClr>
              <a:schemeClr val="phClr">
                <a:tint val="10000"/>
                <a:satMod val="130000"/>
              </a:schemeClr>
            </a:contourClr>
          </a:sp3d>
        </a:effectStyle>
      </a:effectStyleLst>
      <a:bgFillStyleLst>
        <a:solidFill>
          <a:schemeClr val="phClr"/>
        </a:solidFill>
        <a:gradFill rotWithShape="1">
          <a:gsLst>
            <a:gs pos="0">
              <a:schemeClr val="phClr">
                <a:shade val="40000"/>
                <a:satMod val="165000"/>
              </a:schemeClr>
            </a:gs>
            <a:gs pos="50000">
              <a:schemeClr val="phClr">
                <a:shade val="80000"/>
                <a:satMod val="155000"/>
              </a:schemeClr>
            </a:gs>
            <a:gs pos="100000">
              <a:schemeClr val="phClr">
                <a:tint val="95000"/>
                <a:satMod val="200000"/>
              </a:schemeClr>
            </a:gs>
          </a:gsLst>
          <a:lin ang="16200000" scaled="1"/>
        </a:gradFill>
        <a:blipFill>
          <a:blip xmlns:r="http://schemas.openxmlformats.org/officeDocument/2006/relationships" r:embed="rId1">
            <a:duotone>
              <a:schemeClr val="phClr">
                <a:tint val="95000"/>
                <a:satMod val="200000"/>
              </a:schemeClr>
              <a:schemeClr val="phClr">
                <a:shade val="80000"/>
                <a:satMod val="100000"/>
              </a:schemeClr>
            </a:duotone>
          </a:blip>
          <a:tile tx="0" ty="0" sx="55000" sy="55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Equity</Template>
  <TotalTime>59242</TotalTime>
  <Words>3486</Words>
  <Application>Microsoft Macintosh PowerPoint</Application>
  <PresentationFormat>On-screen Show (4:3)</PresentationFormat>
  <Paragraphs>228</Paragraphs>
  <Slides>22</Slides>
  <Notes>22</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22</vt:i4>
      </vt:variant>
    </vt:vector>
  </HeadingPairs>
  <TitlesOfParts>
    <vt:vector size="29" baseType="lpstr">
      <vt:lpstr>Arial</vt:lpstr>
      <vt:lpstr>Calibri</vt:lpstr>
      <vt:lpstr>Cambria</vt:lpstr>
      <vt:lpstr>Cambria Math</vt:lpstr>
      <vt:lpstr>NimbusRomNo9L</vt:lpstr>
      <vt:lpstr>Wingdings 2</vt:lpstr>
      <vt:lpstr>Equity</vt:lpstr>
      <vt:lpstr>Managing Background Traffic in Cellular Networks </vt:lpstr>
      <vt:lpstr>Managing Background Traffic in Cellular Networks Motivation</vt:lpstr>
      <vt:lpstr>Managing Background Traffic in Cellular Networks Motivation</vt:lpstr>
      <vt:lpstr>Managing Background Traffic in Cellular Networks Motivation</vt:lpstr>
      <vt:lpstr>Managing Background Traffic in Cellular Networks State-of-the-art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Conclusion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Multi-Level Distributed Arithmetic Coding with Nested Lattice Quantization</dc:title>
  <dc:creator>YAS</dc:creator>
  <cp:lastModifiedBy>Seferoglu, Hulya</cp:lastModifiedBy>
  <cp:revision>1238</cp:revision>
  <dcterms:created xsi:type="dcterms:W3CDTF">2014-03-23T05:50:24Z</dcterms:created>
  <dcterms:modified xsi:type="dcterms:W3CDTF">2019-07-03T08:20:08Z</dcterms:modified>
</cp:coreProperties>
</file>