
<file path=[Content_Types].xml><?xml version="1.0" encoding="utf-8"?>
<Types xmlns="http://schemas.openxmlformats.org/package/2006/content-types"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57" r:id="rId4"/>
    <p:sldId id="259" r:id="rId5"/>
    <p:sldId id="267" r:id="rId6"/>
    <p:sldId id="282" r:id="rId7"/>
    <p:sldId id="261" r:id="rId8"/>
    <p:sldId id="262" r:id="rId9"/>
    <p:sldId id="266" r:id="rId10"/>
    <p:sldId id="283" r:id="rId11"/>
    <p:sldId id="263" r:id="rId12"/>
    <p:sldId id="264" r:id="rId13"/>
    <p:sldId id="268" r:id="rId14"/>
    <p:sldId id="269" r:id="rId15"/>
    <p:sldId id="284" r:id="rId16"/>
    <p:sldId id="270" r:id="rId17"/>
    <p:sldId id="271" r:id="rId18"/>
    <p:sldId id="272" r:id="rId19"/>
    <p:sldId id="273" r:id="rId20"/>
    <p:sldId id="274" r:id="rId21"/>
    <p:sldId id="275" r:id="rId22"/>
    <p:sldId id="28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EF"/>
    <a:srgbClr val="00297F"/>
    <a:srgbClr val="0011C4"/>
    <a:srgbClr val="5BFF00"/>
    <a:srgbClr val="00FF77"/>
    <a:srgbClr val="C45F4A"/>
    <a:srgbClr val="A00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85"/>
    <p:restoredTop sz="82585"/>
  </p:normalViewPr>
  <p:slideViewPr>
    <p:cSldViewPr snapToGrid="0" snapToObjects="1">
      <p:cViewPr varScale="1">
        <p:scale>
          <a:sx n="105" d="100"/>
          <a:sy n="105" d="100"/>
        </p:scale>
        <p:origin x="1152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28.svg"/><Relationship Id="rId1" Type="http://schemas.openxmlformats.org/officeDocument/2006/relationships/image" Target="../media/image37.png"/><Relationship Id="rId6" Type="http://schemas.openxmlformats.org/officeDocument/2006/relationships/image" Target="../media/image32.svg"/><Relationship Id="rId5" Type="http://schemas.openxmlformats.org/officeDocument/2006/relationships/image" Target="../media/image39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41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28.svg"/><Relationship Id="rId1" Type="http://schemas.openxmlformats.org/officeDocument/2006/relationships/image" Target="../media/image37.png"/><Relationship Id="rId6" Type="http://schemas.openxmlformats.org/officeDocument/2006/relationships/image" Target="../media/image32.svg"/><Relationship Id="rId5" Type="http://schemas.openxmlformats.org/officeDocument/2006/relationships/image" Target="../media/image39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41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28.svg"/><Relationship Id="rId1" Type="http://schemas.openxmlformats.org/officeDocument/2006/relationships/image" Target="../media/image37.png"/><Relationship Id="rId6" Type="http://schemas.openxmlformats.org/officeDocument/2006/relationships/image" Target="../media/image32.svg"/><Relationship Id="rId5" Type="http://schemas.openxmlformats.org/officeDocument/2006/relationships/image" Target="../media/image39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41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28.svg"/><Relationship Id="rId1" Type="http://schemas.openxmlformats.org/officeDocument/2006/relationships/image" Target="../media/image37.png"/><Relationship Id="rId6" Type="http://schemas.openxmlformats.org/officeDocument/2006/relationships/image" Target="../media/image32.svg"/><Relationship Id="rId5" Type="http://schemas.openxmlformats.org/officeDocument/2006/relationships/image" Target="../media/image39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CE76FF-E31A-4862-AB4D-7007CD78F1C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D0FE4E57-5271-45A2-A966-B9A7AFCCD4AC}">
      <dgm:prSet custT="1"/>
      <dgm:spPr/>
      <dgm:t>
        <a:bodyPr/>
        <a:lstStyle/>
        <a:p>
          <a:r>
            <a:rPr lang="en-US" sz="2000" b="0" dirty="0">
              <a:solidFill>
                <a:schemeClr val="tx1">
                  <a:lumMod val="75000"/>
                  <a:lumOff val="25000"/>
                </a:schemeClr>
              </a:solidFill>
            </a:rPr>
            <a:t>Introduction</a:t>
          </a:r>
        </a:p>
      </dgm:t>
    </dgm:pt>
    <dgm:pt modelId="{3000567A-5E2A-47D7-99A6-ECCECAF63B52}" type="parTrans" cxnId="{8DA1E2C2-C230-4A08-B0FE-6EC712C21BA7}">
      <dgm:prSet/>
      <dgm:spPr/>
      <dgm:t>
        <a:bodyPr/>
        <a:lstStyle/>
        <a:p>
          <a:endParaRPr lang="en-US"/>
        </a:p>
      </dgm:t>
    </dgm:pt>
    <dgm:pt modelId="{06A739CA-4AF7-45B0-B569-C5E6F4E255DA}" type="sibTrans" cxnId="{8DA1E2C2-C230-4A08-B0FE-6EC712C21BA7}">
      <dgm:prSet/>
      <dgm:spPr/>
      <dgm:t>
        <a:bodyPr/>
        <a:lstStyle/>
        <a:p>
          <a:endParaRPr lang="en-US"/>
        </a:p>
      </dgm:t>
    </dgm:pt>
    <dgm:pt modelId="{87658B25-BF15-4E35-86AC-A319CAB4F495}">
      <dgm:prSet custT="1"/>
      <dgm:spPr/>
      <dgm:t>
        <a:bodyPr/>
        <a:lstStyle/>
        <a:p>
          <a:r>
            <a:rPr lang="en-US" sz="2800" b="1" dirty="0">
              <a:solidFill>
                <a:schemeClr val="tx1"/>
              </a:solidFill>
            </a:rPr>
            <a:t>Background and existing solutions</a:t>
          </a:r>
        </a:p>
      </dgm:t>
    </dgm:pt>
    <dgm:pt modelId="{154DC6C4-2BF1-4824-8F74-D859E2738C91}" type="parTrans" cxnId="{E5386CB5-F819-4188-B424-9630F287CC30}">
      <dgm:prSet/>
      <dgm:spPr/>
      <dgm:t>
        <a:bodyPr/>
        <a:lstStyle/>
        <a:p>
          <a:endParaRPr lang="en-US"/>
        </a:p>
      </dgm:t>
    </dgm:pt>
    <dgm:pt modelId="{671D29CB-6C63-4102-B957-09E907F03D10}" type="sibTrans" cxnId="{E5386CB5-F819-4188-B424-9630F287CC30}">
      <dgm:prSet/>
      <dgm:spPr/>
      <dgm:t>
        <a:bodyPr/>
        <a:lstStyle/>
        <a:p>
          <a:endParaRPr lang="en-US"/>
        </a:p>
      </dgm:t>
    </dgm:pt>
    <dgm:pt modelId="{3F3E4D2D-5095-4BE1-B408-9A1BCFFE01E3}">
      <dgm:prSet custT="1"/>
      <dgm:spPr/>
      <dgm:t>
        <a:bodyPr/>
        <a:lstStyle/>
        <a:p>
          <a:r>
            <a:rPr lang="en-US" sz="2000" dirty="0">
              <a:solidFill>
                <a:schemeClr val="tx1">
                  <a:lumMod val="75000"/>
                  <a:lumOff val="25000"/>
                </a:schemeClr>
              </a:solidFill>
            </a:rPr>
            <a:t>Our proposal: Pulser</a:t>
          </a:r>
        </a:p>
      </dgm:t>
    </dgm:pt>
    <dgm:pt modelId="{94895308-E73D-435E-9448-9A0D6B519374}" type="parTrans" cxnId="{923129C0-24A8-4865-B483-CB30FAD16FBF}">
      <dgm:prSet/>
      <dgm:spPr/>
      <dgm:t>
        <a:bodyPr/>
        <a:lstStyle/>
        <a:p>
          <a:endParaRPr lang="en-US"/>
        </a:p>
      </dgm:t>
    </dgm:pt>
    <dgm:pt modelId="{5EF9CC68-E369-412D-BBAB-E89379E7C18B}" type="sibTrans" cxnId="{923129C0-24A8-4865-B483-CB30FAD16FBF}">
      <dgm:prSet/>
      <dgm:spPr/>
      <dgm:t>
        <a:bodyPr/>
        <a:lstStyle/>
        <a:p>
          <a:endParaRPr lang="en-US"/>
        </a:p>
      </dgm:t>
    </dgm:pt>
    <dgm:pt modelId="{72BA19AF-E75E-4240-A85A-A7AD6F212E54}">
      <dgm:prSet custT="1"/>
      <dgm:spPr/>
      <dgm:t>
        <a:bodyPr/>
        <a:lstStyle/>
        <a:p>
          <a:r>
            <a:rPr lang="en-US" sz="2000" dirty="0">
              <a:solidFill>
                <a:schemeClr val="tx1">
                  <a:lumMod val="75000"/>
                  <a:lumOff val="25000"/>
                </a:schemeClr>
              </a:solidFill>
            </a:rPr>
            <a:t>Methodology and key results</a:t>
          </a:r>
        </a:p>
      </dgm:t>
    </dgm:pt>
    <dgm:pt modelId="{7ABB282F-56F8-4D21-BB46-8217BCF5F667}" type="parTrans" cxnId="{4988CC1B-20C6-436C-B913-5E5D5F5B1D77}">
      <dgm:prSet/>
      <dgm:spPr/>
      <dgm:t>
        <a:bodyPr/>
        <a:lstStyle/>
        <a:p>
          <a:endParaRPr lang="en-US"/>
        </a:p>
      </dgm:t>
    </dgm:pt>
    <dgm:pt modelId="{2E6C7774-9484-4AB5-B4A6-ED3925F91287}" type="sibTrans" cxnId="{4988CC1B-20C6-436C-B913-5E5D5F5B1D77}">
      <dgm:prSet/>
      <dgm:spPr/>
      <dgm:t>
        <a:bodyPr/>
        <a:lstStyle/>
        <a:p>
          <a:endParaRPr lang="en-US"/>
        </a:p>
      </dgm:t>
    </dgm:pt>
    <dgm:pt modelId="{414BA3F8-C620-4AF6-AC02-E9BDE46A4A7F}">
      <dgm:prSet custT="1"/>
      <dgm:spPr/>
      <dgm:t>
        <a:bodyPr/>
        <a:lstStyle/>
        <a:p>
          <a:r>
            <a:rPr lang="en-US" sz="2000" dirty="0">
              <a:solidFill>
                <a:schemeClr val="tx1">
                  <a:lumMod val="75000"/>
                  <a:lumOff val="25000"/>
                </a:schemeClr>
              </a:solidFill>
            </a:rPr>
            <a:t>Conclusion</a:t>
          </a:r>
        </a:p>
      </dgm:t>
    </dgm:pt>
    <dgm:pt modelId="{858A90BC-9F41-4C6D-BD33-D8EA6C723A61}" type="parTrans" cxnId="{9EC2CC40-6E53-4499-A71C-93594D6EFED1}">
      <dgm:prSet/>
      <dgm:spPr/>
      <dgm:t>
        <a:bodyPr/>
        <a:lstStyle/>
        <a:p>
          <a:endParaRPr lang="en-US"/>
        </a:p>
      </dgm:t>
    </dgm:pt>
    <dgm:pt modelId="{22FA3F9A-A315-4CF3-80D5-418BF074227D}" type="sibTrans" cxnId="{9EC2CC40-6E53-4499-A71C-93594D6EFED1}">
      <dgm:prSet/>
      <dgm:spPr/>
      <dgm:t>
        <a:bodyPr/>
        <a:lstStyle/>
        <a:p>
          <a:endParaRPr lang="en-US"/>
        </a:p>
      </dgm:t>
    </dgm:pt>
    <dgm:pt modelId="{279EA1C2-6515-4EA0-9AF8-B05BEE0D84CC}" type="pres">
      <dgm:prSet presAssocID="{79CE76FF-E31A-4862-AB4D-7007CD78F1C6}" presName="root" presStyleCnt="0">
        <dgm:presLayoutVars>
          <dgm:dir/>
          <dgm:resizeHandles val="exact"/>
        </dgm:presLayoutVars>
      </dgm:prSet>
      <dgm:spPr/>
    </dgm:pt>
    <dgm:pt modelId="{8AA0139C-991C-4BC0-B3E2-89EA242A2B4F}" type="pres">
      <dgm:prSet presAssocID="{D0FE4E57-5271-45A2-A966-B9A7AFCCD4AC}" presName="compNode" presStyleCnt="0"/>
      <dgm:spPr/>
    </dgm:pt>
    <dgm:pt modelId="{10DA2253-395B-4F2B-B814-46D56948D236}" type="pres">
      <dgm:prSet presAssocID="{D0FE4E57-5271-45A2-A966-B9A7AFCCD4AC}" presName="bgRect" presStyleLbl="bgShp" presStyleIdx="0" presStyleCnt="5"/>
      <dgm:spPr/>
    </dgm:pt>
    <dgm:pt modelId="{A5ABB15B-7A6E-4123-B5AB-CEF7F239DA5B}" type="pres">
      <dgm:prSet presAssocID="{D0FE4E57-5271-45A2-A966-B9A7AFCCD4A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72236999-B469-4915-BDFC-E8B2315A08C6}" type="pres">
      <dgm:prSet presAssocID="{D0FE4E57-5271-45A2-A966-B9A7AFCCD4AC}" presName="spaceRect" presStyleCnt="0"/>
      <dgm:spPr/>
    </dgm:pt>
    <dgm:pt modelId="{D702EB99-54A3-4B9A-8EEB-C3928CA7455A}" type="pres">
      <dgm:prSet presAssocID="{D0FE4E57-5271-45A2-A966-B9A7AFCCD4AC}" presName="parTx" presStyleLbl="revTx" presStyleIdx="0" presStyleCnt="5">
        <dgm:presLayoutVars>
          <dgm:chMax val="0"/>
          <dgm:chPref val="0"/>
        </dgm:presLayoutVars>
      </dgm:prSet>
      <dgm:spPr/>
    </dgm:pt>
    <dgm:pt modelId="{11C2F8EE-131B-4820-B998-426077817E7A}" type="pres">
      <dgm:prSet presAssocID="{06A739CA-4AF7-45B0-B569-C5E6F4E255DA}" presName="sibTrans" presStyleCnt="0"/>
      <dgm:spPr/>
    </dgm:pt>
    <dgm:pt modelId="{8F0AB3C5-2DBD-4EBF-A40B-9E7ABC29ECB0}" type="pres">
      <dgm:prSet presAssocID="{87658B25-BF15-4E35-86AC-A319CAB4F495}" presName="compNode" presStyleCnt="0"/>
      <dgm:spPr/>
    </dgm:pt>
    <dgm:pt modelId="{11F0DC18-2ED6-40D0-8361-76BB9F09BF1C}" type="pres">
      <dgm:prSet presAssocID="{87658B25-BF15-4E35-86AC-A319CAB4F495}" presName="bgRect" presStyleLbl="bgShp" presStyleIdx="1" presStyleCnt="5"/>
      <dgm:spPr/>
    </dgm:pt>
    <dgm:pt modelId="{C4EAC893-DB24-4291-BECA-BAA1903C5ADE}" type="pres">
      <dgm:prSet presAssocID="{87658B25-BF15-4E35-86AC-A319CAB4F49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0FAD5203-38A5-4443-B1BF-16A62FFD6740}" type="pres">
      <dgm:prSet presAssocID="{87658B25-BF15-4E35-86AC-A319CAB4F495}" presName="spaceRect" presStyleCnt="0"/>
      <dgm:spPr/>
    </dgm:pt>
    <dgm:pt modelId="{E536308E-72B8-4764-A5A9-5EAD1E847FB8}" type="pres">
      <dgm:prSet presAssocID="{87658B25-BF15-4E35-86AC-A319CAB4F495}" presName="parTx" presStyleLbl="revTx" presStyleIdx="1" presStyleCnt="5">
        <dgm:presLayoutVars>
          <dgm:chMax val="0"/>
          <dgm:chPref val="0"/>
        </dgm:presLayoutVars>
      </dgm:prSet>
      <dgm:spPr/>
    </dgm:pt>
    <dgm:pt modelId="{DF0B9125-CD51-4B52-BC26-1924316B3FFE}" type="pres">
      <dgm:prSet presAssocID="{671D29CB-6C63-4102-B957-09E907F03D10}" presName="sibTrans" presStyleCnt="0"/>
      <dgm:spPr/>
    </dgm:pt>
    <dgm:pt modelId="{9B79E99D-0654-4084-8C38-B992D00BB587}" type="pres">
      <dgm:prSet presAssocID="{3F3E4D2D-5095-4BE1-B408-9A1BCFFE01E3}" presName="compNode" presStyleCnt="0"/>
      <dgm:spPr/>
    </dgm:pt>
    <dgm:pt modelId="{5A0CF47C-49C9-48D6-BB40-9B99A3037440}" type="pres">
      <dgm:prSet presAssocID="{3F3E4D2D-5095-4BE1-B408-9A1BCFFE01E3}" presName="bgRect" presStyleLbl="bgShp" presStyleIdx="2" presStyleCnt="5"/>
      <dgm:spPr/>
    </dgm:pt>
    <dgm:pt modelId="{31774DBC-B64F-4EBB-9B75-DA0497DA8DB1}" type="pres">
      <dgm:prSet presAssocID="{3F3E4D2D-5095-4BE1-B408-9A1BCFFE01E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73FEBF4D-840C-4C2E-B8DD-D16D973E087F}" type="pres">
      <dgm:prSet presAssocID="{3F3E4D2D-5095-4BE1-B408-9A1BCFFE01E3}" presName="spaceRect" presStyleCnt="0"/>
      <dgm:spPr/>
    </dgm:pt>
    <dgm:pt modelId="{D40201CA-CAEB-48C7-AD31-94C5E4DB6254}" type="pres">
      <dgm:prSet presAssocID="{3F3E4D2D-5095-4BE1-B408-9A1BCFFE01E3}" presName="parTx" presStyleLbl="revTx" presStyleIdx="2" presStyleCnt="5">
        <dgm:presLayoutVars>
          <dgm:chMax val="0"/>
          <dgm:chPref val="0"/>
        </dgm:presLayoutVars>
      </dgm:prSet>
      <dgm:spPr/>
    </dgm:pt>
    <dgm:pt modelId="{9045DF14-CB06-4AF0-9AAE-855E57C50AEA}" type="pres">
      <dgm:prSet presAssocID="{5EF9CC68-E369-412D-BBAB-E89379E7C18B}" presName="sibTrans" presStyleCnt="0"/>
      <dgm:spPr/>
    </dgm:pt>
    <dgm:pt modelId="{30B4FE12-0993-45DC-91A5-694154F54673}" type="pres">
      <dgm:prSet presAssocID="{72BA19AF-E75E-4240-A85A-A7AD6F212E54}" presName="compNode" presStyleCnt="0"/>
      <dgm:spPr/>
    </dgm:pt>
    <dgm:pt modelId="{79C7F3C3-7A8F-4A47-ADB3-7E9CFFB9F456}" type="pres">
      <dgm:prSet presAssocID="{72BA19AF-E75E-4240-A85A-A7AD6F212E54}" presName="bgRect" presStyleLbl="bgShp" presStyleIdx="3" presStyleCnt="5"/>
      <dgm:spPr/>
    </dgm:pt>
    <dgm:pt modelId="{9BCDD870-B011-4FC3-8F30-390CBAF72DC1}" type="pres">
      <dgm:prSet presAssocID="{72BA19AF-E75E-4240-A85A-A7AD6F212E5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811784EC-0EA9-418E-B890-36C16B11F56F}" type="pres">
      <dgm:prSet presAssocID="{72BA19AF-E75E-4240-A85A-A7AD6F212E54}" presName="spaceRect" presStyleCnt="0"/>
      <dgm:spPr/>
    </dgm:pt>
    <dgm:pt modelId="{E95480EC-E00E-4FD3-8336-0CCBA4766D72}" type="pres">
      <dgm:prSet presAssocID="{72BA19AF-E75E-4240-A85A-A7AD6F212E54}" presName="parTx" presStyleLbl="revTx" presStyleIdx="3" presStyleCnt="5">
        <dgm:presLayoutVars>
          <dgm:chMax val="0"/>
          <dgm:chPref val="0"/>
        </dgm:presLayoutVars>
      </dgm:prSet>
      <dgm:spPr/>
    </dgm:pt>
    <dgm:pt modelId="{6B735129-0AA5-4C64-92BB-82D4084CCE47}" type="pres">
      <dgm:prSet presAssocID="{2E6C7774-9484-4AB5-B4A6-ED3925F91287}" presName="sibTrans" presStyleCnt="0"/>
      <dgm:spPr/>
    </dgm:pt>
    <dgm:pt modelId="{12975E8A-E998-4DDB-8BE4-8E9F88DDC560}" type="pres">
      <dgm:prSet presAssocID="{414BA3F8-C620-4AF6-AC02-E9BDE46A4A7F}" presName="compNode" presStyleCnt="0"/>
      <dgm:spPr/>
    </dgm:pt>
    <dgm:pt modelId="{86D01E97-3523-47D4-80A1-D099F31C8C68}" type="pres">
      <dgm:prSet presAssocID="{414BA3F8-C620-4AF6-AC02-E9BDE46A4A7F}" presName="bgRect" presStyleLbl="bgShp" presStyleIdx="4" presStyleCnt="5"/>
      <dgm:spPr/>
    </dgm:pt>
    <dgm:pt modelId="{257F46C8-069C-4300-B357-AE6916AEEF40}" type="pres">
      <dgm:prSet presAssocID="{414BA3F8-C620-4AF6-AC02-E9BDE46A4A7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93AE9298-7664-4308-8B63-2CFBD355ACF0}" type="pres">
      <dgm:prSet presAssocID="{414BA3F8-C620-4AF6-AC02-E9BDE46A4A7F}" presName="spaceRect" presStyleCnt="0"/>
      <dgm:spPr/>
    </dgm:pt>
    <dgm:pt modelId="{D53F06F9-D098-43F1-9F0E-DD7CAC82EB13}" type="pres">
      <dgm:prSet presAssocID="{414BA3F8-C620-4AF6-AC02-E9BDE46A4A7F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988CC1B-20C6-436C-B913-5E5D5F5B1D77}" srcId="{79CE76FF-E31A-4862-AB4D-7007CD78F1C6}" destId="{72BA19AF-E75E-4240-A85A-A7AD6F212E54}" srcOrd="3" destOrd="0" parTransId="{7ABB282F-56F8-4D21-BB46-8217BCF5F667}" sibTransId="{2E6C7774-9484-4AB5-B4A6-ED3925F91287}"/>
    <dgm:cxn modelId="{07067320-19E6-AC41-A8BD-1E858FA509AA}" type="presOf" srcId="{414BA3F8-C620-4AF6-AC02-E9BDE46A4A7F}" destId="{D53F06F9-D098-43F1-9F0E-DD7CAC82EB13}" srcOrd="0" destOrd="0" presId="urn:microsoft.com/office/officeart/2018/2/layout/IconVerticalSolidList"/>
    <dgm:cxn modelId="{9EC2CC40-6E53-4499-A71C-93594D6EFED1}" srcId="{79CE76FF-E31A-4862-AB4D-7007CD78F1C6}" destId="{414BA3F8-C620-4AF6-AC02-E9BDE46A4A7F}" srcOrd="4" destOrd="0" parTransId="{858A90BC-9F41-4C6D-BD33-D8EA6C723A61}" sibTransId="{22FA3F9A-A315-4CF3-80D5-418BF074227D}"/>
    <dgm:cxn modelId="{A06E1F4F-3383-7E47-8F25-945286CC27DC}" type="presOf" srcId="{72BA19AF-E75E-4240-A85A-A7AD6F212E54}" destId="{E95480EC-E00E-4FD3-8336-0CCBA4766D72}" srcOrd="0" destOrd="0" presId="urn:microsoft.com/office/officeart/2018/2/layout/IconVerticalSolidList"/>
    <dgm:cxn modelId="{E9488F51-C3A8-DB44-A787-5EBA3FEB5B3B}" type="presOf" srcId="{79CE76FF-E31A-4862-AB4D-7007CD78F1C6}" destId="{279EA1C2-6515-4EA0-9AF8-B05BEE0D84CC}" srcOrd="0" destOrd="0" presId="urn:microsoft.com/office/officeart/2018/2/layout/IconVerticalSolidList"/>
    <dgm:cxn modelId="{6953F363-BE2A-0A43-A50C-CCF33AEA6691}" type="presOf" srcId="{3F3E4D2D-5095-4BE1-B408-9A1BCFFE01E3}" destId="{D40201CA-CAEB-48C7-AD31-94C5E4DB6254}" srcOrd="0" destOrd="0" presId="urn:microsoft.com/office/officeart/2018/2/layout/IconVerticalSolidList"/>
    <dgm:cxn modelId="{B1A2BF69-A37A-454B-A4A9-2DB5E9CF7B7D}" type="presOf" srcId="{87658B25-BF15-4E35-86AC-A319CAB4F495}" destId="{E536308E-72B8-4764-A5A9-5EAD1E847FB8}" srcOrd="0" destOrd="0" presId="urn:microsoft.com/office/officeart/2018/2/layout/IconVerticalSolidList"/>
    <dgm:cxn modelId="{E5386CB5-F819-4188-B424-9630F287CC30}" srcId="{79CE76FF-E31A-4862-AB4D-7007CD78F1C6}" destId="{87658B25-BF15-4E35-86AC-A319CAB4F495}" srcOrd="1" destOrd="0" parTransId="{154DC6C4-2BF1-4824-8F74-D859E2738C91}" sibTransId="{671D29CB-6C63-4102-B957-09E907F03D10}"/>
    <dgm:cxn modelId="{923129C0-24A8-4865-B483-CB30FAD16FBF}" srcId="{79CE76FF-E31A-4862-AB4D-7007CD78F1C6}" destId="{3F3E4D2D-5095-4BE1-B408-9A1BCFFE01E3}" srcOrd="2" destOrd="0" parTransId="{94895308-E73D-435E-9448-9A0D6B519374}" sibTransId="{5EF9CC68-E369-412D-BBAB-E89379E7C18B}"/>
    <dgm:cxn modelId="{8DA1E2C2-C230-4A08-B0FE-6EC712C21BA7}" srcId="{79CE76FF-E31A-4862-AB4D-7007CD78F1C6}" destId="{D0FE4E57-5271-45A2-A966-B9A7AFCCD4AC}" srcOrd="0" destOrd="0" parTransId="{3000567A-5E2A-47D7-99A6-ECCECAF63B52}" sibTransId="{06A739CA-4AF7-45B0-B569-C5E6F4E255DA}"/>
    <dgm:cxn modelId="{36780AD7-FEC0-BF47-9F4B-1F690D599DE9}" type="presOf" srcId="{D0FE4E57-5271-45A2-A966-B9A7AFCCD4AC}" destId="{D702EB99-54A3-4B9A-8EEB-C3928CA7455A}" srcOrd="0" destOrd="0" presId="urn:microsoft.com/office/officeart/2018/2/layout/IconVerticalSolidList"/>
    <dgm:cxn modelId="{8072815B-6F4B-F743-B99D-3DD3DD996DB4}" type="presParOf" srcId="{279EA1C2-6515-4EA0-9AF8-B05BEE0D84CC}" destId="{8AA0139C-991C-4BC0-B3E2-89EA242A2B4F}" srcOrd="0" destOrd="0" presId="urn:microsoft.com/office/officeart/2018/2/layout/IconVerticalSolidList"/>
    <dgm:cxn modelId="{851EF452-A635-424C-8FB8-346B38057328}" type="presParOf" srcId="{8AA0139C-991C-4BC0-B3E2-89EA242A2B4F}" destId="{10DA2253-395B-4F2B-B814-46D56948D236}" srcOrd="0" destOrd="0" presId="urn:microsoft.com/office/officeart/2018/2/layout/IconVerticalSolidList"/>
    <dgm:cxn modelId="{1F03C2D6-FCEA-6E46-80C1-C9BDE0CF929C}" type="presParOf" srcId="{8AA0139C-991C-4BC0-B3E2-89EA242A2B4F}" destId="{A5ABB15B-7A6E-4123-B5AB-CEF7F239DA5B}" srcOrd="1" destOrd="0" presId="urn:microsoft.com/office/officeart/2018/2/layout/IconVerticalSolidList"/>
    <dgm:cxn modelId="{222476C7-6F5E-5C49-8C8A-F4DA4AED0D5E}" type="presParOf" srcId="{8AA0139C-991C-4BC0-B3E2-89EA242A2B4F}" destId="{72236999-B469-4915-BDFC-E8B2315A08C6}" srcOrd="2" destOrd="0" presId="urn:microsoft.com/office/officeart/2018/2/layout/IconVerticalSolidList"/>
    <dgm:cxn modelId="{B847B0A8-C1D0-7146-8B43-7D6C3CECB86A}" type="presParOf" srcId="{8AA0139C-991C-4BC0-B3E2-89EA242A2B4F}" destId="{D702EB99-54A3-4B9A-8EEB-C3928CA7455A}" srcOrd="3" destOrd="0" presId="urn:microsoft.com/office/officeart/2018/2/layout/IconVerticalSolidList"/>
    <dgm:cxn modelId="{E08E62EF-0EFF-804A-9F9F-796F946642AF}" type="presParOf" srcId="{279EA1C2-6515-4EA0-9AF8-B05BEE0D84CC}" destId="{11C2F8EE-131B-4820-B998-426077817E7A}" srcOrd="1" destOrd="0" presId="urn:microsoft.com/office/officeart/2018/2/layout/IconVerticalSolidList"/>
    <dgm:cxn modelId="{14370784-1C8C-D145-B6F6-387D8501C2E0}" type="presParOf" srcId="{279EA1C2-6515-4EA0-9AF8-B05BEE0D84CC}" destId="{8F0AB3C5-2DBD-4EBF-A40B-9E7ABC29ECB0}" srcOrd="2" destOrd="0" presId="urn:microsoft.com/office/officeart/2018/2/layout/IconVerticalSolidList"/>
    <dgm:cxn modelId="{06E5FA78-24E7-824C-8E68-B823670933C4}" type="presParOf" srcId="{8F0AB3C5-2DBD-4EBF-A40B-9E7ABC29ECB0}" destId="{11F0DC18-2ED6-40D0-8361-76BB9F09BF1C}" srcOrd="0" destOrd="0" presId="urn:microsoft.com/office/officeart/2018/2/layout/IconVerticalSolidList"/>
    <dgm:cxn modelId="{90ECB4ED-91AA-7E42-9BE5-664B5284212F}" type="presParOf" srcId="{8F0AB3C5-2DBD-4EBF-A40B-9E7ABC29ECB0}" destId="{C4EAC893-DB24-4291-BECA-BAA1903C5ADE}" srcOrd="1" destOrd="0" presId="urn:microsoft.com/office/officeart/2018/2/layout/IconVerticalSolidList"/>
    <dgm:cxn modelId="{4E931944-9E01-5C42-8C6F-F637AB39ADF5}" type="presParOf" srcId="{8F0AB3C5-2DBD-4EBF-A40B-9E7ABC29ECB0}" destId="{0FAD5203-38A5-4443-B1BF-16A62FFD6740}" srcOrd="2" destOrd="0" presId="urn:microsoft.com/office/officeart/2018/2/layout/IconVerticalSolidList"/>
    <dgm:cxn modelId="{4EF7CCAC-011F-B242-B63B-72A079EB8C99}" type="presParOf" srcId="{8F0AB3C5-2DBD-4EBF-A40B-9E7ABC29ECB0}" destId="{E536308E-72B8-4764-A5A9-5EAD1E847FB8}" srcOrd="3" destOrd="0" presId="urn:microsoft.com/office/officeart/2018/2/layout/IconVerticalSolidList"/>
    <dgm:cxn modelId="{C093D887-D5F7-6A4E-AC85-E325C9EF75C8}" type="presParOf" srcId="{279EA1C2-6515-4EA0-9AF8-B05BEE0D84CC}" destId="{DF0B9125-CD51-4B52-BC26-1924316B3FFE}" srcOrd="3" destOrd="0" presId="urn:microsoft.com/office/officeart/2018/2/layout/IconVerticalSolidList"/>
    <dgm:cxn modelId="{67FE9F33-B285-A349-9BD6-13E78DAF8DE3}" type="presParOf" srcId="{279EA1C2-6515-4EA0-9AF8-B05BEE0D84CC}" destId="{9B79E99D-0654-4084-8C38-B992D00BB587}" srcOrd="4" destOrd="0" presId="urn:microsoft.com/office/officeart/2018/2/layout/IconVerticalSolidList"/>
    <dgm:cxn modelId="{FE8DD9B9-1533-5C42-9928-E1AA6F54FA14}" type="presParOf" srcId="{9B79E99D-0654-4084-8C38-B992D00BB587}" destId="{5A0CF47C-49C9-48D6-BB40-9B99A3037440}" srcOrd="0" destOrd="0" presId="urn:microsoft.com/office/officeart/2018/2/layout/IconVerticalSolidList"/>
    <dgm:cxn modelId="{A7A2A6FE-53C6-C842-B26D-55307BC15ACE}" type="presParOf" srcId="{9B79E99D-0654-4084-8C38-B992D00BB587}" destId="{31774DBC-B64F-4EBB-9B75-DA0497DA8DB1}" srcOrd="1" destOrd="0" presId="urn:microsoft.com/office/officeart/2018/2/layout/IconVerticalSolidList"/>
    <dgm:cxn modelId="{5D0D3E29-1AEF-9E4D-9F24-6AF590425E72}" type="presParOf" srcId="{9B79E99D-0654-4084-8C38-B992D00BB587}" destId="{73FEBF4D-840C-4C2E-B8DD-D16D973E087F}" srcOrd="2" destOrd="0" presId="urn:microsoft.com/office/officeart/2018/2/layout/IconVerticalSolidList"/>
    <dgm:cxn modelId="{21BB684E-1FF5-474F-9073-C4473D9D541C}" type="presParOf" srcId="{9B79E99D-0654-4084-8C38-B992D00BB587}" destId="{D40201CA-CAEB-48C7-AD31-94C5E4DB6254}" srcOrd="3" destOrd="0" presId="urn:microsoft.com/office/officeart/2018/2/layout/IconVerticalSolidList"/>
    <dgm:cxn modelId="{03F790A5-38E0-F448-A484-6AB19D20CD8E}" type="presParOf" srcId="{279EA1C2-6515-4EA0-9AF8-B05BEE0D84CC}" destId="{9045DF14-CB06-4AF0-9AAE-855E57C50AEA}" srcOrd="5" destOrd="0" presId="urn:microsoft.com/office/officeart/2018/2/layout/IconVerticalSolidList"/>
    <dgm:cxn modelId="{055CFA63-E100-C44A-83E8-26B04B955E7A}" type="presParOf" srcId="{279EA1C2-6515-4EA0-9AF8-B05BEE0D84CC}" destId="{30B4FE12-0993-45DC-91A5-694154F54673}" srcOrd="6" destOrd="0" presId="urn:microsoft.com/office/officeart/2018/2/layout/IconVerticalSolidList"/>
    <dgm:cxn modelId="{F13AEF5E-D88F-F549-8E02-2034064AFE01}" type="presParOf" srcId="{30B4FE12-0993-45DC-91A5-694154F54673}" destId="{79C7F3C3-7A8F-4A47-ADB3-7E9CFFB9F456}" srcOrd="0" destOrd="0" presId="urn:microsoft.com/office/officeart/2018/2/layout/IconVerticalSolidList"/>
    <dgm:cxn modelId="{FA2B9ECA-B576-164A-8942-F06F4A5E6C10}" type="presParOf" srcId="{30B4FE12-0993-45DC-91A5-694154F54673}" destId="{9BCDD870-B011-4FC3-8F30-390CBAF72DC1}" srcOrd="1" destOrd="0" presId="urn:microsoft.com/office/officeart/2018/2/layout/IconVerticalSolidList"/>
    <dgm:cxn modelId="{D1554632-A757-594D-A0D1-A0F272101E07}" type="presParOf" srcId="{30B4FE12-0993-45DC-91A5-694154F54673}" destId="{811784EC-0EA9-418E-B890-36C16B11F56F}" srcOrd="2" destOrd="0" presId="urn:microsoft.com/office/officeart/2018/2/layout/IconVerticalSolidList"/>
    <dgm:cxn modelId="{5924D597-9C5A-5647-BE1D-2F93327A5A85}" type="presParOf" srcId="{30B4FE12-0993-45DC-91A5-694154F54673}" destId="{E95480EC-E00E-4FD3-8336-0CCBA4766D72}" srcOrd="3" destOrd="0" presId="urn:microsoft.com/office/officeart/2018/2/layout/IconVerticalSolidList"/>
    <dgm:cxn modelId="{37BD3EB0-B309-6049-8604-3907FB0C3DC3}" type="presParOf" srcId="{279EA1C2-6515-4EA0-9AF8-B05BEE0D84CC}" destId="{6B735129-0AA5-4C64-92BB-82D4084CCE47}" srcOrd="7" destOrd="0" presId="urn:microsoft.com/office/officeart/2018/2/layout/IconVerticalSolidList"/>
    <dgm:cxn modelId="{510840CA-602D-784C-BA92-8665F17D47A9}" type="presParOf" srcId="{279EA1C2-6515-4EA0-9AF8-B05BEE0D84CC}" destId="{12975E8A-E998-4DDB-8BE4-8E9F88DDC560}" srcOrd="8" destOrd="0" presId="urn:microsoft.com/office/officeart/2018/2/layout/IconVerticalSolidList"/>
    <dgm:cxn modelId="{7B04D52A-6C4A-F24E-BE52-088F7200940D}" type="presParOf" srcId="{12975E8A-E998-4DDB-8BE4-8E9F88DDC560}" destId="{86D01E97-3523-47D4-80A1-D099F31C8C68}" srcOrd="0" destOrd="0" presId="urn:microsoft.com/office/officeart/2018/2/layout/IconVerticalSolidList"/>
    <dgm:cxn modelId="{73BA850F-C886-E044-B089-1DE29A773733}" type="presParOf" srcId="{12975E8A-E998-4DDB-8BE4-8E9F88DDC560}" destId="{257F46C8-069C-4300-B357-AE6916AEEF40}" srcOrd="1" destOrd="0" presId="urn:microsoft.com/office/officeart/2018/2/layout/IconVerticalSolidList"/>
    <dgm:cxn modelId="{C1A288BA-B606-8843-848E-F95AD6FA60A8}" type="presParOf" srcId="{12975E8A-E998-4DDB-8BE4-8E9F88DDC560}" destId="{93AE9298-7664-4308-8B63-2CFBD355ACF0}" srcOrd="2" destOrd="0" presId="urn:microsoft.com/office/officeart/2018/2/layout/IconVerticalSolidList"/>
    <dgm:cxn modelId="{47324036-1288-3943-965A-97A2DF515116}" type="presParOf" srcId="{12975E8A-E998-4DDB-8BE4-8E9F88DDC560}" destId="{D53F06F9-D098-43F1-9F0E-DD7CAC82EB1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87D20F-0194-4F06-A225-B10620D01DBE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F616D21-65D8-4DB7-A0DE-2E9CB490B695}">
      <dgm:prSet/>
      <dgm:spPr/>
      <dgm:t>
        <a:bodyPr/>
        <a:lstStyle/>
        <a:p>
          <a:r>
            <a:rPr lang="en-US" dirty="0"/>
            <a:t>ICTCP</a:t>
          </a:r>
        </a:p>
      </dgm:t>
    </dgm:pt>
    <dgm:pt modelId="{1843DDE4-CA84-4DD8-A5D3-A6C6DA0ADBF5}" type="parTrans" cxnId="{611748C7-F940-45F3-A067-7A5D945444F3}">
      <dgm:prSet/>
      <dgm:spPr/>
      <dgm:t>
        <a:bodyPr/>
        <a:lstStyle/>
        <a:p>
          <a:endParaRPr lang="en-US"/>
        </a:p>
      </dgm:t>
    </dgm:pt>
    <dgm:pt modelId="{840376DE-BEF2-4FB8-BEE7-32ED35D48143}" type="sibTrans" cxnId="{611748C7-F940-45F3-A067-7A5D945444F3}">
      <dgm:prSet/>
      <dgm:spPr/>
      <dgm:t>
        <a:bodyPr/>
        <a:lstStyle/>
        <a:p>
          <a:endParaRPr lang="en-US"/>
        </a:p>
      </dgm:t>
    </dgm:pt>
    <dgm:pt modelId="{7A8B6E59-2BF7-4AED-87BD-86441B2633B2}">
      <dgm:prSet/>
      <dgm:spPr/>
      <dgm:t>
        <a:bodyPr/>
        <a:lstStyle/>
        <a:p>
          <a:r>
            <a:rPr lang="en-US" dirty="0"/>
            <a:t>Receiver side detection &amp; no network support → Slow</a:t>
          </a:r>
        </a:p>
      </dgm:t>
    </dgm:pt>
    <dgm:pt modelId="{D0EDAEDF-7AA8-4744-BC63-FFB8019BB334}" type="parTrans" cxnId="{A5170C88-DE1C-4B70-A4E1-D32603AA134E}">
      <dgm:prSet/>
      <dgm:spPr/>
      <dgm:t>
        <a:bodyPr/>
        <a:lstStyle/>
        <a:p>
          <a:endParaRPr lang="en-US"/>
        </a:p>
      </dgm:t>
    </dgm:pt>
    <dgm:pt modelId="{503CC3EC-9138-4310-8728-E96FF022B584}" type="sibTrans" cxnId="{A5170C88-DE1C-4B70-A4E1-D32603AA134E}">
      <dgm:prSet/>
      <dgm:spPr/>
      <dgm:t>
        <a:bodyPr/>
        <a:lstStyle/>
        <a:p>
          <a:endParaRPr lang="en-US"/>
        </a:p>
      </dgm:t>
    </dgm:pt>
    <dgm:pt modelId="{C9E9CD08-8352-42CC-986C-643EC08733E1}">
      <dgm:prSet/>
      <dgm:spPr/>
      <dgm:t>
        <a:bodyPr/>
        <a:lstStyle/>
        <a:p>
          <a:r>
            <a:rPr lang="en-US"/>
            <a:t>RCP</a:t>
          </a:r>
        </a:p>
      </dgm:t>
    </dgm:pt>
    <dgm:pt modelId="{4616061A-995A-411F-8650-345E73E8234A}" type="parTrans" cxnId="{F5493781-5E5E-4901-92E8-872D89FBAF38}">
      <dgm:prSet/>
      <dgm:spPr/>
      <dgm:t>
        <a:bodyPr/>
        <a:lstStyle/>
        <a:p>
          <a:endParaRPr lang="en-US"/>
        </a:p>
      </dgm:t>
    </dgm:pt>
    <dgm:pt modelId="{9050D6CA-878D-41C3-A120-B3128382789F}" type="sibTrans" cxnId="{F5493781-5E5E-4901-92E8-872D89FBAF38}">
      <dgm:prSet/>
      <dgm:spPr/>
      <dgm:t>
        <a:bodyPr/>
        <a:lstStyle/>
        <a:p>
          <a:endParaRPr lang="en-US"/>
        </a:p>
      </dgm:t>
    </dgm:pt>
    <dgm:pt modelId="{05B9F241-D3A8-4E3B-AF17-F0A40007EABD}">
      <dgm:prSet/>
      <dgm:spPr/>
      <dgm:t>
        <a:bodyPr/>
        <a:lstStyle/>
        <a:p>
          <a:r>
            <a:rPr lang="en-US" dirty="0"/>
            <a:t>Only observing intervening flows’ rates → No </a:t>
          </a:r>
          <a:r>
            <a:rPr lang="en-US" dirty="0" err="1"/>
            <a:t>incast</a:t>
          </a:r>
          <a:r>
            <a:rPr lang="en-US" dirty="0"/>
            <a:t> isolation </a:t>
          </a:r>
        </a:p>
      </dgm:t>
    </dgm:pt>
    <dgm:pt modelId="{8684B866-60CD-42E1-A232-922D1C0088D7}" type="parTrans" cxnId="{3B95A13C-E05B-4658-A5B1-C1F9C445EBFC}">
      <dgm:prSet/>
      <dgm:spPr/>
      <dgm:t>
        <a:bodyPr/>
        <a:lstStyle/>
        <a:p>
          <a:endParaRPr lang="en-US"/>
        </a:p>
      </dgm:t>
    </dgm:pt>
    <dgm:pt modelId="{EBA64EA5-BAB8-4F7E-B694-61F2D5A03BC7}" type="sibTrans" cxnId="{3B95A13C-E05B-4658-A5B1-C1F9C445EBFC}">
      <dgm:prSet/>
      <dgm:spPr/>
      <dgm:t>
        <a:bodyPr/>
        <a:lstStyle/>
        <a:p>
          <a:endParaRPr lang="en-US"/>
        </a:p>
      </dgm:t>
    </dgm:pt>
    <dgm:pt modelId="{8253804D-86E9-4772-B67C-807071E96900}">
      <dgm:prSet/>
      <dgm:spPr/>
      <dgm:t>
        <a:bodyPr/>
        <a:lstStyle/>
        <a:p>
          <a:r>
            <a:rPr lang="en-US"/>
            <a:t>TIMELY</a:t>
          </a:r>
        </a:p>
      </dgm:t>
    </dgm:pt>
    <dgm:pt modelId="{0F56083C-94C1-44AA-9F72-7FF696BE044B}" type="parTrans" cxnId="{EA5396A1-CEA1-45A0-8C3E-31A5567B978F}">
      <dgm:prSet/>
      <dgm:spPr/>
      <dgm:t>
        <a:bodyPr/>
        <a:lstStyle/>
        <a:p>
          <a:endParaRPr lang="en-US"/>
        </a:p>
      </dgm:t>
    </dgm:pt>
    <dgm:pt modelId="{A9A82C47-9C33-40C0-9BEA-E37DFAE0C8D7}" type="sibTrans" cxnId="{EA5396A1-CEA1-45A0-8C3E-31A5567B978F}">
      <dgm:prSet/>
      <dgm:spPr/>
      <dgm:t>
        <a:bodyPr/>
        <a:lstStyle/>
        <a:p>
          <a:endParaRPr lang="en-US"/>
        </a:p>
      </dgm:t>
    </dgm:pt>
    <dgm:pt modelId="{7F821CEF-5AC6-4D87-BC7C-5FB6713EE8CF}">
      <dgm:prSet/>
      <dgm:spPr/>
      <dgm:t>
        <a:bodyPr/>
        <a:lstStyle/>
        <a:p>
          <a:pPr rtl="0"/>
          <a:r>
            <a:rPr lang="en-US" dirty="0"/>
            <a:t>RTT-based, end-host implementation &amp; Not customized for </a:t>
          </a:r>
          <a:r>
            <a:rPr lang="en-US" dirty="0" err="1"/>
            <a:t>incast</a:t>
          </a:r>
          <a:r>
            <a:rPr lang="en-US" dirty="0"/>
            <a:t> </a:t>
          </a:r>
        </a:p>
      </dgm:t>
    </dgm:pt>
    <dgm:pt modelId="{4D8A8767-85E1-468E-836C-6E395C869EBD}" type="parTrans" cxnId="{FC5432F8-94D8-4164-8F89-98B89B091CF1}">
      <dgm:prSet/>
      <dgm:spPr/>
      <dgm:t>
        <a:bodyPr/>
        <a:lstStyle/>
        <a:p>
          <a:endParaRPr lang="en-US"/>
        </a:p>
      </dgm:t>
    </dgm:pt>
    <dgm:pt modelId="{D2F9C7D3-382A-4701-B7B1-541243F0EE05}" type="sibTrans" cxnId="{FC5432F8-94D8-4164-8F89-98B89B091CF1}">
      <dgm:prSet/>
      <dgm:spPr/>
      <dgm:t>
        <a:bodyPr/>
        <a:lstStyle/>
        <a:p>
          <a:endParaRPr lang="en-US"/>
        </a:p>
      </dgm:t>
    </dgm:pt>
    <dgm:pt modelId="{D77E3D3A-259F-4F98-930C-31E3DEBD7325}">
      <dgm:prSet/>
      <dgm:spPr/>
      <dgm:t>
        <a:bodyPr/>
        <a:lstStyle/>
        <a:p>
          <a:r>
            <a:rPr lang="en-US"/>
            <a:t>DCQCN</a:t>
          </a:r>
        </a:p>
      </dgm:t>
    </dgm:pt>
    <dgm:pt modelId="{9AD08840-A608-412C-A975-411FED0306AF}" type="parTrans" cxnId="{1EED3146-632D-4AE2-AAA4-21CD2E8F2932}">
      <dgm:prSet/>
      <dgm:spPr/>
      <dgm:t>
        <a:bodyPr/>
        <a:lstStyle/>
        <a:p>
          <a:endParaRPr lang="en-US"/>
        </a:p>
      </dgm:t>
    </dgm:pt>
    <dgm:pt modelId="{DC8C4C2C-3B5A-469F-897D-ADF80136A60A}" type="sibTrans" cxnId="{1EED3146-632D-4AE2-AAA4-21CD2E8F2932}">
      <dgm:prSet/>
      <dgm:spPr/>
      <dgm:t>
        <a:bodyPr/>
        <a:lstStyle/>
        <a:p>
          <a:endParaRPr lang="en-US"/>
        </a:p>
      </dgm:t>
    </dgm:pt>
    <dgm:pt modelId="{FF5C31EF-B679-46F0-BB55-400A3A98E931}">
      <dgm:prSet/>
      <dgm:spPr/>
      <dgm:t>
        <a:bodyPr/>
        <a:lstStyle/>
        <a:p>
          <a:pPr rtl="0"/>
          <a:r>
            <a:rPr lang="en-US" dirty="0"/>
            <a:t>Rate-based, leverages ECN for RDMA</a:t>
          </a:r>
        </a:p>
      </dgm:t>
    </dgm:pt>
    <dgm:pt modelId="{C5A1DA22-68D9-4133-B902-75F618C3334E}" type="parTrans" cxnId="{79177D7C-776A-4CCB-8581-777957C52498}">
      <dgm:prSet/>
      <dgm:spPr/>
      <dgm:t>
        <a:bodyPr/>
        <a:lstStyle/>
        <a:p>
          <a:endParaRPr lang="en-US"/>
        </a:p>
      </dgm:t>
    </dgm:pt>
    <dgm:pt modelId="{4DD86568-A57A-4A2F-8E74-2CB433E81B4F}" type="sibTrans" cxnId="{79177D7C-776A-4CCB-8581-777957C52498}">
      <dgm:prSet/>
      <dgm:spPr/>
      <dgm:t>
        <a:bodyPr/>
        <a:lstStyle/>
        <a:p>
          <a:endParaRPr lang="en-US"/>
        </a:p>
      </dgm:t>
    </dgm:pt>
    <dgm:pt modelId="{FFEBC620-9784-4AF5-ABA2-4E8FC09ECA57}">
      <dgm:prSet/>
      <dgm:spPr/>
      <dgm:t>
        <a:bodyPr/>
        <a:lstStyle/>
        <a:p>
          <a:r>
            <a:rPr lang="en-US"/>
            <a:t>QCN</a:t>
          </a:r>
        </a:p>
      </dgm:t>
    </dgm:pt>
    <dgm:pt modelId="{16D859CF-A8DE-42C9-806F-FC4EF0739DEC}" type="parTrans" cxnId="{D5F43285-5131-4747-B27B-7B90840492E1}">
      <dgm:prSet/>
      <dgm:spPr/>
      <dgm:t>
        <a:bodyPr/>
        <a:lstStyle/>
        <a:p>
          <a:endParaRPr lang="en-US"/>
        </a:p>
      </dgm:t>
    </dgm:pt>
    <dgm:pt modelId="{5802FBFB-9B15-4651-BF35-A616F16CB05E}" type="sibTrans" cxnId="{D5F43285-5131-4747-B27B-7B90840492E1}">
      <dgm:prSet/>
      <dgm:spPr/>
      <dgm:t>
        <a:bodyPr/>
        <a:lstStyle/>
        <a:p>
          <a:endParaRPr lang="en-US"/>
        </a:p>
      </dgm:t>
    </dgm:pt>
    <dgm:pt modelId="{A88345DA-6BA1-43DE-83CB-8A688C4773C0}">
      <dgm:prSet/>
      <dgm:spPr/>
      <dgm:t>
        <a:bodyPr/>
        <a:lstStyle/>
        <a:p>
          <a:pPr rtl="0"/>
          <a:r>
            <a:rPr lang="en-US" dirty="0"/>
            <a:t>Ethernet layer → Not applicable to large L3 routing datacenters</a:t>
          </a:r>
        </a:p>
      </dgm:t>
    </dgm:pt>
    <dgm:pt modelId="{251CC286-D0A1-41F5-9EFF-ED99D99DEED5}" type="parTrans" cxnId="{BCACEBD7-10F8-4EBE-838C-805200BD9B3D}">
      <dgm:prSet/>
      <dgm:spPr/>
      <dgm:t>
        <a:bodyPr/>
        <a:lstStyle/>
        <a:p>
          <a:endParaRPr lang="en-US"/>
        </a:p>
      </dgm:t>
    </dgm:pt>
    <dgm:pt modelId="{7AEACE18-57BF-4969-989A-34A04E2F5D20}" type="sibTrans" cxnId="{BCACEBD7-10F8-4EBE-838C-805200BD9B3D}">
      <dgm:prSet/>
      <dgm:spPr/>
      <dgm:t>
        <a:bodyPr/>
        <a:lstStyle/>
        <a:p>
          <a:endParaRPr lang="en-US"/>
        </a:p>
      </dgm:t>
    </dgm:pt>
    <dgm:pt modelId="{3EEE3069-322D-49B4-9F2C-D1987875D63B}">
      <dgm:prSet/>
      <dgm:spPr/>
      <dgm:t>
        <a:bodyPr/>
        <a:lstStyle/>
        <a:p>
          <a:r>
            <a:rPr lang="en-US"/>
            <a:t>ExpressPass and NDP</a:t>
          </a:r>
        </a:p>
      </dgm:t>
    </dgm:pt>
    <dgm:pt modelId="{D01853F1-CC8E-4BFE-828F-1B3E2A54497A}" type="parTrans" cxnId="{41B20649-3DAF-4F77-89D3-1AF6F309B025}">
      <dgm:prSet/>
      <dgm:spPr/>
      <dgm:t>
        <a:bodyPr/>
        <a:lstStyle/>
        <a:p>
          <a:endParaRPr lang="en-US"/>
        </a:p>
      </dgm:t>
    </dgm:pt>
    <dgm:pt modelId="{BC4F0912-6ECA-4711-9C12-1700CB8FC5F7}" type="sibTrans" cxnId="{41B20649-3DAF-4F77-89D3-1AF6F309B025}">
      <dgm:prSet/>
      <dgm:spPr/>
      <dgm:t>
        <a:bodyPr/>
        <a:lstStyle/>
        <a:p>
          <a:endParaRPr lang="en-US"/>
        </a:p>
      </dgm:t>
    </dgm:pt>
    <dgm:pt modelId="{2E3C3245-B0F0-4D28-84DD-AF48F4D5F0E3}">
      <dgm:prSet/>
      <dgm:spPr/>
      <dgm:t>
        <a:bodyPr/>
        <a:lstStyle/>
        <a:p>
          <a:pPr rtl="0"/>
          <a:r>
            <a:rPr lang="en-US" dirty="0"/>
            <a:t>Receiver-driven proposals</a:t>
          </a:r>
        </a:p>
      </dgm:t>
    </dgm:pt>
    <dgm:pt modelId="{644F0048-8107-465D-92BE-F1CE29FC7CE3}" type="parTrans" cxnId="{C45438F6-00D5-4571-9360-E92CDE13EBDA}">
      <dgm:prSet/>
      <dgm:spPr/>
      <dgm:t>
        <a:bodyPr/>
        <a:lstStyle/>
        <a:p>
          <a:endParaRPr lang="en-US"/>
        </a:p>
      </dgm:t>
    </dgm:pt>
    <dgm:pt modelId="{8BC2599A-AFB9-46AD-9E41-BF104BFBFFC8}" type="sibTrans" cxnId="{C45438F6-00D5-4571-9360-E92CDE13EBDA}">
      <dgm:prSet/>
      <dgm:spPr/>
      <dgm:t>
        <a:bodyPr/>
        <a:lstStyle/>
        <a:p>
          <a:endParaRPr lang="en-US"/>
        </a:p>
      </dgm:t>
    </dgm:pt>
    <dgm:pt modelId="{0A8C2BA3-C92B-534B-B5D3-91B343391B67}" type="pres">
      <dgm:prSet presAssocID="{DB87D20F-0194-4F06-A225-B10620D01DBE}" presName="Name0" presStyleCnt="0">
        <dgm:presLayoutVars>
          <dgm:dir/>
          <dgm:animLvl val="lvl"/>
          <dgm:resizeHandles val="exact"/>
        </dgm:presLayoutVars>
      </dgm:prSet>
      <dgm:spPr/>
    </dgm:pt>
    <dgm:pt modelId="{7D0F253D-63DB-654C-90A3-97E582ACA594}" type="pres">
      <dgm:prSet presAssocID="{2F616D21-65D8-4DB7-A0DE-2E9CB490B695}" presName="linNode" presStyleCnt="0"/>
      <dgm:spPr/>
    </dgm:pt>
    <dgm:pt modelId="{6790E4A9-1D7D-3E4C-8AF0-5CBF1E37DA6E}" type="pres">
      <dgm:prSet presAssocID="{2F616D21-65D8-4DB7-A0DE-2E9CB490B695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35EFB381-0F82-2D4F-95EE-7115CF3C6EEC}" type="pres">
      <dgm:prSet presAssocID="{2F616D21-65D8-4DB7-A0DE-2E9CB490B695}" presName="descendantText" presStyleLbl="alignAccFollowNode1" presStyleIdx="0" presStyleCnt="6">
        <dgm:presLayoutVars>
          <dgm:bulletEnabled val="1"/>
        </dgm:presLayoutVars>
      </dgm:prSet>
      <dgm:spPr/>
    </dgm:pt>
    <dgm:pt modelId="{54B769CC-7DFD-924D-93EC-41F31D5CC29F}" type="pres">
      <dgm:prSet presAssocID="{840376DE-BEF2-4FB8-BEE7-32ED35D48143}" presName="sp" presStyleCnt="0"/>
      <dgm:spPr/>
    </dgm:pt>
    <dgm:pt modelId="{25BF4FBE-A567-B046-9922-8A2F68719E32}" type="pres">
      <dgm:prSet presAssocID="{C9E9CD08-8352-42CC-986C-643EC08733E1}" presName="linNode" presStyleCnt="0"/>
      <dgm:spPr/>
    </dgm:pt>
    <dgm:pt modelId="{5306BA83-8B0D-4241-933E-203C6392FC5B}" type="pres">
      <dgm:prSet presAssocID="{C9E9CD08-8352-42CC-986C-643EC08733E1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E067628B-39BC-9345-91E9-1D23F829F626}" type="pres">
      <dgm:prSet presAssocID="{C9E9CD08-8352-42CC-986C-643EC08733E1}" presName="descendantText" presStyleLbl="alignAccFollowNode1" presStyleIdx="1" presStyleCnt="6">
        <dgm:presLayoutVars>
          <dgm:bulletEnabled val="1"/>
        </dgm:presLayoutVars>
      </dgm:prSet>
      <dgm:spPr/>
    </dgm:pt>
    <dgm:pt modelId="{2E3FB708-DF79-A545-B1A5-627AF53ED316}" type="pres">
      <dgm:prSet presAssocID="{9050D6CA-878D-41C3-A120-B3128382789F}" presName="sp" presStyleCnt="0"/>
      <dgm:spPr/>
    </dgm:pt>
    <dgm:pt modelId="{990BE5CA-1598-EB44-847C-86B0527D255B}" type="pres">
      <dgm:prSet presAssocID="{8253804D-86E9-4772-B67C-807071E96900}" presName="linNode" presStyleCnt="0"/>
      <dgm:spPr/>
    </dgm:pt>
    <dgm:pt modelId="{25827B21-4374-F947-A08D-616E34A677C2}" type="pres">
      <dgm:prSet presAssocID="{8253804D-86E9-4772-B67C-807071E96900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D31709BC-DA50-9247-A4CC-FDB756947B71}" type="pres">
      <dgm:prSet presAssocID="{8253804D-86E9-4772-B67C-807071E96900}" presName="descendantText" presStyleLbl="alignAccFollowNode1" presStyleIdx="2" presStyleCnt="6">
        <dgm:presLayoutVars>
          <dgm:bulletEnabled val="1"/>
        </dgm:presLayoutVars>
      </dgm:prSet>
      <dgm:spPr/>
    </dgm:pt>
    <dgm:pt modelId="{4F3C40A5-3CAA-1E42-8455-F44BAF23AD80}" type="pres">
      <dgm:prSet presAssocID="{A9A82C47-9C33-40C0-9BEA-E37DFAE0C8D7}" presName="sp" presStyleCnt="0"/>
      <dgm:spPr/>
    </dgm:pt>
    <dgm:pt modelId="{5D81876E-B139-C24B-B132-083129ABEA23}" type="pres">
      <dgm:prSet presAssocID="{D77E3D3A-259F-4F98-930C-31E3DEBD7325}" presName="linNode" presStyleCnt="0"/>
      <dgm:spPr/>
    </dgm:pt>
    <dgm:pt modelId="{F4CDBBF8-C968-E74C-8AA9-7E85F900CD11}" type="pres">
      <dgm:prSet presAssocID="{D77E3D3A-259F-4F98-930C-31E3DEBD7325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C29B553D-707D-6C40-BE27-F19F378A6F32}" type="pres">
      <dgm:prSet presAssocID="{D77E3D3A-259F-4F98-930C-31E3DEBD7325}" presName="descendantText" presStyleLbl="alignAccFollowNode1" presStyleIdx="3" presStyleCnt="6">
        <dgm:presLayoutVars>
          <dgm:bulletEnabled val="1"/>
        </dgm:presLayoutVars>
      </dgm:prSet>
      <dgm:spPr/>
    </dgm:pt>
    <dgm:pt modelId="{B04311C0-9CD8-2C46-82FC-D1130E7E390C}" type="pres">
      <dgm:prSet presAssocID="{DC8C4C2C-3B5A-469F-897D-ADF80136A60A}" presName="sp" presStyleCnt="0"/>
      <dgm:spPr/>
    </dgm:pt>
    <dgm:pt modelId="{C38C2A80-08CF-364B-99DC-FDD527744BC1}" type="pres">
      <dgm:prSet presAssocID="{FFEBC620-9784-4AF5-ABA2-4E8FC09ECA57}" presName="linNode" presStyleCnt="0"/>
      <dgm:spPr/>
    </dgm:pt>
    <dgm:pt modelId="{3D4F9759-ED62-6F4C-949F-26BB52E14BB1}" type="pres">
      <dgm:prSet presAssocID="{FFEBC620-9784-4AF5-ABA2-4E8FC09ECA57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39B6015C-7DA8-7E47-A6A3-F597B6191BCF}" type="pres">
      <dgm:prSet presAssocID="{FFEBC620-9784-4AF5-ABA2-4E8FC09ECA57}" presName="descendantText" presStyleLbl="alignAccFollowNode1" presStyleIdx="4" presStyleCnt="6">
        <dgm:presLayoutVars>
          <dgm:bulletEnabled val="1"/>
        </dgm:presLayoutVars>
      </dgm:prSet>
      <dgm:spPr/>
    </dgm:pt>
    <dgm:pt modelId="{105E40A9-02C7-844B-AFA4-C31A991FFFCE}" type="pres">
      <dgm:prSet presAssocID="{5802FBFB-9B15-4651-BF35-A616F16CB05E}" presName="sp" presStyleCnt="0"/>
      <dgm:spPr/>
    </dgm:pt>
    <dgm:pt modelId="{987E5084-CEDF-1A41-B861-1B7EE1188C12}" type="pres">
      <dgm:prSet presAssocID="{3EEE3069-322D-49B4-9F2C-D1987875D63B}" presName="linNode" presStyleCnt="0"/>
      <dgm:spPr/>
    </dgm:pt>
    <dgm:pt modelId="{89862FD5-C028-C840-A6FD-E7B30657B8A3}" type="pres">
      <dgm:prSet presAssocID="{3EEE3069-322D-49B4-9F2C-D1987875D63B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A8E9701C-C880-A944-B449-A8D7F3184EEF}" type="pres">
      <dgm:prSet presAssocID="{3EEE3069-322D-49B4-9F2C-D1987875D63B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3785B114-9954-614D-BA7D-B215E9631B29}" type="presOf" srcId="{D77E3D3A-259F-4F98-930C-31E3DEBD7325}" destId="{F4CDBBF8-C968-E74C-8AA9-7E85F900CD11}" srcOrd="0" destOrd="0" presId="urn:microsoft.com/office/officeart/2005/8/layout/vList5"/>
    <dgm:cxn modelId="{F9719920-F676-6C4A-A02D-F372E88333E3}" type="presOf" srcId="{C9E9CD08-8352-42CC-986C-643EC08733E1}" destId="{5306BA83-8B0D-4241-933E-203C6392FC5B}" srcOrd="0" destOrd="0" presId="urn:microsoft.com/office/officeart/2005/8/layout/vList5"/>
    <dgm:cxn modelId="{5810ED26-E5E1-3245-828E-023ADBF4BB80}" type="presOf" srcId="{DB87D20F-0194-4F06-A225-B10620D01DBE}" destId="{0A8C2BA3-C92B-534B-B5D3-91B343391B67}" srcOrd="0" destOrd="0" presId="urn:microsoft.com/office/officeart/2005/8/layout/vList5"/>
    <dgm:cxn modelId="{3B95A13C-E05B-4658-A5B1-C1F9C445EBFC}" srcId="{C9E9CD08-8352-42CC-986C-643EC08733E1}" destId="{05B9F241-D3A8-4E3B-AF17-F0A40007EABD}" srcOrd="0" destOrd="0" parTransId="{8684B866-60CD-42E1-A232-922D1C0088D7}" sibTransId="{EBA64EA5-BAB8-4F7E-B694-61F2D5A03BC7}"/>
    <dgm:cxn modelId="{EDF8CC42-9035-6C49-9156-ADBA22A4DC21}" type="presOf" srcId="{FF5C31EF-B679-46F0-BB55-400A3A98E931}" destId="{C29B553D-707D-6C40-BE27-F19F378A6F32}" srcOrd="0" destOrd="0" presId="urn:microsoft.com/office/officeart/2005/8/layout/vList5"/>
    <dgm:cxn modelId="{1EED3146-632D-4AE2-AAA4-21CD2E8F2932}" srcId="{DB87D20F-0194-4F06-A225-B10620D01DBE}" destId="{D77E3D3A-259F-4F98-930C-31E3DEBD7325}" srcOrd="3" destOrd="0" parTransId="{9AD08840-A608-412C-A975-411FED0306AF}" sibTransId="{DC8C4C2C-3B5A-469F-897D-ADF80136A60A}"/>
    <dgm:cxn modelId="{41B20649-3DAF-4F77-89D3-1AF6F309B025}" srcId="{DB87D20F-0194-4F06-A225-B10620D01DBE}" destId="{3EEE3069-322D-49B4-9F2C-D1987875D63B}" srcOrd="5" destOrd="0" parTransId="{D01853F1-CC8E-4BFE-828F-1B3E2A54497A}" sibTransId="{BC4F0912-6ECA-4711-9C12-1700CB8FC5F7}"/>
    <dgm:cxn modelId="{B1C99753-70BA-474E-80EB-AF04532C9984}" type="presOf" srcId="{7F821CEF-5AC6-4D87-BC7C-5FB6713EE8CF}" destId="{D31709BC-DA50-9247-A4CC-FDB756947B71}" srcOrd="0" destOrd="0" presId="urn:microsoft.com/office/officeart/2005/8/layout/vList5"/>
    <dgm:cxn modelId="{79177D7C-776A-4CCB-8581-777957C52498}" srcId="{D77E3D3A-259F-4F98-930C-31E3DEBD7325}" destId="{FF5C31EF-B679-46F0-BB55-400A3A98E931}" srcOrd="0" destOrd="0" parTransId="{C5A1DA22-68D9-4133-B902-75F618C3334E}" sibTransId="{4DD86568-A57A-4A2F-8E74-2CB433E81B4F}"/>
    <dgm:cxn modelId="{F5493781-5E5E-4901-92E8-872D89FBAF38}" srcId="{DB87D20F-0194-4F06-A225-B10620D01DBE}" destId="{C9E9CD08-8352-42CC-986C-643EC08733E1}" srcOrd="1" destOrd="0" parTransId="{4616061A-995A-411F-8650-345E73E8234A}" sibTransId="{9050D6CA-878D-41C3-A120-B3128382789F}"/>
    <dgm:cxn modelId="{D5F43285-5131-4747-B27B-7B90840492E1}" srcId="{DB87D20F-0194-4F06-A225-B10620D01DBE}" destId="{FFEBC620-9784-4AF5-ABA2-4E8FC09ECA57}" srcOrd="4" destOrd="0" parTransId="{16D859CF-A8DE-42C9-806F-FC4EF0739DEC}" sibTransId="{5802FBFB-9B15-4651-BF35-A616F16CB05E}"/>
    <dgm:cxn modelId="{A5170C88-DE1C-4B70-A4E1-D32603AA134E}" srcId="{2F616D21-65D8-4DB7-A0DE-2E9CB490B695}" destId="{7A8B6E59-2BF7-4AED-87BD-86441B2633B2}" srcOrd="0" destOrd="0" parTransId="{D0EDAEDF-7AA8-4744-BC63-FFB8019BB334}" sibTransId="{503CC3EC-9138-4310-8728-E96FF022B584}"/>
    <dgm:cxn modelId="{F7612594-C8DF-5B46-8C92-075BF4408CF0}" type="presOf" srcId="{FFEBC620-9784-4AF5-ABA2-4E8FC09ECA57}" destId="{3D4F9759-ED62-6F4C-949F-26BB52E14BB1}" srcOrd="0" destOrd="0" presId="urn:microsoft.com/office/officeart/2005/8/layout/vList5"/>
    <dgm:cxn modelId="{AD7FDB9E-AF65-2D46-9115-D3D239939570}" type="presOf" srcId="{8253804D-86E9-4772-B67C-807071E96900}" destId="{25827B21-4374-F947-A08D-616E34A677C2}" srcOrd="0" destOrd="0" presId="urn:microsoft.com/office/officeart/2005/8/layout/vList5"/>
    <dgm:cxn modelId="{EA5396A1-CEA1-45A0-8C3E-31A5567B978F}" srcId="{DB87D20F-0194-4F06-A225-B10620D01DBE}" destId="{8253804D-86E9-4772-B67C-807071E96900}" srcOrd="2" destOrd="0" parTransId="{0F56083C-94C1-44AA-9F72-7FF696BE044B}" sibTransId="{A9A82C47-9C33-40C0-9BEA-E37DFAE0C8D7}"/>
    <dgm:cxn modelId="{BEC4ADAC-AFDA-294A-9B44-10F5E9C57C02}" type="presOf" srcId="{2F616D21-65D8-4DB7-A0DE-2E9CB490B695}" destId="{6790E4A9-1D7D-3E4C-8AF0-5CBF1E37DA6E}" srcOrd="0" destOrd="0" presId="urn:microsoft.com/office/officeart/2005/8/layout/vList5"/>
    <dgm:cxn modelId="{ABEE01BD-C018-574A-A8BD-38E130C6CFEF}" type="presOf" srcId="{7A8B6E59-2BF7-4AED-87BD-86441B2633B2}" destId="{35EFB381-0F82-2D4F-95EE-7115CF3C6EEC}" srcOrd="0" destOrd="0" presId="urn:microsoft.com/office/officeart/2005/8/layout/vList5"/>
    <dgm:cxn modelId="{611748C7-F940-45F3-A067-7A5D945444F3}" srcId="{DB87D20F-0194-4F06-A225-B10620D01DBE}" destId="{2F616D21-65D8-4DB7-A0DE-2E9CB490B695}" srcOrd="0" destOrd="0" parTransId="{1843DDE4-CA84-4DD8-A5D3-A6C6DA0ADBF5}" sibTransId="{840376DE-BEF2-4FB8-BEE7-32ED35D48143}"/>
    <dgm:cxn modelId="{EDEE2AD4-DA5B-DE4C-819D-686032FD275F}" type="presOf" srcId="{2E3C3245-B0F0-4D28-84DD-AF48F4D5F0E3}" destId="{A8E9701C-C880-A944-B449-A8D7F3184EEF}" srcOrd="0" destOrd="0" presId="urn:microsoft.com/office/officeart/2005/8/layout/vList5"/>
    <dgm:cxn modelId="{BCACEBD7-10F8-4EBE-838C-805200BD9B3D}" srcId="{FFEBC620-9784-4AF5-ABA2-4E8FC09ECA57}" destId="{A88345DA-6BA1-43DE-83CB-8A688C4773C0}" srcOrd="0" destOrd="0" parTransId="{251CC286-D0A1-41F5-9EFF-ED99D99DEED5}" sibTransId="{7AEACE18-57BF-4969-989A-34A04E2F5D20}"/>
    <dgm:cxn modelId="{FAB7ADDE-1409-7645-9486-46FB75E793FD}" type="presOf" srcId="{05B9F241-D3A8-4E3B-AF17-F0A40007EABD}" destId="{E067628B-39BC-9345-91E9-1D23F829F626}" srcOrd="0" destOrd="0" presId="urn:microsoft.com/office/officeart/2005/8/layout/vList5"/>
    <dgm:cxn modelId="{45FBC6E3-734A-5D4B-96C8-614B7C79E7B1}" type="presOf" srcId="{A88345DA-6BA1-43DE-83CB-8A688C4773C0}" destId="{39B6015C-7DA8-7E47-A6A3-F597B6191BCF}" srcOrd="0" destOrd="0" presId="urn:microsoft.com/office/officeart/2005/8/layout/vList5"/>
    <dgm:cxn modelId="{6A84CCEE-8E51-FC44-9D0A-4376769AD05F}" type="presOf" srcId="{3EEE3069-322D-49B4-9F2C-D1987875D63B}" destId="{89862FD5-C028-C840-A6FD-E7B30657B8A3}" srcOrd="0" destOrd="0" presId="urn:microsoft.com/office/officeart/2005/8/layout/vList5"/>
    <dgm:cxn modelId="{C45438F6-00D5-4571-9360-E92CDE13EBDA}" srcId="{3EEE3069-322D-49B4-9F2C-D1987875D63B}" destId="{2E3C3245-B0F0-4D28-84DD-AF48F4D5F0E3}" srcOrd="0" destOrd="0" parTransId="{644F0048-8107-465D-92BE-F1CE29FC7CE3}" sibTransId="{8BC2599A-AFB9-46AD-9E41-BF104BFBFFC8}"/>
    <dgm:cxn modelId="{FC5432F8-94D8-4164-8F89-98B89B091CF1}" srcId="{8253804D-86E9-4772-B67C-807071E96900}" destId="{7F821CEF-5AC6-4D87-BC7C-5FB6713EE8CF}" srcOrd="0" destOrd="0" parTransId="{4D8A8767-85E1-468E-836C-6E395C869EBD}" sibTransId="{D2F9C7D3-382A-4701-B7B1-541243F0EE05}"/>
    <dgm:cxn modelId="{09DD6902-71AC-9B42-ACFC-85D7D306A2C8}" type="presParOf" srcId="{0A8C2BA3-C92B-534B-B5D3-91B343391B67}" destId="{7D0F253D-63DB-654C-90A3-97E582ACA594}" srcOrd="0" destOrd="0" presId="urn:microsoft.com/office/officeart/2005/8/layout/vList5"/>
    <dgm:cxn modelId="{25EC1B89-41A0-9E4B-914D-CE7BD78D8263}" type="presParOf" srcId="{7D0F253D-63DB-654C-90A3-97E582ACA594}" destId="{6790E4A9-1D7D-3E4C-8AF0-5CBF1E37DA6E}" srcOrd="0" destOrd="0" presId="urn:microsoft.com/office/officeart/2005/8/layout/vList5"/>
    <dgm:cxn modelId="{2C5EA4F7-7672-DF4C-94A4-3D65BC1E41EA}" type="presParOf" srcId="{7D0F253D-63DB-654C-90A3-97E582ACA594}" destId="{35EFB381-0F82-2D4F-95EE-7115CF3C6EEC}" srcOrd="1" destOrd="0" presId="urn:microsoft.com/office/officeart/2005/8/layout/vList5"/>
    <dgm:cxn modelId="{9B0B3A02-8439-7E46-BC2D-2232DB01214A}" type="presParOf" srcId="{0A8C2BA3-C92B-534B-B5D3-91B343391B67}" destId="{54B769CC-7DFD-924D-93EC-41F31D5CC29F}" srcOrd="1" destOrd="0" presId="urn:microsoft.com/office/officeart/2005/8/layout/vList5"/>
    <dgm:cxn modelId="{4A6AA9AA-F453-024C-A88B-0D925F693497}" type="presParOf" srcId="{0A8C2BA3-C92B-534B-B5D3-91B343391B67}" destId="{25BF4FBE-A567-B046-9922-8A2F68719E32}" srcOrd="2" destOrd="0" presId="urn:microsoft.com/office/officeart/2005/8/layout/vList5"/>
    <dgm:cxn modelId="{6FE40739-D660-A94C-A1E9-7066058521E6}" type="presParOf" srcId="{25BF4FBE-A567-B046-9922-8A2F68719E32}" destId="{5306BA83-8B0D-4241-933E-203C6392FC5B}" srcOrd="0" destOrd="0" presId="urn:microsoft.com/office/officeart/2005/8/layout/vList5"/>
    <dgm:cxn modelId="{402F5617-278A-5F4A-86C7-351291772E84}" type="presParOf" srcId="{25BF4FBE-A567-B046-9922-8A2F68719E32}" destId="{E067628B-39BC-9345-91E9-1D23F829F626}" srcOrd="1" destOrd="0" presId="urn:microsoft.com/office/officeart/2005/8/layout/vList5"/>
    <dgm:cxn modelId="{80F86BFC-3597-A441-8F81-28E3865C3C3C}" type="presParOf" srcId="{0A8C2BA3-C92B-534B-B5D3-91B343391B67}" destId="{2E3FB708-DF79-A545-B1A5-627AF53ED316}" srcOrd="3" destOrd="0" presId="urn:microsoft.com/office/officeart/2005/8/layout/vList5"/>
    <dgm:cxn modelId="{1862F4A8-CBD3-5542-AD9D-527920A2D5FA}" type="presParOf" srcId="{0A8C2BA3-C92B-534B-B5D3-91B343391B67}" destId="{990BE5CA-1598-EB44-847C-86B0527D255B}" srcOrd="4" destOrd="0" presId="urn:microsoft.com/office/officeart/2005/8/layout/vList5"/>
    <dgm:cxn modelId="{0369ED09-2D75-DE45-A436-1794835E0E54}" type="presParOf" srcId="{990BE5CA-1598-EB44-847C-86B0527D255B}" destId="{25827B21-4374-F947-A08D-616E34A677C2}" srcOrd="0" destOrd="0" presId="urn:microsoft.com/office/officeart/2005/8/layout/vList5"/>
    <dgm:cxn modelId="{D1AF38F3-147A-434F-BE70-E19B9DEC269D}" type="presParOf" srcId="{990BE5CA-1598-EB44-847C-86B0527D255B}" destId="{D31709BC-DA50-9247-A4CC-FDB756947B71}" srcOrd="1" destOrd="0" presId="urn:microsoft.com/office/officeart/2005/8/layout/vList5"/>
    <dgm:cxn modelId="{B0DA58C4-98E9-CA40-9695-3CE91DD747DD}" type="presParOf" srcId="{0A8C2BA3-C92B-534B-B5D3-91B343391B67}" destId="{4F3C40A5-3CAA-1E42-8455-F44BAF23AD80}" srcOrd="5" destOrd="0" presId="urn:microsoft.com/office/officeart/2005/8/layout/vList5"/>
    <dgm:cxn modelId="{BD6485D1-297B-3242-AB98-C0D437F1C5AB}" type="presParOf" srcId="{0A8C2BA3-C92B-534B-B5D3-91B343391B67}" destId="{5D81876E-B139-C24B-B132-083129ABEA23}" srcOrd="6" destOrd="0" presId="urn:microsoft.com/office/officeart/2005/8/layout/vList5"/>
    <dgm:cxn modelId="{1A39951C-6AA0-A344-90A5-B152034F75BE}" type="presParOf" srcId="{5D81876E-B139-C24B-B132-083129ABEA23}" destId="{F4CDBBF8-C968-E74C-8AA9-7E85F900CD11}" srcOrd="0" destOrd="0" presId="urn:microsoft.com/office/officeart/2005/8/layout/vList5"/>
    <dgm:cxn modelId="{AEE328B9-B933-B84F-9065-B38813277C01}" type="presParOf" srcId="{5D81876E-B139-C24B-B132-083129ABEA23}" destId="{C29B553D-707D-6C40-BE27-F19F378A6F32}" srcOrd="1" destOrd="0" presId="urn:microsoft.com/office/officeart/2005/8/layout/vList5"/>
    <dgm:cxn modelId="{B0F74599-2079-574F-81E2-1E5CC04B240F}" type="presParOf" srcId="{0A8C2BA3-C92B-534B-B5D3-91B343391B67}" destId="{B04311C0-9CD8-2C46-82FC-D1130E7E390C}" srcOrd="7" destOrd="0" presId="urn:microsoft.com/office/officeart/2005/8/layout/vList5"/>
    <dgm:cxn modelId="{E53DB094-2D67-1D40-B468-165AB4ADDD19}" type="presParOf" srcId="{0A8C2BA3-C92B-534B-B5D3-91B343391B67}" destId="{C38C2A80-08CF-364B-99DC-FDD527744BC1}" srcOrd="8" destOrd="0" presId="urn:microsoft.com/office/officeart/2005/8/layout/vList5"/>
    <dgm:cxn modelId="{F3BA2201-D89C-4849-8BD1-4DC49269CA74}" type="presParOf" srcId="{C38C2A80-08CF-364B-99DC-FDD527744BC1}" destId="{3D4F9759-ED62-6F4C-949F-26BB52E14BB1}" srcOrd="0" destOrd="0" presId="urn:microsoft.com/office/officeart/2005/8/layout/vList5"/>
    <dgm:cxn modelId="{8AD82BAB-9C8D-A341-85C5-25F201BDECA7}" type="presParOf" srcId="{C38C2A80-08CF-364B-99DC-FDD527744BC1}" destId="{39B6015C-7DA8-7E47-A6A3-F597B6191BCF}" srcOrd="1" destOrd="0" presId="urn:microsoft.com/office/officeart/2005/8/layout/vList5"/>
    <dgm:cxn modelId="{CCED1B27-443A-9444-A0BC-C642A35BF36B}" type="presParOf" srcId="{0A8C2BA3-C92B-534B-B5D3-91B343391B67}" destId="{105E40A9-02C7-844B-AFA4-C31A991FFFCE}" srcOrd="9" destOrd="0" presId="urn:microsoft.com/office/officeart/2005/8/layout/vList5"/>
    <dgm:cxn modelId="{048799CE-FDF0-9446-BDED-C966CA16CEE2}" type="presParOf" srcId="{0A8C2BA3-C92B-534B-B5D3-91B343391B67}" destId="{987E5084-CEDF-1A41-B861-1B7EE1188C12}" srcOrd="10" destOrd="0" presId="urn:microsoft.com/office/officeart/2005/8/layout/vList5"/>
    <dgm:cxn modelId="{E5707547-F60E-A842-9430-E6F5FFEBA39A}" type="presParOf" srcId="{987E5084-CEDF-1A41-B861-1B7EE1188C12}" destId="{89862FD5-C028-C840-A6FD-E7B30657B8A3}" srcOrd="0" destOrd="0" presId="urn:microsoft.com/office/officeart/2005/8/layout/vList5"/>
    <dgm:cxn modelId="{62BCCC0C-6C8A-564A-860E-7FAD9BCEDAF8}" type="presParOf" srcId="{987E5084-CEDF-1A41-B861-1B7EE1188C12}" destId="{A8E9701C-C880-A944-B449-A8D7F3184E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CE76FF-E31A-4862-AB4D-7007CD78F1C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D0FE4E57-5271-45A2-A966-B9A7AFCCD4AC}">
      <dgm:prSet custT="1"/>
      <dgm:spPr/>
      <dgm:t>
        <a:bodyPr/>
        <a:lstStyle/>
        <a:p>
          <a:r>
            <a:rPr lang="en-US" sz="2000" b="0" dirty="0">
              <a:solidFill>
                <a:schemeClr val="tx1">
                  <a:lumMod val="75000"/>
                  <a:lumOff val="25000"/>
                </a:schemeClr>
              </a:solidFill>
            </a:rPr>
            <a:t>Introduction</a:t>
          </a:r>
          <a:endParaRPr lang="en-US" sz="2400" b="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000567A-5E2A-47D7-99A6-ECCECAF63B52}" type="parTrans" cxnId="{8DA1E2C2-C230-4A08-B0FE-6EC712C21BA7}">
      <dgm:prSet/>
      <dgm:spPr/>
      <dgm:t>
        <a:bodyPr/>
        <a:lstStyle/>
        <a:p>
          <a:endParaRPr lang="en-US"/>
        </a:p>
      </dgm:t>
    </dgm:pt>
    <dgm:pt modelId="{06A739CA-4AF7-45B0-B569-C5E6F4E255DA}" type="sibTrans" cxnId="{8DA1E2C2-C230-4A08-B0FE-6EC712C21BA7}">
      <dgm:prSet/>
      <dgm:spPr/>
      <dgm:t>
        <a:bodyPr/>
        <a:lstStyle/>
        <a:p>
          <a:endParaRPr lang="en-US"/>
        </a:p>
      </dgm:t>
    </dgm:pt>
    <dgm:pt modelId="{87658B25-BF15-4E35-86AC-A319CAB4F495}">
      <dgm:prSet custT="1"/>
      <dgm:spPr/>
      <dgm:t>
        <a:bodyPr/>
        <a:lstStyle/>
        <a:p>
          <a:r>
            <a:rPr lang="en-US" sz="2000" dirty="0">
              <a:solidFill>
                <a:schemeClr val="tx1">
                  <a:lumMod val="75000"/>
                  <a:lumOff val="25000"/>
                </a:schemeClr>
              </a:solidFill>
            </a:rPr>
            <a:t>Background and existing solutions</a:t>
          </a:r>
        </a:p>
      </dgm:t>
    </dgm:pt>
    <dgm:pt modelId="{154DC6C4-2BF1-4824-8F74-D859E2738C91}" type="parTrans" cxnId="{E5386CB5-F819-4188-B424-9630F287CC30}">
      <dgm:prSet/>
      <dgm:spPr/>
      <dgm:t>
        <a:bodyPr/>
        <a:lstStyle/>
        <a:p>
          <a:endParaRPr lang="en-US"/>
        </a:p>
      </dgm:t>
    </dgm:pt>
    <dgm:pt modelId="{671D29CB-6C63-4102-B957-09E907F03D10}" type="sibTrans" cxnId="{E5386CB5-F819-4188-B424-9630F287CC30}">
      <dgm:prSet/>
      <dgm:spPr/>
      <dgm:t>
        <a:bodyPr/>
        <a:lstStyle/>
        <a:p>
          <a:endParaRPr lang="en-US"/>
        </a:p>
      </dgm:t>
    </dgm:pt>
    <dgm:pt modelId="{3F3E4D2D-5095-4BE1-B408-9A1BCFFE01E3}">
      <dgm:prSet custT="1"/>
      <dgm:spPr/>
      <dgm:t>
        <a:bodyPr/>
        <a:lstStyle/>
        <a:p>
          <a:r>
            <a:rPr lang="en-US" sz="2800" b="1" dirty="0">
              <a:solidFill>
                <a:schemeClr val="tx1"/>
              </a:solidFill>
            </a:rPr>
            <a:t>Our proposal: Pulser</a:t>
          </a:r>
        </a:p>
      </dgm:t>
    </dgm:pt>
    <dgm:pt modelId="{94895308-E73D-435E-9448-9A0D6B519374}" type="parTrans" cxnId="{923129C0-24A8-4865-B483-CB30FAD16FBF}">
      <dgm:prSet/>
      <dgm:spPr/>
      <dgm:t>
        <a:bodyPr/>
        <a:lstStyle/>
        <a:p>
          <a:endParaRPr lang="en-US"/>
        </a:p>
      </dgm:t>
    </dgm:pt>
    <dgm:pt modelId="{5EF9CC68-E369-412D-BBAB-E89379E7C18B}" type="sibTrans" cxnId="{923129C0-24A8-4865-B483-CB30FAD16FBF}">
      <dgm:prSet/>
      <dgm:spPr/>
      <dgm:t>
        <a:bodyPr/>
        <a:lstStyle/>
        <a:p>
          <a:endParaRPr lang="en-US"/>
        </a:p>
      </dgm:t>
    </dgm:pt>
    <dgm:pt modelId="{72BA19AF-E75E-4240-A85A-A7AD6F212E54}">
      <dgm:prSet custT="1"/>
      <dgm:spPr/>
      <dgm:t>
        <a:bodyPr/>
        <a:lstStyle/>
        <a:p>
          <a:r>
            <a:rPr lang="en-US" sz="2000" dirty="0">
              <a:solidFill>
                <a:schemeClr val="tx1">
                  <a:lumMod val="75000"/>
                  <a:lumOff val="25000"/>
                </a:schemeClr>
              </a:solidFill>
            </a:rPr>
            <a:t>Methodology and key results</a:t>
          </a:r>
        </a:p>
      </dgm:t>
    </dgm:pt>
    <dgm:pt modelId="{7ABB282F-56F8-4D21-BB46-8217BCF5F667}" type="parTrans" cxnId="{4988CC1B-20C6-436C-B913-5E5D5F5B1D77}">
      <dgm:prSet/>
      <dgm:spPr/>
      <dgm:t>
        <a:bodyPr/>
        <a:lstStyle/>
        <a:p>
          <a:endParaRPr lang="en-US"/>
        </a:p>
      </dgm:t>
    </dgm:pt>
    <dgm:pt modelId="{2E6C7774-9484-4AB5-B4A6-ED3925F91287}" type="sibTrans" cxnId="{4988CC1B-20C6-436C-B913-5E5D5F5B1D77}">
      <dgm:prSet/>
      <dgm:spPr/>
      <dgm:t>
        <a:bodyPr/>
        <a:lstStyle/>
        <a:p>
          <a:endParaRPr lang="en-US"/>
        </a:p>
      </dgm:t>
    </dgm:pt>
    <dgm:pt modelId="{414BA3F8-C620-4AF6-AC02-E9BDE46A4A7F}">
      <dgm:prSet custT="1"/>
      <dgm:spPr/>
      <dgm:t>
        <a:bodyPr/>
        <a:lstStyle/>
        <a:p>
          <a:r>
            <a:rPr lang="en-US" sz="2000" dirty="0">
              <a:solidFill>
                <a:schemeClr val="tx1">
                  <a:lumMod val="75000"/>
                  <a:lumOff val="25000"/>
                </a:schemeClr>
              </a:solidFill>
            </a:rPr>
            <a:t>Conclusion</a:t>
          </a:r>
        </a:p>
      </dgm:t>
    </dgm:pt>
    <dgm:pt modelId="{858A90BC-9F41-4C6D-BD33-D8EA6C723A61}" type="parTrans" cxnId="{9EC2CC40-6E53-4499-A71C-93594D6EFED1}">
      <dgm:prSet/>
      <dgm:spPr/>
      <dgm:t>
        <a:bodyPr/>
        <a:lstStyle/>
        <a:p>
          <a:endParaRPr lang="en-US"/>
        </a:p>
      </dgm:t>
    </dgm:pt>
    <dgm:pt modelId="{22FA3F9A-A315-4CF3-80D5-418BF074227D}" type="sibTrans" cxnId="{9EC2CC40-6E53-4499-A71C-93594D6EFED1}">
      <dgm:prSet/>
      <dgm:spPr/>
      <dgm:t>
        <a:bodyPr/>
        <a:lstStyle/>
        <a:p>
          <a:endParaRPr lang="en-US"/>
        </a:p>
      </dgm:t>
    </dgm:pt>
    <dgm:pt modelId="{279EA1C2-6515-4EA0-9AF8-B05BEE0D84CC}" type="pres">
      <dgm:prSet presAssocID="{79CE76FF-E31A-4862-AB4D-7007CD78F1C6}" presName="root" presStyleCnt="0">
        <dgm:presLayoutVars>
          <dgm:dir/>
          <dgm:resizeHandles val="exact"/>
        </dgm:presLayoutVars>
      </dgm:prSet>
      <dgm:spPr/>
    </dgm:pt>
    <dgm:pt modelId="{8AA0139C-991C-4BC0-B3E2-89EA242A2B4F}" type="pres">
      <dgm:prSet presAssocID="{D0FE4E57-5271-45A2-A966-B9A7AFCCD4AC}" presName="compNode" presStyleCnt="0"/>
      <dgm:spPr/>
    </dgm:pt>
    <dgm:pt modelId="{10DA2253-395B-4F2B-B814-46D56948D236}" type="pres">
      <dgm:prSet presAssocID="{D0FE4E57-5271-45A2-A966-B9A7AFCCD4AC}" presName="bgRect" presStyleLbl="bgShp" presStyleIdx="0" presStyleCnt="5"/>
      <dgm:spPr/>
    </dgm:pt>
    <dgm:pt modelId="{A5ABB15B-7A6E-4123-B5AB-CEF7F239DA5B}" type="pres">
      <dgm:prSet presAssocID="{D0FE4E57-5271-45A2-A966-B9A7AFCCD4A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72236999-B469-4915-BDFC-E8B2315A08C6}" type="pres">
      <dgm:prSet presAssocID="{D0FE4E57-5271-45A2-A966-B9A7AFCCD4AC}" presName="spaceRect" presStyleCnt="0"/>
      <dgm:spPr/>
    </dgm:pt>
    <dgm:pt modelId="{D702EB99-54A3-4B9A-8EEB-C3928CA7455A}" type="pres">
      <dgm:prSet presAssocID="{D0FE4E57-5271-45A2-A966-B9A7AFCCD4AC}" presName="parTx" presStyleLbl="revTx" presStyleIdx="0" presStyleCnt="5">
        <dgm:presLayoutVars>
          <dgm:chMax val="0"/>
          <dgm:chPref val="0"/>
        </dgm:presLayoutVars>
      </dgm:prSet>
      <dgm:spPr/>
    </dgm:pt>
    <dgm:pt modelId="{11C2F8EE-131B-4820-B998-426077817E7A}" type="pres">
      <dgm:prSet presAssocID="{06A739CA-4AF7-45B0-B569-C5E6F4E255DA}" presName="sibTrans" presStyleCnt="0"/>
      <dgm:spPr/>
    </dgm:pt>
    <dgm:pt modelId="{8F0AB3C5-2DBD-4EBF-A40B-9E7ABC29ECB0}" type="pres">
      <dgm:prSet presAssocID="{87658B25-BF15-4E35-86AC-A319CAB4F495}" presName="compNode" presStyleCnt="0"/>
      <dgm:spPr/>
    </dgm:pt>
    <dgm:pt modelId="{11F0DC18-2ED6-40D0-8361-76BB9F09BF1C}" type="pres">
      <dgm:prSet presAssocID="{87658B25-BF15-4E35-86AC-A319CAB4F495}" presName="bgRect" presStyleLbl="bgShp" presStyleIdx="1" presStyleCnt="5"/>
      <dgm:spPr/>
    </dgm:pt>
    <dgm:pt modelId="{C4EAC893-DB24-4291-BECA-BAA1903C5ADE}" type="pres">
      <dgm:prSet presAssocID="{87658B25-BF15-4E35-86AC-A319CAB4F49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0FAD5203-38A5-4443-B1BF-16A62FFD6740}" type="pres">
      <dgm:prSet presAssocID="{87658B25-BF15-4E35-86AC-A319CAB4F495}" presName="spaceRect" presStyleCnt="0"/>
      <dgm:spPr/>
    </dgm:pt>
    <dgm:pt modelId="{E536308E-72B8-4764-A5A9-5EAD1E847FB8}" type="pres">
      <dgm:prSet presAssocID="{87658B25-BF15-4E35-86AC-A319CAB4F495}" presName="parTx" presStyleLbl="revTx" presStyleIdx="1" presStyleCnt="5">
        <dgm:presLayoutVars>
          <dgm:chMax val="0"/>
          <dgm:chPref val="0"/>
        </dgm:presLayoutVars>
      </dgm:prSet>
      <dgm:spPr/>
    </dgm:pt>
    <dgm:pt modelId="{DF0B9125-CD51-4B52-BC26-1924316B3FFE}" type="pres">
      <dgm:prSet presAssocID="{671D29CB-6C63-4102-B957-09E907F03D10}" presName="sibTrans" presStyleCnt="0"/>
      <dgm:spPr/>
    </dgm:pt>
    <dgm:pt modelId="{9B79E99D-0654-4084-8C38-B992D00BB587}" type="pres">
      <dgm:prSet presAssocID="{3F3E4D2D-5095-4BE1-B408-9A1BCFFE01E3}" presName="compNode" presStyleCnt="0"/>
      <dgm:spPr/>
    </dgm:pt>
    <dgm:pt modelId="{5A0CF47C-49C9-48D6-BB40-9B99A3037440}" type="pres">
      <dgm:prSet presAssocID="{3F3E4D2D-5095-4BE1-B408-9A1BCFFE01E3}" presName="bgRect" presStyleLbl="bgShp" presStyleIdx="2" presStyleCnt="5"/>
      <dgm:spPr/>
    </dgm:pt>
    <dgm:pt modelId="{31774DBC-B64F-4EBB-9B75-DA0497DA8DB1}" type="pres">
      <dgm:prSet presAssocID="{3F3E4D2D-5095-4BE1-B408-9A1BCFFE01E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73FEBF4D-840C-4C2E-B8DD-D16D973E087F}" type="pres">
      <dgm:prSet presAssocID="{3F3E4D2D-5095-4BE1-B408-9A1BCFFE01E3}" presName="spaceRect" presStyleCnt="0"/>
      <dgm:spPr/>
    </dgm:pt>
    <dgm:pt modelId="{D40201CA-CAEB-48C7-AD31-94C5E4DB6254}" type="pres">
      <dgm:prSet presAssocID="{3F3E4D2D-5095-4BE1-B408-9A1BCFFE01E3}" presName="parTx" presStyleLbl="revTx" presStyleIdx="2" presStyleCnt="5">
        <dgm:presLayoutVars>
          <dgm:chMax val="0"/>
          <dgm:chPref val="0"/>
        </dgm:presLayoutVars>
      </dgm:prSet>
      <dgm:spPr/>
    </dgm:pt>
    <dgm:pt modelId="{9045DF14-CB06-4AF0-9AAE-855E57C50AEA}" type="pres">
      <dgm:prSet presAssocID="{5EF9CC68-E369-412D-BBAB-E89379E7C18B}" presName="sibTrans" presStyleCnt="0"/>
      <dgm:spPr/>
    </dgm:pt>
    <dgm:pt modelId="{30B4FE12-0993-45DC-91A5-694154F54673}" type="pres">
      <dgm:prSet presAssocID="{72BA19AF-E75E-4240-A85A-A7AD6F212E54}" presName="compNode" presStyleCnt="0"/>
      <dgm:spPr/>
    </dgm:pt>
    <dgm:pt modelId="{79C7F3C3-7A8F-4A47-ADB3-7E9CFFB9F456}" type="pres">
      <dgm:prSet presAssocID="{72BA19AF-E75E-4240-A85A-A7AD6F212E54}" presName="bgRect" presStyleLbl="bgShp" presStyleIdx="3" presStyleCnt="5"/>
      <dgm:spPr/>
    </dgm:pt>
    <dgm:pt modelId="{9BCDD870-B011-4FC3-8F30-390CBAF72DC1}" type="pres">
      <dgm:prSet presAssocID="{72BA19AF-E75E-4240-A85A-A7AD6F212E5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811784EC-0EA9-418E-B890-36C16B11F56F}" type="pres">
      <dgm:prSet presAssocID="{72BA19AF-E75E-4240-A85A-A7AD6F212E54}" presName="spaceRect" presStyleCnt="0"/>
      <dgm:spPr/>
    </dgm:pt>
    <dgm:pt modelId="{E95480EC-E00E-4FD3-8336-0CCBA4766D72}" type="pres">
      <dgm:prSet presAssocID="{72BA19AF-E75E-4240-A85A-A7AD6F212E54}" presName="parTx" presStyleLbl="revTx" presStyleIdx="3" presStyleCnt="5">
        <dgm:presLayoutVars>
          <dgm:chMax val="0"/>
          <dgm:chPref val="0"/>
        </dgm:presLayoutVars>
      </dgm:prSet>
      <dgm:spPr/>
    </dgm:pt>
    <dgm:pt modelId="{6B735129-0AA5-4C64-92BB-82D4084CCE47}" type="pres">
      <dgm:prSet presAssocID="{2E6C7774-9484-4AB5-B4A6-ED3925F91287}" presName="sibTrans" presStyleCnt="0"/>
      <dgm:spPr/>
    </dgm:pt>
    <dgm:pt modelId="{12975E8A-E998-4DDB-8BE4-8E9F88DDC560}" type="pres">
      <dgm:prSet presAssocID="{414BA3F8-C620-4AF6-AC02-E9BDE46A4A7F}" presName="compNode" presStyleCnt="0"/>
      <dgm:spPr/>
    </dgm:pt>
    <dgm:pt modelId="{86D01E97-3523-47D4-80A1-D099F31C8C68}" type="pres">
      <dgm:prSet presAssocID="{414BA3F8-C620-4AF6-AC02-E9BDE46A4A7F}" presName="bgRect" presStyleLbl="bgShp" presStyleIdx="4" presStyleCnt="5"/>
      <dgm:spPr/>
    </dgm:pt>
    <dgm:pt modelId="{257F46C8-069C-4300-B357-AE6916AEEF40}" type="pres">
      <dgm:prSet presAssocID="{414BA3F8-C620-4AF6-AC02-E9BDE46A4A7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93AE9298-7664-4308-8B63-2CFBD355ACF0}" type="pres">
      <dgm:prSet presAssocID="{414BA3F8-C620-4AF6-AC02-E9BDE46A4A7F}" presName="spaceRect" presStyleCnt="0"/>
      <dgm:spPr/>
    </dgm:pt>
    <dgm:pt modelId="{D53F06F9-D098-43F1-9F0E-DD7CAC82EB13}" type="pres">
      <dgm:prSet presAssocID="{414BA3F8-C620-4AF6-AC02-E9BDE46A4A7F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988CC1B-20C6-436C-B913-5E5D5F5B1D77}" srcId="{79CE76FF-E31A-4862-AB4D-7007CD78F1C6}" destId="{72BA19AF-E75E-4240-A85A-A7AD6F212E54}" srcOrd="3" destOrd="0" parTransId="{7ABB282F-56F8-4D21-BB46-8217BCF5F667}" sibTransId="{2E6C7774-9484-4AB5-B4A6-ED3925F91287}"/>
    <dgm:cxn modelId="{07067320-19E6-AC41-A8BD-1E858FA509AA}" type="presOf" srcId="{414BA3F8-C620-4AF6-AC02-E9BDE46A4A7F}" destId="{D53F06F9-D098-43F1-9F0E-DD7CAC82EB13}" srcOrd="0" destOrd="0" presId="urn:microsoft.com/office/officeart/2018/2/layout/IconVerticalSolidList"/>
    <dgm:cxn modelId="{9EC2CC40-6E53-4499-A71C-93594D6EFED1}" srcId="{79CE76FF-E31A-4862-AB4D-7007CD78F1C6}" destId="{414BA3F8-C620-4AF6-AC02-E9BDE46A4A7F}" srcOrd="4" destOrd="0" parTransId="{858A90BC-9F41-4C6D-BD33-D8EA6C723A61}" sibTransId="{22FA3F9A-A315-4CF3-80D5-418BF074227D}"/>
    <dgm:cxn modelId="{A06E1F4F-3383-7E47-8F25-945286CC27DC}" type="presOf" srcId="{72BA19AF-E75E-4240-A85A-A7AD6F212E54}" destId="{E95480EC-E00E-4FD3-8336-0CCBA4766D72}" srcOrd="0" destOrd="0" presId="urn:microsoft.com/office/officeart/2018/2/layout/IconVerticalSolidList"/>
    <dgm:cxn modelId="{E9488F51-C3A8-DB44-A787-5EBA3FEB5B3B}" type="presOf" srcId="{79CE76FF-E31A-4862-AB4D-7007CD78F1C6}" destId="{279EA1C2-6515-4EA0-9AF8-B05BEE0D84CC}" srcOrd="0" destOrd="0" presId="urn:microsoft.com/office/officeart/2018/2/layout/IconVerticalSolidList"/>
    <dgm:cxn modelId="{6953F363-BE2A-0A43-A50C-CCF33AEA6691}" type="presOf" srcId="{3F3E4D2D-5095-4BE1-B408-9A1BCFFE01E3}" destId="{D40201CA-CAEB-48C7-AD31-94C5E4DB6254}" srcOrd="0" destOrd="0" presId="urn:microsoft.com/office/officeart/2018/2/layout/IconVerticalSolidList"/>
    <dgm:cxn modelId="{B1A2BF69-A37A-454B-A4A9-2DB5E9CF7B7D}" type="presOf" srcId="{87658B25-BF15-4E35-86AC-A319CAB4F495}" destId="{E536308E-72B8-4764-A5A9-5EAD1E847FB8}" srcOrd="0" destOrd="0" presId="urn:microsoft.com/office/officeart/2018/2/layout/IconVerticalSolidList"/>
    <dgm:cxn modelId="{E5386CB5-F819-4188-B424-9630F287CC30}" srcId="{79CE76FF-E31A-4862-AB4D-7007CD78F1C6}" destId="{87658B25-BF15-4E35-86AC-A319CAB4F495}" srcOrd="1" destOrd="0" parTransId="{154DC6C4-2BF1-4824-8F74-D859E2738C91}" sibTransId="{671D29CB-6C63-4102-B957-09E907F03D10}"/>
    <dgm:cxn modelId="{923129C0-24A8-4865-B483-CB30FAD16FBF}" srcId="{79CE76FF-E31A-4862-AB4D-7007CD78F1C6}" destId="{3F3E4D2D-5095-4BE1-B408-9A1BCFFE01E3}" srcOrd="2" destOrd="0" parTransId="{94895308-E73D-435E-9448-9A0D6B519374}" sibTransId="{5EF9CC68-E369-412D-BBAB-E89379E7C18B}"/>
    <dgm:cxn modelId="{8DA1E2C2-C230-4A08-B0FE-6EC712C21BA7}" srcId="{79CE76FF-E31A-4862-AB4D-7007CD78F1C6}" destId="{D0FE4E57-5271-45A2-A966-B9A7AFCCD4AC}" srcOrd="0" destOrd="0" parTransId="{3000567A-5E2A-47D7-99A6-ECCECAF63B52}" sibTransId="{06A739CA-4AF7-45B0-B569-C5E6F4E255DA}"/>
    <dgm:cxn modelId="{36780AD7-FEC0-BF47-9F4B-1F690D599DE9}" type="presOf" srcId="{D0FE4E57-5271-45A2-A966-B9A7AFCCD4AC}" destId="{D702EB99-54A3-4B9A-8EEB-C3928CA7455A}" srcOrd="0" destOrd="0" presId="urn:microsoft.com/office/officeart/2018/2/layout/IconVerticalSolidList"/>
    <dgm:cxn modelId="{8072815B-6F4B-F743-B99D-3DD3DD996DB4}" type="presParOf" srcId="{279EA1C2-6515-4EA0-9AF8-B05BEE0D84CC}" destId="{8AA0139C-991C-4BC0-B3E2-89EA242A2B4F}" srcOrd="0" destOrd="0" presId="urn:microsoft.com/office/officeart/2018/2/layout/IconVerticalSolidList"/>
    <dgm:cxn modelId="{851EF452-A635-424C-8FB8-346B38057328}" type="presParOf" srcId="{8AA0139C-991C-4BC0-B3E2-89EA242A2B4F}" destId="{10DA2253-395B-4F2B-B814-46D56948D236}" srcOrd="0" destOrd="0" presId="urn:microsoft.com/office/officeart/2018/2/layout/IconVerticalSolidList"/>
    <dgm:cxn modelId="{1F03C2D6-FCEA-6E46-80C1-C9BDE0CF929C}" type="presParOf" srcId="{8AA0139C-991C-4BC0-B3E2-89EA242A2B4F}" destId="{A5ABB15B-7A6E-4123-B5AB-CEF7F239DA5B}" srcOrd="1" destOrd="0" presId="urn:microsoft.com/office/officeart/2018/2/layout/IconVerticalSolidList"/>
    <dgm:cxn modelId="{222476C7-6F5E-5C49-8C8A-F4DA4AED0D5E}" type="presParOf" srcId="{8AA0139C-991C-4BC0-B3E2-89EA242A2B4F}" destId="{72236999-B469-4915-BDFC-E8B2315A08C6}" srcOrd="2" destOrd="0" presId="urn:microsoft.com/office/officeart/2018/2/layout/IconVerticalSolidList"/>
    <dgm:cxn modelId="{B847B0A8-C1D0-7146-8B43-7D6C3CECB86A}" type="presParOf" srcId="{8AA0139C-991C-4BC0-B3E2-89EA242A2B4F}" destId="{D702EB99-54A3-4B9A-8EEB-C3928CA7455A}" srcOrd="3" destOrd="0" presId="urn:microsoft.com/office/officeart/2018/2/layout/IconVerticalSolidList"/>
    <dgm:cxn modelId="{E08E62EF-0EFF-804A-9F9F-796F946642AF}" type="presParOf" srcId="{279EA1C2-6515-4EA0-9AF8-B05BEE0D84CC}" destId="{11C2F8EE-131B-4820-B998-426077817E7A}" srcOrd="1" destOrd="0" presId="urn:microsoft.com/office/officeart/2018/2/layout/IconVerticalSolidList"/>
    <dgm:cxn modelId="{14370784-1C8C-D145-B6F6-387D8501C2E0}" type="presParOf" srcId="{279EA1C2-6515-4EA0-9AF8-B05BEE0D84CC}" destId="{8F0AB3C5-2DBD-4EBF-A40B-9E7ABC29ECB0}" srcOrd="2" destOrd="0" presId="urn:microsoft.com/office/officeart/2018/2/layout/IconVerticalSolidList"/>
    <dgm:cxn modelId="{06E5FA78-24E7-824C-8E68-B823670933C4}" type="presParOf" srcId="{8F0AB3C5-2DBD-4EBF-A40B-9E7ABC29ECB0}" destId="{11F0DC18-2ED6-40D0-8361-76BB9F09BF1C}" srcOrd="0" destOrd="0" presId="urn:microsoft.com/office/officeart/2018/2/layout/IconVerticalSolidList"/>
    <dgm:cxn modelId="{90ECB4ED-91AA-7E42-9BE5-664B5284212F}" type="presParOf" srcId="{8F0AB3C5-2DBD-4EBF-A40B-9E7ABC29ECB0}" destId="{C4EAC893-DB24-4291-BECA-BAA1903C5ADE}" srcOrd="1" destOrd="0" presId="urn:microsoft.com/office/officeart/2018/2/layout/IconVerticalSolidList"/>
    <dgm:cxn modelId="{4E931944-9E01-5C42-8C6F-F637AB39ADF5}" type="presParOf" srcId="{8F0AB3C5-2DBD-4EBF-A40B-9E7ABC29ECB0}" destId="{0FAD5203-38A5-4443-B1BF-16A62FFD6740}" srcOrd="2" destOrd="0" presId="urn:microsoft.com/office/officeart/2018/2/layout/IconVerticalSolidList"/>
    <dgm:cxn modelId="{4EF7CCAC-011F-B242-B63B-72A079EB8C99}" type="presParOf" srcId="{8F0AB3C5-2DBD-4EBF-A40B-9E7ABC29ECB0}" destId="{E536308E-72B8-4764-A5A9-5EAD1E847FB8}" srcOrd="3" destOrd="0" presId="urn:microsoft.com/office/officeart/2018/2/layout/IconVerticalSolidList"/>
    <dgm:cxn modelId="{C093D887-D5F7-6A4E-AC85-E325C9EF75C8}" type="presParOf" srcId="{279EA1C2-6515-4EA0-9AF8-B05BEE0D84CC}" destId="{DF0B9125-CD51-4B52-BC26-1924316B3FFE}" srcOrd="3" destOrd="0" presId="urn:microsoft.com/office/officeart/2018/2/layout/IconVerticalSolidList"/>
    <dgm:cxn modelId="{67FE9F33-B285-A349-9BD6-13E78DAF8DE3}" type="presParOf" srcId="{279EA1C2-6515-4EA0-9AF8-B05BEE0D84CC}" destId="{9B79E99D-0654-4084-8C38-B992D00BB587}" srcOrd="4" destOrd="0" presId="urn:microsoft.com/office/officeart/2018/2/layout/IconVerticalSolidList"/>
    <dgm:cxn modelId="{FE8DD9B9-1533-5C42-9928-E1AA6F54FA14}" type="presParOf" srcId="{9B79E99D-0654-4084-8C38-B992D00BB587}" destId="{5A0CF47C-49C9-48D6-BB40-9B99A3037440}" srcOrd="0" destOrd="0" presId="urn:microsoft.com/office/officeart/2018/2/layout/IconVerticalSolidList"/>
    <dgm:cxn modelId="{A7A2A6FE-53C6-C842-B26D-55307BC15ACE}" type="presParOf" srcId="{9B79E99D-0654-4084-8C38-B992D00BB587}" destId="{31774DBC-B64F-4EBB-9B75-DA0497DA8DB1}" srcOrd="1" destOrd="0" presId="urn:microsoft.com/office/officeart/2018/2/layout/IconVerticalSolidList"/>
    <dgm:cxn modelId="{5D0D3E29-1AEF-9E4D-9F24-6AF590425E72}" type="presParOf" srcId="{9B79E99D-0654-4084-8C38-B992D00BB587}" destId="{73FEBF4D-840C-4C2E-B8DD-D16D973E087F}" srcOrd="2" destOrd="0" presId="urn:microsoft.com/office/officeart/2018/2/layout/IconVerticalSolidList"/>
    <dgm:cxn modelId="{21BB684E-1FF5-474F-9073-C4473D9D541C}" type="presParOf" srcId="{9B79E99D-0654-4084-8C38-B992D00BB587}" destId="{D40201CA-CAEB-48C7-AD31-94C5E4DB6254}" srcOrd="3" destOrd="0" presId="urn:microsoft.com/office/officeart/2018/2/layout/IconVerticalSolidList"/>
    <dgm:cxn modelId="{03F790A5-38E0-F448-A484-6AB19D20CD8E}" type="presParOf" srcId="{279EA1C2-6515-4EA0-9AF8-B05BEE0D84CC}" destId="{9045DF14-CB06-4AF0-9AAE-855E57C50AEA}" srcOrd="5" destOrd="0" presId="urn:microsoft.com/office/officeart/2018/2/layout/IconVerticalSolidList"/>
    <dgm:cxn modelId="{055CFA63-E100-C44A-83E8-26B04B955E7A}" type="presParOf" srcId="{279EA1C2-6515-4EA0-9AF8-B05BEE0D84CC}" destId="{30B4FE12-0993-45DC-91A5-694154F54673}" srcOrd="6" destOrd="0" presId="urn:microsoft.com/office/officeart/2018/2/layout/IconVerticalSolidList"/>
    <dgm:cxn modelId="{F13AEF5E-D88F-F549-8E02-2034064AFE01}" type="presParOf" srcId="{30B4FE12-0993-45DC-91A5-694154F54673}" destId="{79C7F3C3-7A8F-4A47-ADB3-7E9CFFB9F456}" srcOrd="0" destOrd="0" presId="urn:microsoft.com/office/officeart/2018/2/layout/IconVerticalSolidList"/>
    <dgm:cxn modelId="{FA2B9ECA-B576-164A-8942-F06F4A5E6C10}" type="presParOf" srcId="{30B4FE12-0993-45DC-91A5-694154F54673}" destId="{9BCDD870-B011-4FC3-8F30-390CBAF72DC1}" srcOrd="1" destOrd="0" presId="urn:microsoft.com/office/officeart/2018/2/layout/IconVerticalSolidList"/>
    <dgm:cxn modelId="{D1554632-A757-594D-A0D1-A0F272101E07}" type="presParOf" srcId="{30B4FE12-0993-45DC-91A5-694154F54673}" destId="{811784EC-0EA9-418E-B890-36C16B11F56F}" srcOrd="2" destOrd="0" presId="urn:microsoft.com/office/officeart/2018/2/layout/IconVerticalSolidList"/>
    <dgm:cxn modelId="{5924D597-9C5A-5647-BE1D-2F93327A5A85}" type="presParOf" srcId="{30B4FE12-0993-45DC-91A5-694154F54673}" destId="{E95480EC-E00E-4FD3-8336-0CCBA4766D72}" srcOrd="3" destOrd="0" presId="urn:microsoft.com/office/officeart/2018/2/layout/IconVerticalSolidList"/>
    <dgm:cxn modelId="{37BD3EB0-B309-6049-8604-3907FB0C3DC3}" type="presParOf" srcId="{279EA1C2-6515-4EA0-9AF8-B05BEE0D84CC}" destId="{6B735129-0AA5-4C64-92BB-82D4084CCE47}" srcOrd="7" destOrd="0" presId="urn:microsoft.com/office/officeart/2018/2/layout/IconVerticalSolidList"/>
    <dgm:cxn modelId="{510840CA-602D-784C-BA92-8665F17D47A9}" type="presParOf" srcId="{279EA1C2-6515-4EA0-9AF8-B05BEE0D84CC}" destId="{12975E8A-E998-4DDB-8BE4-8E9F88DDC560}" srcOrd="8" destOrd="0" presId="urn:microsoft.com/office/officeart/2018/2/layout/IconVerticalSolidList"/>
    <dgm:cxn modelId="{7B04D52A-6C4A-F24E-BE52-088F7200940D}" type="presParOf" srcId="{12975E8A-E998-4DDB-8BE4-8E9F88DDC560}" destId="{86D01E97-3523-47D4-80A1-D099F31C8C68}" srcOrd="0" destOrd="0" presId="urn:microsoft.com/office/officeart/2018/2/layout/IconVerticalSolidList"/>
    <dgm:cxn modelId="{73BA850F-C886-E044-B089-1DE29A773733}" type="presParOf" srcId="{12975E8A-E998-4DDB-8BE4-8E9F88DDC560}" destId="{257F46C8-069C-4300-B357-AE6916AEEF40}" srcOrd="1" destOrd="0" presId="urn:microsoft.com/office/officeart/2018/2/layout/IconVerticalSolidList"/>
    <dgm:cxn modelId="{C1A288BA-B606-8843-848E-F95AD6FA60A8}" type="presParOf" srcId="{12975E8A-E998-4DDB-8BE4-8E9F88DDC560}" destId="{93AE9298-7664-4308-8B63-2CFBD355ACF0}" srcOrd="2" destOrd="0" presId="urn:microsoft.com/office/officeart/2018/2/layout/IconVerticalSolidList"/>
    <dgm:cxn modelId="{47324036-1288-3943-965A-97A2DF515116}" type="presParOf" srcId="{12975E8A-E998-4DDB-8BE4-8E9F88DDC560}" destId="{D53F06F9-D098-43F1-9F0E-DD7CAC82EB1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CE76FF-E31A-4862-AB4D-7007CD78F1C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D0FE4E57-5271-45A2-A966-B9A7AFCCD4AC}">
      <dgm:prSet custT="1"/>
      <dgm:spPr/>
      <dgm:t>
        <a:bodyPr/>
        <a:lstStyle/>
        <a:p>
          <a:r>
            <a:rPr lang="en-US" sz="2000" b="0" dirty="0">
              <a:solidFill>
                <a:schemeClr val="tx1">
                  <a:lumMod val="75000"/>
                  <a:lumOff val="25000"/>
                </a:schemeClr>
              </a:solidFill>
            </a:rPr>
            <a:t>Introduction</a:t>
          </a:r>
        </a:p>
      </dgm:t>
    </dgm:pt>
    <dgm:pt modelId="{3000567A-5E2A-47D7-99A6-ECCECAF63B52}" type="parTrans" cxnId="{8DA1E2C2-C230-4A08-B0FE-6EC712C21BA7}">
      <dgm:prSet/>
      <dgm:spPr/>
      <dgm:t>
        <a:bodyPr/>
        <a:lstStyle/>
        <a:p>
          <a:endParaRPr lang="en-US"/>
        </a:p>
      </dgm:t>
    </dgm:pt>
    <dgm:pt modelId="{06A739CA-4AF7-45B0-B569-C5E6F4E255DA}" type="sibTrans" cxnId="{8DA1E2C2-C230-4A08-B0FE-6EC712C21BA7}">
      <dgm:prSet/>
      <dgm:spPr/>
      <dgm:t>
        <a:bodyPr/>
        <a:lstStyle/>
        <a:p>
          <a:endParaRPr lang="en-US"/>
        </a:p>
      </dgm:t>
    </dgm:pt>
    <dgm:pt modelId="{87658B25-BF15-4E35-86AC-A319CAB4F495}">
      <dgm:prSet custT="1"/>
      <dgm:spPr/>
      <dgm:t>
        <a:bodyPr/>
        <a:lstStyle/>
        <a:p>
          <a:r>
            <a:rPr lang="en-US" sz="2000" dirty="0">
              <a:solidFill>
                <a:schemeClr val="tx1">
                  <a:lumMod val="75000"/>
                  <a:lumOff val="25000"/>
                </a:schemeClr>
              </a:solidFill>
            </a:rPr>
            <a:t>Background and existing solutions</a:t>
          </a:r>
        </a:p>
      </dgm:t>
    </dgm:pt>
    <dgm:pt modelId="{154DC6C4-2BF1-4824-8F74-D859E2738C91}" type="parTrans" cxnId="{E5386CB5-F819-4188-B424-9630F287CC30}">
      <dgm:prSet/>
      <dgm:spPr/>
      <dgm:t>
        <a:bodyPr/>
        <a:lstStyle/>
        <a:p>
          <a:endParaRPr lang="en-US"/>
        </a:p>
      </dgm:t>
    </dgm:pt>
    <dgm:pt modelId="{671D29CB-6C63-4102-B957-09E907F03D10}" type="sibTrans" cxnId="{E5386CB5-F819-4188-B424-9630F287CC30}">
      <dgm:prSet/>
      <dgm:spPr/>
      <dgm:t>
        <a:bodyPr/>
        <a:lstStyle/>
        <a:p>
          <a:endParaRPr lang="en-US"/>
        </a:p>
      </dgm:t>
    </dgm:pt>
    <dgm:pt modelId="{3F3E4D2D-5095-4BE1-B408-9A1BCFFE01E3}">
      <dgm:prSet custT="1"/>
      <dgm:spPr/>
      <dgm:t>
        <a:bodyPr/>
        <a:lstStyle/>
        <a:p>
          <a:r>
            <a:rPr lang="en-US" sz="2000" dirty="0">
              <a:solidFill>
                <a:schemeClr val="tx1">
                  <a:lumMod val="75000"/>
                  <a:lumOff val="25000"/>
                </a:schemeClr>
              </a:solidFill>
            </a:rPr>
            <a:t>Our proposal: Pulser</a:t>
          </a:r>
        </a:p>
      </dgm:t>
    </dgm:pt>
    <dgm:pt modelId="{94895308-E73D-435E-9448-9A0D6B519374}" type="parTrans" cxnId="{923129C0-24A8-4865-B483-CB30FAD16FBF}">
      <dgm:prSet/>
      <dgm:spPr/>
      <dgm:t>
        <a:bodyPr/>
        <a:lstStyle/>
        <a:p>
          <a:endParaRPr lang="en-US"/>
        </a:p>
      </dgm:t>
    </dgm:pt>
    <dgm:pt modelId="{5EF9CC68-E369-412D-BBAB-E89379E7C18B}" type="sibTrans" cxnId="{923129C0-24A8-4865-B483-CB30FAD16FBF}">
      <dgm:prSet/>
      <dgm:spPr/>
      <dgm:t>
        <a:bodyPr/>
        <a:lstStyle/>
        <a:p>
          <a:endParaRPr lang="en-US"/>
        </a:p>
      </dgm:t>
    </dgm:pt>
    <dgm:pt modelId="{72BA19AF-E75E-4240-A85A-A7AD6F212E54}">
      <dgm:prSet custT="1"/>
      <dgm:spPr/>
      <dgm:t>
        <a:bodyPr/>
        <a:lstStyle/>
        <a:p>
          <a:r>
            <a:rPr lang="en-US" sz="2800" b="1" dirty="0">
              <a:solidFill>
                <a:schemeClr val="tx1"/>
              </a:solidFill>
            </a:rPr>
            <a:t>Methodology and key results</a:t>
          </a:r>
        </a:p>
      </dgm:t>
    </dgm:pt>
    <dgm:pt modelId="{7ABB282F-56F8-4D21-BB46-8217BCF5F667}" type="parTrans" cxnId="{4988CC1B-20C6-436C-B913-5E5D5F5B1D77}">
      <dgm:prSet/>
      <dgm:spPr/>
      <dgm:t>
        <a:bodyPr/>
        <a:lstStyle/>
        <a:p>
          <a:endParaRPr lang="en-US"/>
        </a:p>
      </dgm:t>
    </dgm:pt>
    <dgm:pt modelId="{2E6C7774-9484-4AB5-B4A6-ED3925F91287}" type="sibTrans" cxnId="{4988CC1B-20C6-436C-B913-5E5D5F5B1D77}">
      <dgm:prSet/>
      <dgm:spPr/>
      <dgm:t>
        <a:bodyPr/>
        <a:lstStyle/>
        <a:p>
          <a:endParaRPr lang="en-US"/>
        </a:p>
      </dgm:t>
    </dgm:pt>
    <dgm:pt modelId="{414BA3F8-C620-4AF6-AC02-E9BDE46A4A7F}">
      <dgm:prSet custT="1"/>
      <dgm:spPr/>
      <dgm:t>
        <a:bodyPr/>
        <a:lstStyle/>
        <a:p>
          <a:r>
            <a:rPr lang="en-US" sz="2000" dirty="0">
              <a:solidFill>
                <a:schemeClr val="tx1">
                  <a:lumMod val="75000"/>
                  <a:lumOff val="25000"/>
                </a:schemeClr>
              </a:solidFill>
            </a:rPr>
            <a:t>Conclusion</a:t>
          </a:r>
        </a:p>
      </dgm:t>
    </dgm:pt>
    <dgm:pt modelId="{858A90BC-9F41-4C6D-BD33-D8EA6C723A61}" type="parTrans" cxnId="{9EC2CC40-6E53-4499-A71C-93594D6EFED1}">
      <dgm:prSet/>
      <dgm:spPr/>
      <dgm:t>
        <a:bodyPr/>
        <a:lstStyle/>
        <a:p>
          <a:endParaRPr lang="en-US"/>
        </a:p>
      </dgm:t>
    </dgm:pt>
    <dgm:pt modelId="{22FA3F9A-A315-4CF3-80D5-418BF074227D}" type="sibTrans" cxnId="{9EC2CC40-6E53-4499-A71C-93594D6EFED1}">
      <dgm:prSet/>
      <dgm:spPr/>
      <dgm:t>
        <a:bodyPr/>
        <a:lstStyle/>
        <a:p>
          <a:endParaRPr lang="en-US"/>
        </a:p>
      </dgm:t>
    </dgm:pt>
    <dgm:pt modelId="{279EA1C2-6515-4EA0-9AF8-B05BEE0D84CC}" type="pres">
      <dgm:prSet presAssocID="{79CE76FF-E31A-4862-AB4D-7007CD78F1C6}" presName="root" presStyleCnt="0">
        <dgm:presLayoutVars>
          <dgm:dir/>
          <dgm:resizeHandles val="exact"/>
        </dgm:presLayoutVars>
      </dgm:prSet>
      <dgm:spPr/>
    </dgm:pt>
    <dgm:pt modelId="{8AA0139C-991C-4BC0-B3E2-89EA242A2B4F}" type="pres">
      <dgm:prSet presAssocID="{D0FE4E57-5271-45A2-A966-B9A7AFCCD4AC}" presName="compNode" presStyleCnt="0"/>
      <dgm:spPr/>
    </dgm:pt>
    <dgm:pt modelId="{10DA2253-395B-4F2B-B814-46D56948D236}" type="pres">
      <dgm:prSet presAssocID="{D0FE4E57-5271-45A2-A966-B9A7AFCCD4AC}" presName="bgRect" presStyleLbl="bgShp" presStyleIdx="0" presStyleCnt="5"/>
      <dgm:spPr/>
    </dgm:pt>
    <dgm:pt modelId="{A5ABB15B-7A6E-4123-B5AB-CEF7F239DA5B}" type="pres">
      <dgm:prSet presAssocID="{D0FE4E57-5271-45A2-A966-B9A7AFCCD4A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72236999-B469-4915-BDFC-E8B2315A08C6}" type="pres">
      <dgm:prSet presAssocID="{D0FE4E57-5271-45A2-A966-B9A7AFCCD4AC}" presName="spaceRect" presStyleCnt="0"/>
      <dgm:spPr/>
    </dgm:pt>
    <dgm:pt modelId="{D702EB99-54A3-4B9A-8EEB-C3928CA7455A}" type="pres">
      <dgm:prSet presAssocID="{D0FE4E57-5271-45A2-A966-B9A7AFCCD4AC}" presName="parTx" presStyleLbl="revTx" presStyleIdx="0" presStyleCnt="5">
        <dgm:presLayoutVars>
          <dgm:chMax val="0"/>
          <dgm:chPref val="0"/>
        </dgm:presLayoutVars>
      </dgm:prSet>
      <dgm:spPr/>
    </dgm:pt>
    <dgm:pt modelId="{11C2F8EE-131B-4820-B998-426077817E7A}" type="pres">
      <dgm:prSet presAssocID="{06A739CA-4AF7-45B0-B569-C5E6F4E255DA}" presName="sibTrans" presStyleCnt="0"/>
      <dgm:spPr/>
    </dgm:pt>
    <dgm:pt modelId="{8F0AB3C5-2DBD-4EBF-A40B-9E7ABC29ECB0}" type="pres">
      <dgm:prSet presAssocID="{87658B25-BF15-4E35-86AC-A319CAB4F495}" presName="compNode" presStyleCnt="0"/>
      <dgm:spPr/>
    </dgm:pt>
    <dgm:pt modelId="{11F0DC18-2ED6-40D0-8361-76BB9F09BF1C}" type="pres">
      <dgm:prSet presAssocID="{87658B25-BF15-4E35-86AC-A319CAB4F495}" presName="bgRect" presStyleLbl="bgShp" presStyleIdx="1" presStyleCnt="5"/>
      <dgm:spPr/>
    </dgm:pt>
    <dgm:pt modelId="{C4EAC893-DB24-4291-BECA-BAA1903C5ADE}" type="pres">
      <dgm:prSet presAssocID="{87658B25-BF15-4E35-86AC-A319CAB4F49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0FAD5203-38A5-4443-B1BF-16A62FFD6740}" type="pres">
      <dgm:prSet presAssocID="{87658B25-BF15-4E35-86AC-A319CAB4F495}" presName="spaceRect" presStyleCnt="0"/>
      <dgm:spPr/>
    </dgm:pt>
    <dgm:pt modelId="{E536308E-72B8-4764-A5A9-5EAD1E847FB8}" type="pres">
      <dgm:prSet presAssocID="{87658B25-BF15-4E35-86AC-A319CAB4F495}" presName="parTx" presStyleLbl="revTx" presStyleIdx="1" presStyleCnt="5">
        <dgm:presLayoutVars>
          <dgm:chMax val="0"/>
          <dgm:chPref val="0"/>
        </dgm:presLayoutVars>
      </dgm:prSet>
      <dgm:spPr/>
    </dgm:pt>
    <dgm:pt modelId="{DF0B9125-CD51-4B52-BC26-1924316B3FFE}" type="pres">
      <dgm:prSet presAssocID="{671D29CB-6C63-4102-B957-09E907F03D10}" presName="sibTrans" presStyleCnt="0"/>
      <dgm:spPr/>
    </dgm:pt>
    <dgm:pt modelId="{9B79E99D-0654-4084-8C38-B992D00BB587}" type="pres">
      <dgm:prSet presAssocID="{3F3E4D2D-5095-4BE1-B408-9A1BCFFE01E3}" presName="compNode" presStyleCnt="0"/>
      <dgm:spPr/>
    </dgm:pt>
    <dgm:pt modelId="{5A0CF47C-49C9-48D6-BB40-9B99A3037440}" type="pres">
      <dgm:prSet presAssocID="{3F3E4D2D-5095-4BE1-B408-9A1BCFFE01E3}" presName="bgRect" presStyleLbl="bgShp" presStyleIdx="2" presStyleCnt="5"/>
      <dgm:spPr/>
    </dgm:pt>
    <dgm:pt modelId="{31774DBC-B64F-4EBB-9B75-DA0497DA8DB1}" type="pres">
      <dgm:prSet presAssocID="{3F3E4D2D-5095-4BE1-B408-9A1BCFFE01E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73FEBF4D-840C-4C2E-B8DD-D16D973E087F}" type="pres">
      <dgm:prSet presAssocID="{3F3E4D2D-5095-4BE1-B408-9A1BCFFE01E3}" presName="spaceRect" presStyleCnt="0"/>
      <dgm:spPr/>
    </dgm:pt>
    <dgm:pt modelId="{D40201CA-CAEB-48C7-AD31-94C5E4DB6254}" type="pres">
      <dgm:prSet presAssocID="{3F3E4D2D-5095-4BE1-B408-9A1BCFFE01E3}" presName="parTx" presStyleLbl="revTx" presStyleIdx="2" presStyleCnt="5">
        <dgm:presLayoutVars>
          <dgm:chMax val="0"/>
          <dgm:chPref val="0"/>
        </dgm:presLayoutVars>
      </dgm:prSet>
      <dgm:spPr/>
    </dgm:pt>
    <dgm:pt modelId="{9045DF14-CB06-4AF0-9AAE-855E57C50AEA}" type="pres">
      <dgm:prSet presAssocID="{5EF9CC68-E369-412D-BBAB-E89379E7C18B}" presName="sibTrans" presStyleCnt="0"/>
      <dgm:spPr/>
    </dgm:pt>
    <dgm:pt modelId="{30B4FE12-0993-45DC-91A5-694154F54673}" type="pres">
      <dgm:prSet presAssocID="{72BA19AF-E75E-4240-A85A-A7AD6F212E54}" presName="compNode" presStyleCnt="0"/>
      <dgm:spPr/>
    </dgm:pt>
    <dgm:pt modelId="{79C7F3C3-7A8F-4A47-ADB3-7E9CFFB9F456}" type="pres">
      <dgm:prSet presAssocID="{72BA19AF-E75E-4240-A85A-A7AD6F212E54}" presName="bgRect" presStyleLbl="bgShp" presStyleIdx="3" presStyleCnt="5"/>
      <dgm:spPr/>
    </dgm:pt>
    <dgm:pt modelId="{9BCDD870-B011-4FC3-8F30-390CBAF72DC1}" type="pres">
      <dgm:prSet presAssocID="{72BA19AF-E75E-4240-A85A-A7AD6F212E5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811784EC-0EA9-418E-B890-36C16B11F56F}" type="pres">
      <dgm:prSet presAssocID="{72BA19AF-E75E-4240-A85A-A7AD6F212E54}" presName="spaceRect" presStyleCnt="0"/>
      <dgm:spPr/>
    </dgm:pt>
    <dgm:pt modelId="{E95480EC-E00E-4FD3-8336-0CCBA4766D72}" type="pres">
      <dgm:prSet presAssocID="{72BA19AF-E75E-4240-A85A-A7AD6F212E54}" presName="parTx" presStyleLbl="revTx" presStyleIdx="3" presStyleCnt="5">
        <dgm:presLayoutVars>
          <dgm:chMax val="0"/>
          <dgm:chPref val="0"/>
        </dgm:presLayoutVars>
      </dgm:prSet>
      <dgm:spPr/>
    </dgm:pt>
    <dgm:pt modelId="{6B735129-0AA5-4C64-92BB-82D4084CCE47}" type="pres">
      <dgm:prSet presAssocID="{2E6C7774-9484-4AB5-B4A6-ED3925F91287}" presName="sibTrans" presStyleCnt="0"/>
      <dgm:spPr/>
    </dgm:pt>
    <dgm:pt modelId="{12975E8A-E998-4DDB-8BE4-8E9F88DDC560}" type="pres">
      <dgm:prSet presAssocID="{414BA3F8-C620-4AF6-AC02-E9BDE46A4A7F}" presName="compNode" presStyleCnt="0"/>
      <dgm:spPr/>
    </dgm:pt>
    <dgm:pt modelId="{86D01E97-3523-47D4-80A1-D099F31C8C68}" type="pres">
      <dgm:prSet presAssocID="{414BA3F8-C620-4AF6-AC02-E9BDE46A4A7F}" presName="bgRect" presStyleLbl="bgShp" presStyleIdx="4" presStyleCnt="5"/>
      <dgm:spPr/>
    </dgm:pt>
    <dgm:pt modelId="{257F46C8-069C-4300-B357-AE6916AEEF40}" type="pres">
      <dgm:prSet presAssocID="{414BA3F8-C620-4AF6-AC02-E9BDE46A4A7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93AE9298-7664-4308-8B63-2CFBD355ACF0}" type="pres">
      <dgm:prSet presAssocID="{414BA3F8-C620-4AF6-AC02-E9BDE46A4A7F}" presName="spaceRect" presStyleCnt="0"/>
      <dgm:spPr/>
    </dgm:pt>
    <dgm:pt modelId="{D53F06F9-D098-43F1-9F0E-DD7CAC82EB13}" type="pres">
      <dgm:prSet presAssocID="{414BA3F8-C620-4AF6-AC02-E9BDE46A4A7F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988CC1B-20C6-436C-B913-5E5D5F5B1D77}" srcId="{79CE76FF-E31A-4862-AB4D-7007CD78F1C6}" destId="{72BA19AF-E75E-4240-A85A-A7AD6F212E54}" srcOrd="3" destOrd="0" parTransId="{7ABB282F-56F8-4D21-BB46-8217BCF5F667}" sibTransId="{2E6C7774-9484-4AB5-B4A6-ED3925F91287}"/>
    <dgm:cxn modelId="{07067320-19E6-AC41-A8BD-1E858FA509AA}" type="presOf" srcId="{414BA3F8-C620-4AF6-AC02-E9BDE46A4A7F}" destId="{D53F06F9-D098-43F1-9F0E-DD7CAC82EB13}" srcOrd="0" destOrd="0" presId="urn:microsoft.com/office/officeart/2018/2/layout/IconVerticalSolidList"/>
    <dgm:cxn modelId="{9EC2CC40-6E53-4499-A71C-93594D6EFED1}" srcId="{79CE76FF-E31A-4862-AB4D-7007CD78F1C6}" destId="{414BA3F8-C620-4AF6-AC02-E9BDE46A4A7F}" srcOrd="4" destOrd="0" parTransId="{858A90BC-9F41-4C6D-BD33-D8EA6C723A61}" sibTransId="{22FA3F9A-A315-4CF3-80D5-418BF074227D}"/>
    <dgm:cxn modelId="{A06E1F4F-3383-7E47-8F25-945286CC27DC}" type="presOf" srcId="{72BA19AF-E75E-4240-A85A-A7AD6F212E54}" destId="{E95480EC-E00E-4FD3-8336-0CCBA4766D72}" srcOrd="0" destOrd="0" presId="urn:microsoft.com/office/officeart/2018/2/layout/IconVerticalSolidList"/>
    <dgm:cxn modelId="{E9488F51-C3A8-DB44-A787-5EBA3FEB5B3B}" type="presOf" srcId="{79CE76FF-E31A-4862-AB4D-7007CD78F1C6}" destId="{279EA1C2-6515-4EA0-9AF8-B05BEE0D84CC}" srcOrd="0" destOrd="0" presId="urn:microsoft.com/office/officeart/2018/2/layout/IconVerticalSolidList"/>
    <dgm:cxn modelId="{6953F363-BE2A-0A43-A50C-CCF33AEA6691}" type="presOf" srcId="{3F3E4D2D-5095-4BE1-B408-9A1BCFFE01E3}" destId="{D40201CA-CAEB-48C7-AD31-94C5E4DB6254}" srcOrd="0" destOrd="0" presId="urn:microsoft.com/office/officeart/2018/2/layout/IconVerticalSolidList"/>
    <dgm:cxn modelId="{B1A2BF69-A37A-454B-A4A9-2DB5E9CF7B7D}" type="presOf" srcId="{87658B25-BF15-4E35-86AC-A319CAB4F495}" destId="{E536308E-72B8-4764-A5A9-5EAD1E847FB8}" srcOrd="0" destOrd="0" presId="urn:microsoft.com/office/officeart/2018/2/layout/IconVerticalSolidList"/>
    <dgm:cxn modelId="{E5386CB5-F819-4188-B424-9630F287CC30}" srcId="{79CE76FF-E31A-4862-AB4D-7007CD78F1C6}" destId="{87658B25-BF15-4E35-86AC-A319CAB4F495}" srcOrd="1" destOrd="0" parTransId="{154DC6C4-2BF1-4824-8F74-D859E2738C91}" sibTransId="{671D29CB-6C63-4102-B957-09E907F03D10}"/>
    <dgm:cxn modelId="{923129C0-24A8-4865-B483-CB30FAD16FBF}" srcId="{79CE76FF-E31A-4862-AB4D-7007CD78F1C6}" destId="{3F3E4D2D-5095-4BE1-B408-9A1BCFFE01E3}" srcOrd="2" destOrd="0" parTransId="{94895308-E73D-435E-9448-9A0D6B519374}" sibTransId="{5EF9CC68-E369-412D-BBAB-E89379E7C18B}"/>
    <dgm:cxn modelId="{8DA1E2C2-C230-4A08-B0FE-6EC712C21BA7}" srcId="{79CE76FF-E31A-4862-AB4D-7007CD78F1C6}" destId="{D0FE4E57-5271-45A2-A966-B9A7AFCCD4AC}" srcOrd="0" destOrd="0" parTransId="{3000567A-5E2A-47D7-99A6-ECCECAF63B52}" sibTransId="{06A739CA-4AF7-45B0-B569-C5E6F4E255DA}"/>
    <dgm:cxn modelId="{36780AD7-FEC0-BF47-9F4B-1F690D599DE9}" type="presOf" srcId="{D0FE4E57-5271-45A2-A966-B9A7AFCCD4AC}" destId="{D702EB99-54A3-4B9A-8EEB-C3928CA7455A}" srcOrd="0" destOrd="0" presId="urn:microsoft.com/office/officeart/2018/2/layout/IconVerticalSolidList"/>
    <dgm:cxn modelId="{8072815B-6F4B-F743-B99D-3DD3DD996DB4}" type="presParOf" srcId="{279EA1C2-6515-4EA0-9AF8-B05BEE0D84CC}" destId="{8AA0139C-991C-4BC0-B3E2-89EA242A2B4F}" srcOrd="0" destOrd="0" presId="urn:microsoft.com/office/officeart/2018/2/layout/IconVerticalSolidList"/>
    <dgm:cxn modelId="{851EF452-A635-424C-8FB8-346B38057328}" type="presParOf" srcId="{8AA0139C-991C-4BC0-B3E2-89EA242A2B4F}" destId="{10DA2253-395B-4F2B-B814-46D56948D236}" srcOrd="0" destOrd="0" presId="urn:microsoft.com/office/officeart/2018/2/layout/IconVerticalSolidList"/>
    <dgm:cxn modelId="{1F03C2D6-FCEA-6E46-80C1-C9BDE0CF929C}" type="presParOf" srcId="{8AA0139C-991C-4BC0-B3E2-89EA242A2B4F}" destId="{A5ABB15B-7A6E-4123-B5AB-CEF7F239DA5B}" srcOrd="1" destOrd="0" presId="urn:microsoft.com/office/officeart/2018/2/layout/IconVerticalSolidList"/>
    <dgm:cxn modelId="{222476C7-6F5E-5C49-8C8A-F4DA4AED0D5E}" type="presParOf" srcId="{8AA0139C-991C-4BC0-B3E2-89EA242A2B4F}" destId="{72236999-B469-4915-BDFC-E8B2315A08C6}" srcOrd="2" destOrd="0" presId="urn:microsoft.com/office/officeart/2018/2/layout/IconVerticalSolidList"/>
    <dgm:cxn modelId="{B847B0A8-C1D0-7146-8B43-7D6C3CECB86A}" type="presParOf" srcId="{8AA0139C-991C-4BC0-B3E2-89EA242A2B4F}" destId="{D702EB99-54A3-4B9A-8EEB-C3928CA7455A}" srcOrd="3" destOrd="0" presId="urn:microsoft.com/office/officeart/2018/2/layout/IconVerticalSolidList"/>
    <dgm:cxn modelId="{E08E62EF-0EFF-804A-9F9F-796F946642AF}" type="presParOf" srcId="{279EA1C2-6515-4EA0-9AF8-B05BEE0D84CC}" destId="{11C2F8EE-131B-4820-B998-426077817E7A}" srcOrd="1" destOrd="0" presId="urn:microsoft.com/office/officeart/2018/2/layout/IconVerticalSolidList"/>
    <dgm:cxn modelId="{14370784-1C8C-D145-B6F6-387D8501C2E0}" type="presParOf" srcId="{279EA1C2-6515-4EA0-9AF8-B05BEE0D84CC}" destId="{8F0AB3C5-2DBD-4EBF-A40B-9E7ABC29ECB0}" srcOrd="2" destOrd="0" presId="urn:microsoft.com/office/officeart/2018/2/layout/IconVerticalSolidList"/>
    <dgm:cxn modelId="{06E5FA78-24E7-824C-8E68-B823670933C4}" type="presParOf" srcId="{8F0AB3C5-2DBD-4EBF-A40B-9E7ABC29ECB0}" destId="{11F0DC18-2ED6-40D0-8361-76BB9F09BF1C}" srcOrd="0" destOrd="0" presId="urn:microsoft.com/office/officeart/2018/2/layout/IconVerticalSolidList"/>
    <dgm:cxn modelId="{90ECB4ED-91AA-7E42-9BE5-664B5284212F}" type="presParOf" srcId="{8F0AB3C5-2DBD-4EBF-A40B-9E7ABC29ECB0}" destId="{C4EAC893-DB24-4291-BECA-BAA1903C5ADE}" srcOrd="1" destOrd="0" presId="urn:microsoft.com/office/officeart/2018/2/layout/IconVerticalSolidList"/>
    <dgm:cxn modelId="{4E931944-9E01-5C42-8C6F-F637AB39ADF5}" type="presParOf" srcId="{8F0AB3C5-2DBD-4EBF-A40B-9E7ABC29ECB0}" destId="{0FAD5203-38A5-4443-B1BF-16A62FFD6740}" srcOrd="2" destOrd="0" presId="urn:microsoft.com/office/officeart/2018/2/layout/IconVerticalSolidList"/>
    <dgm:cxn modelId="{4EF7CCAC-011F-B242-B63B-72A079EB8C99}" type="presParOf" srcId="{8F0AB3C5-2DBD-4EBF-A40B-9E7ABC29ECB0}" destId="{E536308E-72B8-4764-A5A9-5EAD1E847FB8}" srcOrd="3" destOrd="0" presId="urn:microsoft.com/office/officeart/2018/2/layout/IconVerticalSolidList"/>
    <dgm:cxn modelId="{C093D887-D5F7-6A4E-AC85-E325C9EF75C8}" type="presParOf" srcId="{279EA1C2-6515-4EA0-9AF8-B05BEE0D84CC}" destId="{DF0B9125-CD51-4B52-BC26-1924316B3FFE}" srcOrd="3" destOrd="0" presId="urn:microsoft.com/office/officeart/2018/2/layout/IconVerticalSolidList"/>
    <dgm:cxn modelId="{67FE9F33-B285-A349-9BD6-13E78DAF8DE3}" type="presParOf" srcId="{279EA1C2-6515-4EA0-9AF8-B05BEE0D84CC}" destId="{9B79E99D-0654-4084-8C38-B992D00BB587}" srcOrd="4" destOrd="0" presId="urn:microsoft.com/office/officeart/2018/2/layout/IconVerticalSolidList"/>
    <dgm:cxn modelId="{FE8DD9B9-1533-5C42-9928-E1AA6F54FA14}" type="presParOf" srcId="{9B79E99D-0654-4084-8C38-B992D00BB587}" destId="{5A0CF47C-49C9-48D6-BB40-9B99A3037440}" srcOrd="0" destOrd="0" presId="urn:microsoft.com/office/officeart/2018/2/layout/IconVerticalSolidList"/>
    <dgm:cxn modelId="{A7A2A6FE-53C6-C842-B26D-55307BC15ACE}" type="presParOf" srcId="{9B79E99D-0654-4084-8C38-B992D00BB587}" destId="{31774DBC-B64F-4EBB-9B75-DA0497DA8DB1}" srcOrd="1" destOrd="0" presId="urn:microsoft.com/office/officeart/2018/2/layout/IconVerticalSolidList"/>
    <dgm:cxn modelId="{5D0D3E29-1AEF-9E4D-9F24-6AF590425E72}" type="presParOf" srcId="{9B79E99D-0654-4084-8C38-B992D00BB587}" destId="{73FEBF4D-840C-4C2E-B8DD-D16D973E087F}" srcOrd="2" destOrd="0" presId="urn:microsoft.com/office/officeart/2018/2/layout/IconVerticalSolidList"/>
    <dgm:cxn modelId="{21BB684E-1FF5-474F-9073-C4473D9D541C}" type="presParOf" srcId="{9B79E99D-0654-4084-8C38-B992D00BB587}" destId="{D40201CA-CAEB-48C7-AD31-94C5E4DB6254}" srcOrd="3" destOrd="0" presId="urn:microsoft.com/office/officeart/2018/2/layout/IconVerticalSolidList"/>
    <dgm:cxn modelId="{03F790A5-38E0-F448-A484-6AB19D20CD8E}" type="presParOf" srcId="{279EA1C2-6515-4EA0-9AF8-B05BEE0D84CC}" destId="{9045DF14-CB06-4AF0-9AAE-855E57C50AEA}" srcOrd="5" destOrd="0" presId="urn:microsoft.com/office/officeart/2018/2/layout/IconVerticalSolidList"/>
    <dgm:cxn modelId="{055CFA63-E100-C44A-83E8-26B04B955E7A}" type="presParOf" srcId="{279EA1C2-6515-4EA0-9AF8-B05BEE0D84CC}" destId="{30B4FE12-0993-45DC-91A5-694154F54673}" srcOrd="6" destOrd="0" presId="urn:microsoft.com/office/officeart/2018/2/layout/IconVerticalSolidList"/>
    <dgm:cxn modelId="{F13AEF5E-D88F-F549-8E02-2034064AFE01}" type="presParOf" srcId="{30B4FE12-0993-45DC-91A5-694154F54673}" destId="{79C7F3C3-7A8F-4A47-ADB3-7E9CFFB9F456}" srcOrd="0" destOrd="0" presId="urn:microsoft.com/office/officeart/2018/2/layout/IconVerticalSolidList"/>
    <dgm:cxn modelId="{FA2B9ECA-B576-164A-8942-F06F4A5E6C10}" type="presParOf" srcId="{30B4FE12-0993-45DC-91A5-694154F54673}" destId="{9BCDD870-B011-4FC3-8F30-390CBAF72DC1}" srcOrd="1" destOrd="0" presId="urn:microsoft.com/office/officeart/2018/2/layout/IconVerticalSolidList"/>
    <dgm:cxn modelId="{D1554632-A757-594D-A0D1-A0F272101E07}" type="presParOf" srcId="{30B4FE12-0993-45DC-91A5-694154F54673}" destId="{811784EC-0EA9-418E-B890-36C16B11F56F}" srcOrd="2" destOrd="0" presId="urn:microsoft.com/office/officeart/2018/2/layout/IconVerticalSolidList"/>
    <dgm:cxn modelId="{5924D597-9C5A-5647-BE1D-2F93327A5A85}" type="presParOf" srcId="{30B4FE12-0993-45DC-91A5-694154F54673}" destId="{E95480EC-E00E-4FD3-8336-0CCBA4766D72}" srcOrd="3" destOrd="0" presId="urn:microsoft.com/office/officeart/2018/2/layout/IconVerticalSolidList"/>
    <dgm:cxn modelId="{37BD3EB0-B309-6049-8604-3907FB0C3DC3}" type="presParOf" srcId="{279EA1C2-6515-4EA0-9AF8-B05BEE0D84CC}" destId="{6B735129-0AA5-4C64-92BB-82D4084CCE47}" srcOrd="7" destOrd="0" presId="urn:microsoft.com/office/officeart/2018/2/layout/IconVerticalSolidList"/>
    <dgm:cxn modelId="{510840CA-602D-784C-BA92-8665F17D47A9}" type="presParOf" srcId="{279EA1C2-6515-4EA0-9AF8-B05BEE0D84CC}" destId="{12975E8A-E998-4DDB-8BE4-8E9F88DDC560}" srcOrd="8" destOrd="0" presId="urn:microsoft.com/office/officeart/2018/2/layout/IconVerticalSolidList"/>
    <dgm:cxn modelId="{7B04D52A-6C4A-F24E-BE52-088F7200940D}" type="presParOf" srcId="{12975E8A-E998-4DDB-8BE4-8E9F88DDC560}" destId="{86D01E97-3523-47D4-80A1-D099F31C8C68}" srcOrd="0" destOrd="0" presId="urn:microsoft.com/office/officeart/2018/2/layout/IconVerticalSolidList"/>
    <dgm:cxn modelId="{73BA850F-C886-E044-B089-1DE29A773733}" type="presParOf" srcId="{12975E8A-E998-4DDB-8BE4-8E9F88DDC560}" destId="{257F46C8-069C-4300-B357-AE6916AEEF40}" srcOrd="1" destOrd="0" presId="urn:microsoft.com/office/officeart/2018/2/layout/IconVerticalSolidList"/>
    <dgm:cxn modelId="{C1A288BA-B606-8843-848E-F95AD6FA60A8}" type="presParOf" srcId="{12975E8A-E998-4DDB-8BE4-8E9F88DDC560}" destId="{93AE9298-7664-4308-8B63-2CFBD355ACF0}" srcOrd="2" destOrd="0" presId="urn:microsoft.com/office/officeart/2018/2/layout/IconVerticalSolidList"/>
    <dgm:cxn modelId="{47324036-1288-3943-965A-97A2DF515116}" type="presParOf" srcId="{12975E8A-E998-4DDB-8BE4-8E9F88DDC560}" destId="{D53F06F9-D098-43F1-9F0E-DD7CAC82EB1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CE76FF-E31A-4862-AB4D-7007CD78F1C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D0FE4E57-5271-45A2-A966-B9A7AFCCD4AC}">
      <dgm:prSet custT="1"/>
      <dgm:spPr/>
      <dgm:t>
        <a:bodyPr/>
        <a:lstStyle/>
        <a:p>
          <a:r>
            <a:rPr lang="en-US" sz="2000" b="0" dirty="0">
              <a:solidFill>
                <a:schemeClr val="tx1">
                  <a:lumMod val="75000"/>
                  <a:lumOff val="25000"/>
                </a:schemeClr>
              </a:solidFill>
            </a:rPr>
            <a:t>Introduction</a:t>
          </a:r>
        </a:p>
      </dgm:t>
    </dgm:pt>
    <dgm:pt modelId="{3000567A-5E2A-47D7-99A6-ECCECAF63B52}" type="parTrans" cxnId="{8DA1E2C2-C230-4A08-B0FE-6EC712C21BA7}">
      <dgm:prSet/>
      <dgm:spPr/>
      <dgm:t>
        <a:bodyPr/>
        <a:lstStyle/>
        <a:p>
          <a:endParaRPr lang="en-US"/>
        </a:p>
      </dgm:t>
    </dgm:pt>
    <dgm:pt modelId="{06A739CA-4AF7-45B0-B569-C5E6F4E255DA}" type="sibTrans" cxnId="{8DA1E2C2-C230-4A08-B0FE-6EC712C21BA7}">
      <dgm:prSet/>
      <dgm:spPr/>
      <dgm:t>
        <a:bodyPr/>
        <a:lstStyle/>
        <a:p>
          <a:endParaRPr lang="en-US"/>
        </a:p>
      </dgm:t>
    </dgm:pt>
    <dgm:pt modelId="{87658B25-BF15-4E35-86AC-A319CAB4F495}">
      <dgm:prSet custT="1"/>
      <dgm:spPr/>
      <dgm:t>
        <a:bodyPr/>
        <a:lstStyle/>
        <a:p>
          <a:r>
            <a:rPr lang="en-US" sz="2000" dirty="0">
              <a:solidFill>
                <a:schemeClr val="tx1">
                  <a:lumMod val="75000"/>
                  <a:lumOff val="25000"/>
                </a:schemeClr>
              </a:solidFill>
            </a:rPr>
            <a:t>Background and existing solutions</a:t>
          </a:r>
        </a:p>
      </dgm:t>
    </dgm:pt>
    <dgm:pt modelId="{154DC6C4-2BF1-4824-8F74-D859E2738C91}" type="parTrans" cxnId="{E5386CB5-F819-4188-B424-9630F287CC30}">
      <dgm:prSet/>
      <dgm:spPr/>
      <dgm:t>
        <a:bodyPr/>
        <a:lstStyle/>
        <a:p>
          <a:endParaRPr lang="en-US"/>
        </a:p>
      </dgm:t>
    </dgm:pt>
    <dgm:pt modelId="{671D29CB-6C63-4102-B957-09E907F03D10}" type="sibTrans" cxnId="{E5386CB5-F819-4188-B424-9630F287CC30}">
      <dgm:prSet/>
      <dgm:spPr/>
      <dgm:t>
        <a:bodyPr/>
        <a:lstStyle/>
        <a:p>
          <a:endParaRPr lang="en-US"/>
        </a:p>
      </dgm:t>
    </dgm:pt>
    <dgm:pt modelId="{3F3E4D2D-5095-4BE1-B408-9A1BCFFE01E3}">
      <dgm:prSet custT="1"/>
      <dgm:spPr/>
      <dgm:t>
        <a:bodyPr/>
        <a:lstStyle/>
        <a:p>
          <a:r>
            <a:rPr lang="en-US" sz="2000" dirty="0">
              <a:solidFill>
                <a:schemeClr val="tx1">
                  <a:lumMod val="75000"/>
                  <a:lumOff val="25000"/>
                </a:schemeClr>
              </a:solidFill>
            </a:rPr>
            <a:t>Our proposal: Pulser</a:t>
          </a:r>
        </a:p>
      </dgm:t>
    </dgm:pt>
    <dgm:pt modelId="{94895308-E73D-435E-9448-9A0D6B519374}" type="parTrans" cxnId="{923129C0-24A8-4865-B483-CB30FAD16FBF}">
      <dgm:prSet/>
      <dgm:spPr/>
      <dgm:t>
        <a:bodyPr/>
        <a:lstStyle/>
        <a:p>
          <a:endParaRPr lang="en-US"/>
        </a:p>
      </dgm:t>
    </dgm:pt>
    <dgm:pt modelId="{5EF9CC68-E369-412D-BBAB-E89379E7C18B}" type="sibTrans" cxnId="{923129C0-24A8-4865-B483-CB30FAD16FBF}">
      <dgm:prSet/>
      <dgm:spPr/>
      <dgm:t>
        <a:bodyPr/>
        <a:lstStyle/>
        <a:p>
          <a:endParaRPr lang="en-US"/>
        </a:p>
      </dgm:t>
    </dgm:pt>
    <dgm:pt modelId="{72BA19AF-E75E-4240-A85A-A7AD6F212E54}">
      <dgm:prSet custT="1"/>
      <dgm:spPr/>
      <dgm:t>
        <a:bodyPr/>
        <a:lstStyle/>
        <a:p>
          <a:r>
            <a:rPr lang="en-US" sz="2000" dirty="0">
              <a:solidFill>
                <a:schemeClr val="tx1">
                  <a:lumMod val="75000"/>
                  <a:lumOff val="25000"/>
                </a:schemeClr>
              </a:solidFill>
            </a:rPr>
            <a:t>Methodology and key results</a:t>
          </a:r>
        </a:p>
      </dgm:t>
    </dgm:pt>
    <dgm:pt modelId="{7ABB282F-56F8-4D21-BB46-8217BCF5F667}" type="parTrans" cxnId="{4988CC1B-20C6-436C-B913-5E5D5F5B1D77}">
      <dgm:prSet/>
      <dgm:spPr/>
      <dgm:t>
        <a:bodyPr/>
        <a:lstStyle/>
        <a:p>
          <a:endParaRPr lang="en-US"/>
        </a:p>
      </dgm:t>
    </dgm:pt>
    <dgm:pt modelId="{2E6C7774-9484-4AB5-B4A6-ED3925F91287}" type="sibTrans" cxnId="{4988CC1B-20C6-436C-B913-5E5D5F5B1D77}">
      <dgm:prSet/>
      <dgm:spPr/>
      <dgm:t>
        <a:bodyPr/>
        <a:lstStyle/>
        <a:p>
          <a:endParaRPr lang="en-US"/>
        </a:p>
      </dgm:t>
    </dgm:pt>
    <dgm:pt modelId="{414BA3F8-C620-4AF6-AC02-E9BDE46A4A7F}">
      <dgm:prSet custT="1"/>
      <dgm:spPr/>
      <dgm:t>
        <a:bodyPr/>
        <a:lstStyle/>
        <a:p>
          <a:r>
            <a:rPr lang="en-US" sz="2800" b="1" dirty="0">
              <a:solidFill>
                <a:schemeClr val="tx1"/>
              </a:solidFill>
            </a:rPr>
            <a:t>Conclusion</a:t>
          </a:r>
          <a:endParaRPr lang="en-US" sz="2000" b="1" dirty="0">
            <a:solidFill>
              <a:schemeClr val="tx1"/>
            </a:solidFill>
          </a:endParaRPr>
        </a:p>
      </dgm:t>
    </dgm:pt>
    <dgm:pt modelId="{858A90BC-9F41-4C6D-BD33-D8EA6C723A61}" type="parTrans" cxnId="{9EC2CC40-6E53-4499-A71C-93594D6EFED1}">
      <dgm:prSet/>
      <dgm:spPr/>
      <dgm:t>
        <a:bodyPr/>
        <a:lstStyle/>
        <a:p>
          <a:endParaRPr lang="en-US"/>
        </a:p>
      </dgm:t>
    </dgm:pt>
    <dgm:pt modelId="{22FA3F9A-A315-4CF3-80D5-418BF074227D}" type="sibTrans" cxnId="{9EC2CC40-6E53-4499-A71C-93594D6EFED1}">
      <dgm:prSet/>
      <dgm:spPr/>
      <dgm:t>
        <a:bodyPr/>
        <a:lstStyle/>
        <a:p>
          <a:endParaRPr lang="en-US"/>
        </a:p>
      </dgm:t>
    </dgm:pt>
    <dgm:pt modelId="{279EA1C2-6515-4EA0-9AF8-B05BEE0D84CC}" type="pres">
      <dgm:prSet presAssocID="{79CE76FF-E31A-4862-AB4D-7007CD78F1C6}" presName="root" presStyleCnt="0">
        <dgm:presLayoutVars>
          <dgm:dir/>
          <dgm:resizeHandles val="exact"/>
        </dgm:presLayoutVars>
      </dgm:prSet>
      <dgm:spPr/>
    </dgm:pt>
    <dgm:pt modelId="{8AA0139C-991C-4BC0-B3E2-89EA242A2B4F}" type="pres">
      <dgm:prSet presAssocID="{D0FE4E57-5271-45A2-A966-B9A7AFCCD4AC}" presName="compNode" presStyleCnt="0"/>
      <dgm:spPr/>
    </dgm:pt>
    <dgm:pt modelId="{10DA2253-395B-4F2B-B814-46D56948D236}" type="pres">
      <dgm:prSet presAssocID="{D0FE4E57-5271-45A2-A966-B9A7AFCCD4AC}" presName="bgRect" presStyleLbl="bgShp" presStyleIdx="0" presStyleCnt="5"/>
      <dgm:spPr/>
    </dgm:pt>
    <dgm:pt modelId="{A5ABB15B-7A6E-4123-B5AB-CEF7F239DA5B}" type="pres">
      <dgm:prSet presAssocID="{D0FE4E57-5271-45A2-A966-B9A7AFCCD4A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72236999-B469-4915-BDFC-E8B2315A08C6}" type="pres">
      <dgm:prSet presAssocID="{D0FE4E57-5271-45A2-A966-B9A7AFCCD4AC}" presName="spaceRect" presStyleCnt="0"/>
      <dgm:spPr/>
    </dgm:pt>
    <dgm:pt modelId="{D702EB99-54A3-4B9A-8EEB-C3928CA7455A}" type="pres">
      <dgm:prSet presAssocID="{D0FE4E57-5271-45A2-A966-B9A7AFCCD4AC}" presName="parTx" presStyleLbl="revTx" presStyleIdx="0" presStyleCnt="5">
        <dgm:presLayoutVars>
          <dgm:chMax val="0"/>
          <dgm:chPref val="0"/>
        </dgm:presLayoutVars>
      </dgm:prSet>
      <dgm:spPr/>
    </dgm:pt>
    <dgm:pt modelId="{11C2F8EE-131B-4820-B998-426077817E7A}" type="pres">
      <dgm:prSet presAssocID="{06A739CA-4AF7-45B0-B569-C5E6F4E255DA}" presName="sibTrans" presStyleCnt="0"/>
      <dgm:spPr/>
    </dgm:pt>
    <dgm:pt modelId="{8F0AB3C5-2DBD-4EBF-A40B-9E7ABC29ECB0}" type="pres">
      <dgm:prSet presAssocID="{87658B25-BF15-4E35-86AC-A319CAB4F495}" presName="compNode" presStyleCnt="0"/>
      <dgm:spPr/>
    </dgm:pt>
    <dgm:pt modelId="{11F0DC18-2ED6-40D0-8361-76BB9F09BF1C}" type="pres">
      <dgm:prSet presAssocID="{87658B25-BF15-4E35-86AC-A319CAB4F495}" presName="bgRect" presStyleLbl="bgShp" presStyleIdx="1" presStyleCnt="5"/>
      <dgm:spPr/>
    </dgm:pt>
    <dgm:pt modelId="{C4EAC893-DB24-4291-BECA-BAA1903C5ADE}" type="pres">
      <dgm:prSet presAssocID="{87658B25-BF15-4E35-86AC-A319CAB4F49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0FAD5203-38A5-4443-B1BF-16A62FFD6740}" type="pres">
      <dgm:prSet presAssocID="{87658B25-BF15-4E35-86AC-A319CAB4F495}" presName="spaceRect" presStyleCnt="0"/>
      <dgm:spPr/>
    </dgm:pt>
    <dgm:pt modelId="{E536308E-72B8-4764-A5A9-5EAD1E847FB8}" type="pres">
      <dgm:prSet presAssocID="{87658B25-BF15-4E35-86AC-A319CAB4F495}" presName="parTx" presStyleLbl="revTx" presStyleIdx="1" presStyleCnt="5">
        <dgm:presLayoutVars>
          <dgm:chMax val="0"/>
          <dgm:chPref val="0"/>
        </dgm:presLayoutVars>
      </dgm:prSet>
      <dgm:spPr/>
    </dgm:pt>
    <dgm:pt modelId="{DF0B9125-CD51-4B52-BC26-1924316B3FFE}" type="pres">
      <dgm:prSet presAssocID="{671D29CB-6C63-4102-B957-09E907F03D10}" presName="sibTrans" presStyleCnt="0"/>
      <dgm:spPr/>
    </dgm:pt>
    <dgm:pt modelId="{9B79E99D-0654-4084-8C38-B992D00BB587}" type="pres">
      <dgm:prSet presAssocID="{3F3E4D2D-5095-4BE1-B408-9A1BCFFE01E3}" presName="compNode" presStyleCnt="0"/>
      <dgm:spPr/>
    </dgm:pt>
    <dgm:pt modelId="{5A0CF47C-49C9-48D6-BB40-9B99A3037440}" type="pres">
      <dgm:prSet presAssocID="{3F3E4D2D-5095-4BE1-B408-9A1BCFFE01E3}" presName="bgRect" presStyleLbl="bgShp" presStyleIdx="2" presStyleCnt="5"/>
      <dgm:spPr/>
    </dgm:pt>
    <dgm:pt modelId="{31774DBC-B64F-4EBB-9B75-DA0497DA8DB1}" type="pres">
      <dgm:prSet presAssocID="{3F3E4D2D-5095-4BE1-B408-9A1BCFFE01E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73FEBF4D-840C-4C2E-B8DD-D16D973E087F}" type="pres">
      <dgm:prSet presAssocID="{3F3E4D2D-5095-4BE1-B408-9A1BCFFE01E3}" presName="spaceRect" presStyleCnt="0"/>
      <dgm:spPr/>
    </dgm:pt>
    <dgm:pt modelId="{D40201CA-CAEB-48C7-AD31-94C5E4DB6254}" type="pres">
      <dgm:prSet presAssocID="{3F3E4D2D-5095-4BE1-B408-9A1BCFFE01E3}" presName="parTx" presStyleLbl="revTx" presStyleIdx="2" presStyleCnt="5">
        <dgm:presLayoutVars>
          <dgm:chMax val="0"/>
          <dgm:chPref val="0"/>
        </dgm:presLayoutVars>
      </dgm:prSet>
      <dgm:spPr/>
    </dgm:pt>
    <dgm:pt modelId="{9045DF14-CB06-4AF0-9AAE-855E57C50AEA}" type="pres">
      <dgm:prSet presAssocID="{5EF9CC68-E369-412D-BBAB-E89379E7C18B}" presName="sibTrans" presStyleCnt="0"/>
      <dgm:spPr/>
    </dgm:pt>
    <dgm:pt modelId="{30B4FE12-0993-45DC-91A5-694154F54673}" type="pres">
      <dgm:prSet presAssocID="{72BA19AF-E75E-4240-A85A-A7AD6F212E54}" presName="compNode" presStyleCnt="0"/>
      <dgm:spPr/>
    </dgm:pt>
    <dgm:pt modelId="{79C7F3C3-7A8F-4A47-ADB3-7E9CFFB9F456}" type="pres">
      <dgm:prSet presAssocID="{72BA19AF-E75E-4240-A85A-A7AD6F212E54}" presName="bgRect" presStyleLbl="bgShp" presStyleIdx="3" presStyleCnt="5"/>
      <dgm:spPr/>
    </dgm:pt>
    <dgm:pt modelId="{9BCDD870-B011-4FC3-8F30-390CBAF72DC1}" type="pres">
      <dgm:prSet presAssocID="{72BA19AF-E75E-4240-A85A-A7AD6F212E5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811784EC-0EA9-418E-B890-36C16B11F56F}" type="pres">
      <dgm:prSet presAssocID="{72BA19AF-E75E-4240-A85A-A7AD6F212E54}" presName="spaceRect" presStyleCnt="0"/>
      <dgm:spPr/>
    </dgm:pt>
    <dgm:pt modelId="{E95480EC-E00E-4FD3-8336-0CCBA4766D72}" type="pres">
      <dgm:prSet presAssocID="{72BA19AF-E75E-4240-A85A-A7AD6F212E54}" presName="parTx" presStyleLbl="revTx" presStyleIdx="3" presStyleCnt="5">
        <dgm:presLayoutVars>
          <dgm:chMax val="0"/>
          <dgm:chPref val="0"/>
        </dgm:presLayoutVars>
      </dgm:prSet>
      <dgm:spPr/>
    </dgm:pt>
    <dgm:pt modelId="{6B735129-0AA5-4C64-92BB-82D4084CCE47}" type="pres">
      <dgm:prSet presAssocID="{2E6C7774-9484-4AB5-B4A6-ED3925F91287}" presName="sibTrans" presStyleCnt="0"/>
      <dgm:spPr/>
    </dgm:pt>
    <dgm:pt modelId="{12975E8A-E998-4DDB-8BE4-8E9F88DDC560}" type="pres">
      <dgm:prSet presAssocID="{414BA3F8-C620-4AF6-AC02-E9BDE46A4A7F}" presName="compNode" presStyleCnt="0"/>
      <dgm:spPr/>
    </dgm:pt>
    <dgm:pt modelId="{86D01E97-3523-47D4-80A1-D099F31C8C68}" type="pres">
      <dgm:prSet presAssocID="{414BA3F8-C620-4AF6-AC02-E9BDE46A4A7F}" presName="bgRect" presStyleLbl="bgShp" presStyleIdx="4" presStyleCnt="5"/>
      <dgm:spPr/>
    </dgm:pt>
    <dgm:pt modelId="{257F46C8-069C-4300-B357-AE6916AEEF40}" type="pres">
      <dgm:prSet presAssocID="{414BA3F8-C620-4AF6-AC02-E9BDE46A4A7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93AE9298-7664-4308-8B63-2CFBD355ACF0}" type="pres">
      <dgm:prSet presAssocID="{414BA3F8-C620-4AF6-AC02-E9BDE46A4A7F}" presName="spaceRect" presStyleCnt="0"/>
      <dgm:spPr/>
    </dgm:pt>
    <dgm:pt modelId="{D53F06F9-D098-43F1-9F0E-DD7CAC82EB13}" type="pres">
      <dgm:prSet presAssocID="{414BA3F8-C620-4AF6-AC02-E9BDE46A4A7F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988CC1B-20C6-436C-B913-5E5D5F5B1D77}" srcId="{79CE76FF-E31A-4862-AB4D-7007CD78F1C6}" destId="{72BA19AF-E75E-4240-A85A-A7AD6F212E54}" srcOrd="3" destOrd="0" parTransId="{7ABB282F-56F8-4D21-BB46-8217BCF5F667}" sibTransId="{2E6C7774-9484-4AB5-B4A6-ED3925F91287}"/>
    <dgm:cxn modelId="{07067320-19E6-AC41-A8BD-1E858FA509AA}" type="presOf" srcId="{414BA3F8-C620-4AF6-AC02-E9BDE46A4A7F}" destId="{D53F06F9-D098-43F1-9F0E-DD7CAC82EB13}" srcOrd="0" destOrd="0" presId="urn:microsoft.com/office/officeart/2018/2/layout/IconVerticalSolidList"/>
    <dgm:cxn modelId="{9EC2CC40-6E53-4499-A71C-93594D6EFED1}" srcId="{79CE76FF-E31A-4862-AB4D-7007CD78F1C6}" destId="{414BA3F8-C620-4AF6-AC02-E9BDE46A4A7F}" srcOrd="4" destOrd="0" parTransId="{858A90BC-9F41-4C6D-BD33-D8EA6C723A61}" sibTransId="{22FA3F9A-A315-4CF3-80D5-418BF074227D}"/>
    <dgm:cxn modelId="{A06E1F4F-3383-7E47-8F25-945286CC27DC}" type="presOf" srcId="{72BA19AF-E75E-4240-A85A-A7AD6F212E54}" destId="{E95480EC-E00E-4FD3-8336-0CCBA4766D72}" srcOrd="0" destOrd="0" presId="urn:microsoft.com/office/officeart/2018/2/layout/IconVerticalSolidList"/>
    <dgm:cxn modelId="{E9488F51-C3A8-DB44-A787-5EBA3FEB5B3B}" type="presOf" srcId="{79CE76FF-E31A-4862-AB4D-7007CD78F1C6}" destId="{279EA1C2-6515-4EA0-9AF8-B05BEE0D84CC}" srcOrd="0" destOrd="0" presId="urn:microsoft.com/office/officeart/2018/2/layout/IconVerticalSolidList"/>
    <dgm:cxn modelId="{6953F363-BE2A-0A43-A50C-CCF33AEA6691}" type="presOf" srcId="{3F3E4D2D-5095-4BE1-B408-9A1BCFFE01E3}" destId="{D40201CA-CAEB-48C7-AD31-94C5E4DB6254}" srcOrd="0" destOrd="0" presId="urn:microsoft.com/office/officeart/2018/2/layout/IconVerticalSolidList"/>
    <dgm:cxn modelId="{B1A2BF69-A37A-454B-A4A9-2DB5E9CF7B7D}" type="presOf" srcId="{87658B25-BF15-4E35-86AC-A319CAB4F495}" destId="{E536308E-72B8-4764-A5A9-5EAD1E847FB8}" srcOrd="0" destOrd="0" presId="urn:microsoft.com/office/officeart/2018/2/layout/IconVerticalSolidList"/>
    <dgm:cxn modelId="{E5386CB5-F819-4188-B424-9630F287CC30}" srcId="{79CE76FF-E31A-4862-AB4D-7007CD78F1C6}" destId="{87658B25-BF15-4E35-86AC-A319CAB4F495}" srcOrd="1" destOrd="0" parTransId="{154DC6C4-2BF1-4824-8F74-D859E2738C91}" sibTransId="{671D29CB-6C63-4102-B957-09E907F03D10}"/>
    <dgm:cxn modelId="{923129C0-24A8-4865-B483-CB30FAD16FBF}" srcId="{79CE76FF-E31A-4862-AB4D-7007CD78F1C6}" destId="{3F3E4D2D-5095-4BE1-B408-9A1BCFFE01E3}" srcOrd="2" destOrd="0" parTransId="{94895308-E73D-435E-9448-9A0D6B519374}" sibTransId="{5EF9CC68-E369-412D-BBAB-E89379E7C18B}"/>
    <dgm:cxn modelId="{8DA1E2C2-C230-4A08-B0FE-6EC712C21BA7}" srcId="{79CE76FF-E31A-4862-AB4D-7007CD78F1C6}" destId="{D0FE4E57-5271-45A2-A966-B9A7AFCCD4AC}" srcOrd="0" destOrd="0" parTransId="{3000567A-5E2A-47D7-99A6-ECCECAF63B52}" sibTransId="{06A739CA-4AF7-45B0-B569-C5E6F4E255DA}"/>
    <dgm:cxn modelId="{36780AD7-FEC0-BF47-9F4B-1F690D599DE9}" type="presOf" srcId="{D0FE4E57-5271-45A2-A966-B9A7AFCCD4AC}" destId="{D702EB99-54A3-4B9A-8EEB-C3928CA7455A}" srcOrd="0" destOrd="0" presId="urn:microsoft.com/office/officeart/2018/2/layout/IconVerticalSolidList"/>
    <dgm:cxn modelId="{8072815B-6F4B-F743-B99D-3DD3DD996DB4}" type="presParOf" srcId="{279EA1C2-6515-4EA0-9AF8-B05BEE0D84CC}" destId="{8AA0139C-991C-4BC0-B3E2-89EA242A2B4F}" srcOrd="0" destOrd="0" presId="urn:microsoft.com/office/officeart/2018/2/layout/IconVerticalSolidList"/>
    <dgm:cxn modelId="{851EF452-A635-424C-8FB8-346B38057328}" type="presParOf" srcId="{8AA0139C-991C-4BC0-B3E2-89EA242A2B4F}" destId="{10DA2253-395B-4F2B-B814-46D56948D236}" srcOrd="0" destOrd="0" presId="urn:microsoft.com/office/officeart/2018/2/layout/IconVerticalSolidList"/>
    <dgm:cxn modelId="{1F03C2D6-FCEA-6E46-80C1-C9BDE0CF929C}" type="presParOf" srcId="{8AA0139C-991C-4BC0-B3E2-89EA242A2B4F}" destId="{A5ABB15B-7A6E-4123-B5AB-CEF7F239DA5B}" srcOrd="1" destOrd="0" presId="urn:microsoft.com/office/officeart/2018/2/layout/IconVerticalSolidList"/>
    <dgm:cxn modelId="{222476C7-6F5E-5C49-8C8A-F4DA4AED0D5E}" type="presParOf" srcId="{8AA0139C-991C-4BC0-B3E2-89EA242A2B4F}" destId="{72236999-B469-4915-BDFC-E8B2315A08C6}" srcOrd="2" destOrd="0" presId="urn:microsoft.com/office/officeart/2018/2/layout/IconVerticalSolidList"/>
    <dgm:cxn modelId="{B847B0A8-C1D0-7146-8B43-7D6C3CECB86A}" type="presParOf" srcId="{8AA0139C-991C-4BC0-B3E2-89EA242A2B4F}" destId="{D702EB99-54A3-4B9A-8EEB-C3928CA7455A}" srcOrd="3" destOrd="0" presId="urn:microsoft.com/office/officeart/2018/2/layout/IconVerticalSolidList"/>
    <dgm:cxn modelId="{E08E62EF-0EFF-804A-9F9F-796F946642AF}" type="presParOf" srcId="{279EA1C2-6515-4EA0-9AF8-B05BEE0D84CC}" destId="{11C2F8EE-131B-4820-B998-426077817E7A}" srcOrd="1" destOrd="0" presId="urn:microsoft.com/office/officeart/2018/2/layout/IconVerticalSolidList"/>
    <dgm:cxn modelId="{14370784-1C8C-D145-B6F6-387D8501C2E0}" type="presParOf" srcId="{279EA1C2-6515-4EA0-9AF8-B05BEE0D84CC}" destId="{8F0AB3C5-2DBD-4EBF-A40B-9E7ABC29ECB0}" srcOrd="2" destOrd="0" presId="urn:microsoft.com/office/officeart/2018/2/layout/IconVerticalSolidList"/>
    <dgm:cxn modelId="{06E5FA78-24E7-824C-8E68-B823670933C4}" type="presParOf" srcId="{8F0AB3C5-2DBD-4EBF-A40B-9E7ABC29ECB0}" destId="{11F0DC18-2ED6-40D0-8361-76BB9F09BF1C}" srcOrd="0" destOrd="0" presId="urn:microsoft.com/office/officeart/2018/2/layout/IconVerticalSolidList"/>
    <dgm:cxn modelId="{90ECB4ED-91AA-7E42-9BE5-664B5284212F}" type="presParOf" srcId="{8F0AB3C5-2DBD-4EBF-A40B-9E7ABC29ECB0}" destId="{C4EAC893-DB24-4291-BECA-BAA1903C5ADE}" srcOrd="1" destOrd="0" presId="urn:microsoft.com/office/officeart/2018/2/layout/IconVerticalSolidList"/>
    <dgm:cxn modelId="{4E931944-9E01-5C42-8C6F-F637AB39ADF5}" type="presParOf" srcId="{8F0AB3C5-2DBD-4EBF-A40B-9E7ABC29ECB0}" destId="{0FAD5203-38A5-4443-B1BF-16A62FFD6740}" srcOrd="2" destOrd="0" presId="urn:microsoft.com/office/officeart/2018/2/layout/IconVerticalSolidList"/>
    <dgm:cxn modelId="{4EF7CCAC-011F-B242-B63B-72A079EB8C99}" type="presParOf" srcId="{8F0AB3C5-2DBD-4EBF-A40B-9E7ABC29ECB0}" destId="{E536308E-72B8-4764-A5A9-5EAD1E847FB8}" srcOrd="3" destOrd="0" presId="urn:microsoft.com/office/officeart/2018/2/layout/IconVerticalSolidList"/>
    <dgm:cxn modelId="{C093D887-D5F7-6A4E-AC85-E325C9EF75C8}" type="presParOf" srcId="{279EA1C2-6515-4EA0-9AF8-B05BEE0D84CC}" destId="{DF0B9125-CD51-4B52-BC26-1924316B3FFE}" srcOrd="3" destOrd="0" presId="urn:microsoft.com/office/officeart/2018/2/layout/IconVerticalSolidList"/>
    <dgm:cxn modelId="{67FE9F33-B285-A349-9BD6-13E78DAF8DE3}" type="presParOf" srcId="{279EA1C2-6515-4EA0-9AF8-B05BEE0D84CC}" destId="{9B79E99D-0654-4084-8C38-B992D00BB587}" srcOrd="4" destOrd="0" presId="urn:microsoft.com/office/officeart/2018/2/layout/IconVerticalSolidList"/>
    <dgm:cxn modelId="{FE8DD9B9-1533-5C42-9928-E1AA6F54FA14}" type="presParOf" srcId="{9B79E99D-0654-4084-8C38-B992D00BB587}" destId="{5A0CF47C-49C9-48D6-BB40-9B99A3037440}" srcOrd="0" destOrd="0" presId="urn:microsoft.com/office/officeart/2018/2/layout/IconVerticalSolidList"/>
    <dgm:cxn modelId="{A7A2A6FE-53C6-C842-B26D-55307BC15ACE}" type="presParOf" srcId="{9B79E99D-0654-4084-8C38-B992D00BB587}" destId="{31774DBC-B64F-4EBB-9B75-DA0497DA8DB1}" srcOrd="1" destOrd="0" presId="urn:microsoft.com/office/officeart/2018/2/layout/IconVerticalSolidList"/>
    <dgm:cxn modelId="{5D0D3E29-1AEF-9E4D-9F24-6AF590425E72}" type="presParOf" srcId="{9B79E99D-0654-4084-8C38-B992D00BB587}" destId="{73FEBF4D-840C-4C2E-B8DD-D16D973E087F}" srcOrd="2" destOrd="0" presId="urn:microsoft.com/office/officeart/2018/2/layout/IconVerticalSolidList"/>
    <dgm:cxn modelId="{21BB684E-1FF5-474F-9073-C4473D9D541C}" type="presParOf" srcId="{9B79E99D-0654-4084-8C38-B992D00BB587}" destId="{D40201CA-CAEB-48C7-AD31-94C5E4DB6254}" srcOrd="3" destOrd="0" presId="urn:microsoft.com/office/officeart/2018/2/layout/IconVerticalSolidList"/>
    <dgm:cxn modelId="{03F790A5-38E0-F448-A484-6AB19D20CD8E}" type="presParOf" srcId="{279EA1C2-6515-4EA0-9AF8-B05BEE0D84CC}" destId="{9045DF14-CB06-4AF0-9AAE-855E57C50AEA}" srcOrd="5" destOrd="0" presId="urn:microsoft.com/office/officeart/2018/2/layout/IconVerticalSolidList"/>
    <dgm:cxn modelId="{055CFA63-E100-C44A-83E8-26B04B955E7A}" type="presParOf" srcId="{279EA1C2-6515-4EA0-9AF8-B05BEE0D84CC}" destId="{30B4FE12-0993-45DC-91A5-694154F54673}" srcOrd="6" destOrd="0" presId="urn:microsoft.com/office/officeart/2018/2/layout/IconVerticalSolidList"/>
    <dgm:cxn modelId="{F13AEF5E-D88F-F549-8E02-2034064AFE01}" type="presParOf" srcId="{30B4FE12-0993-45DC-91A5-694154F54673}" destId="{79C7F3C3-7A8F-4A47-ADB3-7E9CFFB9F456}" srcOrd="0" destOrd="0" presId="urn:microsoft.com/office/officeart/2018/2/layout/IconVerticalSolidList"/>
    <dgm:cxn modelId="{FA2B9ECA-B576-164A-8942-F06F4A5E6C10}" type="presParOf" srcId="{30B4FE12-0993-45DC-91A5-694154F54673}" destId="{9BCDD870-B011-4FC3-8F30-390CBAF72DC1}" srcOrd="1" destOrd="0" presId="urn:microsoft.com/office/officeart/2018/2/layout/IconVerticalSolidList"/>
    <dgm:cxn modelId="{D1554632-A757-594D-A0D1-A0F272101E07}" type="presParOf" srcId="{30B4FE12-0993-45DC-91A5-694154F54673}" destId="{811784EC-0EA9-418E-B890-36C16B11F56F}" srcOrd="2" destOrd="0" presId="urn:microsoft.com/office/officeart/2018/2/layout/IconVerticalSolidList"/>
    <dgm:cxn modelId="{5924D597-9C5A-5647-BE1D-2F93327A5A85}" type="presParOf" srcId="{30B4FE12-0993-45DC-91A5-694154F54673}" destId="{E95480EC-E00E-4FD3-8336-0CCBA4766D72}" srcOrd="3" destOrd="0" presId="urn:microsoft.com/office/officeart/2018/2/layout/IconVerticalSolidList"/>
    <dgm:cxn modelId="{37BD3EB0-B309-6049-8604-3907FB0C3DC3}" type="presParOf" srcId="{279EA1C2-6515-4EA0-9AF8-B05BEE0D84CC}" destId="{6B735129-0AA5-4C64-92BB-82D4084CCE47}" srcOrd="7" destOrd="0" presId="urn:microsoft.com/office/officeart/2018/2/layout/IconVerticalSolidList"/>
    <dgm:cxn modelId="{510840CA-602D-784C-BA92-8665F17D47A9}" type="presParOf" srcId="{279EA1C2-6515-4EA0-9AF8-B05BEE0D84CC}" destId="{12975E8A-E998-4DDB-8BE4-8E9F88DDC560}" srcOrd="8" destOrd="0" presId="urn:microsoft.com/office/officeart/2018/2/layout/IconVerticalSolidList"/>
    <dgm:cxn modelId="{7B04D52A-6C4A-F24E-BE52-088F7200940D}" type="presParOf" srcId="{12975E8A-E998-4DDB-8BE4-8E9F88DDC560}" destId="{86D01E97-3523-47D4-80A1-D099F31C8C68}" srcOrd="0" destOrd="0" presId="urn:microsoft.com/office/officeart/2018/2/layout/IconVerticalSolidList"/>
    <dgm:cxn modelId="{73BA850F-C886-E044-B089-1DE29A773733}" type="presParOf" srcId="{12975E8A-E998-4DDB-8BE4-8E9F88DDC560}" destId="{257F46C8-069C-4300-B357-AE6916AEEF40}" srcOrd="1" destOrd="0" presId="urn:microsoft.com/office/officeart/2018/2/layout/IconVerticalSolidList"/>
    <dgm:cxn modelId="{C1A288BA-B606-8843-848E-F95AD6FA60A8}" type="presParOf" srcId="{12975E8A-E998-4DDB-8BE4-8E9F88DDC560}" destId="{93AE9298-7664-4308-8B63-2CFBD355ACF0}" srcOrd="2" destOrd="0" presId="urn:microsoft.com/office/officeart/2018/2/layout/IconVerticalSolidList"/>
    <dgm:cxn modelId="{47324036-1288-3943-965A-97A2DF515116}" type="presParOf" srcId="{12975E8A-E998-4DDB-8BE4-8E9F88DDC560}" destId="{D53F06F9-D098-43F1-9F0E-DD7CAC82EB1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A2253-395B-4F2B-B814-46D56948D236}">
      <dsp:nvSpPr>
        <dsp:cNvPr id="0" name=""/>
        <dsp:cNvSpPr/>
      </dsp:nvSpPr>
      <dsp:spPr>
        <a:xfrm>
          <a:off x="0" y="3399"/>
          <a:ext cx="10515600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BB15B-7A6E-4123-B5AB-CEF7F239DA5B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02EB99-54A3-4B9A-8EEB-C3928CA7455A}">
      <dsp:nvSpPr>
        <dsp:cNvPr id="0" name=""/>
        <dsp:cNvSpPr/>
      </dsp:nvSpPr>
      <dsp:spPr>
        <a:xfrm>
          <a:off x="836323" y="3399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1">
                  <a:lumMod val="75000"/>
                  <a:lumOff val="25000"/>
                </a:schemeClr>
              </a:solidFill>
            </a:rPr>
            <a:t>Introduction</a:t>
          </a:r>
        </a:p>
      </dsp:txBody>
      <dsp:txXfrm>
        <a:off x="836323" y="3399"/>
        <a:ext cx="9679276" cy="724089"/>
      </dsp:txXfrm>
    </dsp:sp>
    <dsp:sp modelId="{11F0DC18-2ED6-40D0-8361-76BB9F09BF1C}">
      <dsp:nvSpPr>
        <dsp:cNvPr id="0" name=""/>
        <dsp:cNvSpPr/>
      </dsp:nvSpPr>
      <dsp:spPr>
        <a:xfrm>
          <a:off x="0" y="908511"/>
          <a:ext cx="10515600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EAC893-DB24-4291-BECA-BAA1903C5ADE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6308E-72B8-4764-A5A9-5EAD1E847FB8}">
      <dsp:nvSpPr>
        <dsp:cNvPr id="0" name=""/>
        <dsp:cNvSpPr/>
      </dsp:nvSpPr>
      <dsp:spPr>
        <a:xfrm>
          <a:off x="836323" y="908511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Background and existing solutions</a:t>
          </a:r>
        </a:p>
      </dsp:txBody>
      <dsp:txXfrm>
        <a:off x="836323" y="908511"/>
        <a:ext cx="9679276" cy="724089"/>
      </dsp:txXfrm>
    </dsp:sp>
    <dsp:sp modelId="{5A0CF47C-49C9-48D6-BB40-9B99A3037440}">
      <dsp:nvSpPr>
        <dsp:cNvPr id="0" name=""/>
        <dsp:cNvSpPr/>
      </dsp:nvSpPr>
      <dsp:spPr>
        <a:xfrm>
          <a:off x="0" y="1813624"/>
          <a:ext cx="10515600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774DBC-B64F-4EBB-9B75-DA0497DA8DB1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201CA-CAEB-48C7-AD31-94C5E4DB6254}">
      <dsp:nvSpPr>
        <dsp:cNvPr id="0" name=""/>
        <dsp:cNvSpPr/>
      </dsp:nvSpPr>
      <dsp:spPr>
        <a:xfrm>
          <a:off x="836323" y="1813624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>
                  <a:lumMod val="75000"/>
                  <a:lumOff val="25000"/>
                </a:schemeClr>
              </a:solidFill>
            </a:rPr>
            <a:t>Our proposal: Pulser</a:t>
          </a:r>
        </a:p>
      </dsp:txBody>
      <dsp:txXfrm>
        <a:off x="836323" y="1813624"/>
        <a:ext cx="9679276" cy="724089"/>
      </dsp:txXfrm>
    </dsp:sp>
    <dsp:sp modelId="{79C7F3C3-7A8F-4A47-ADB3-7E9CFFB9F456}">
      <dsp:nvSpPr>
        <dsp:cNvPr id="0" name=""/>
        <dsp:cNvSpPr/>
      </dsp:nvSpPr>
      <dsp:spPr>
        <a:xfrm>
          <a:off x="0" y="2718736"/>
          <a:ext cx="10515600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DD870-B011-4FC3-8F30-390CBAF72DC1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480EC-E00E-4FD3-8336-0CCBA4766D72}">
      <dsp:nvSpPr>
        <dsp:cNvPr id="0" name=""/>
        <dsp:cNvSpPr/>
      </dsp:nvSpPr>
      <dsp:spPr>
        <a:xfrm>
          <a:off x="836323" y="2718736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>
                  <a:lumMod val="75000"/>
                  <a:lumOff val="25000"/>
                </a:schemeClr>
              </a:solidFill>
            </a:rPr>
            <a:t>Methodology and key results</a:t>
          </a:r>
        </a:p>
      </dsp:txBody>
      <dsp:txXfrm>
        <a:off x="836323" y="2718736"/>
        <a:ext cx="9679276" cy="724089"/>
      </dsp:txXfrm>
    </dsp:sp>
    <dsp:sp modelId="{86D01E97-3523-47D4-80A1-D099F31C8C68}">
      <dsp:nvSpPr>
        <dsp:cNvPr id="0" name=""/>
        <dsp:cNvSpPr/>
      </dsp:nvSpPr>
      <dsp:spPr>
        <a:xfrm>
          <a:off x="0" y="3623848"/>
          <a:ext cx="10515600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7F46C8-069C-4300-B357-AE6916AEEF40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F06F9-D098-43F1-9F0E-DD7CAC82EB13}">
      <dsp:nvSpPr>
        <dsp:cNvPr id="0" name=""/>
        <dsp:cNvSpPr/>
      </dsp:nvSpPr>
      <dsp:spPr>
        <a:xfrm>
          <a:off x="836323" y="3623848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>
                  <a:lumMod val="75000"/>
                  <a:lumOff val="25000"/>
                </a:schemeClr>
              </a:solidFill>
            </a:rPr>
            <a:t>Conclusion</a:t>
          </a:r>
        </a:p>
      </dsp:txBody>
      <dsp:txXfrm>
        <a:off x="836323" y="3623848"/>
        <a:ext cx="9679276" cy="724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FB381-0F82-2D4F-95EE-7115CF3C6EEC}">
      <dsp:nvSpPr>
        <dsp:cNvPr id="0" name=""/>
        <dsp:cNvSpPr/>
      </dsp:nvSpPr>
      <dsp:spPr>
        <a:xfrm rot="5400000">
          <a:off x="6872275" y="-3015881"/>
          <a:ext cx="556665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Receiver side detection &amp; no network support → Slow</a:t>
          </a:r>
        </a:p>
      </dsp:txBody>
      <dsp:txXfrm rot="-5400000">
        <a:off x="3785616" y="97952"/>
        <a:ext cx="6702810" cy="502317"/>
      </dsp:txXfrm>
    </dsp:sp>
    <dsp:sp modelId="{6790E4A9-1D7D-3E4C-8AF0-5CBF1E37DA6E}">
      <dsp:nvSpPr>
        <dsp:cNvPr id="0" name=""/>
        <dsp:cNvSpPr/>
      </dsp:nvSpPr>
      <dsp:spPr>
        <a:xfrm>
          <a:off x="0" y="1195"/>
          <a:ext cx="3785616" cy="6958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ICTCP</a:t>
          </a:r>
        </a:p>
      </dsp:txBody>
      <dsp:txXfrm>
        <a:off x="33968" y="35163"/>
        <a:ext cx="3717680" cy="627895"/>
      </dsp:txXfrm>
    </dsp:sp>
    <dsp:sp modelId="{E067628B-39BC-9345-91E9-1D23F829F626}">
      <dsp:nvSpPr>
        <dsp:cNvPr id="0" name=""/>
        <dsp:cNvSpPr/>
      </dsp:nvSpPr>
      <dsp:spPr>
        <a:xfrm rot="5400000">
          <a:off x="6872275" y="-2285257"/>
          <a:ext cx="556665" cy="6729984"/>
        </a:xfrm>
        <a:prstGeom prst="round2SameRect">
          <a:avLst/>
        </a:prstGeom>
        <a:solidFill>
          <a:schemeClr val="accent2">
            <a:tint val="40000"/>
            <a:alpha val="90000"/>
            <a:hueOff val="-169845"/>
            <a:satOff val="-15069"/>
            <a:lumOff val="-15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69845"/>
              <a:satOff val="-15069"/>
              <a:lumOff val="-1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Only observing intervening flows’ rates → No </a:t>
          </a:r>
          <a:r>
            <a:rPr lang="en-US" sz="1900" kern="1200" dirty="0" err="1"/>
            <a:t>incast</a:t>
          </a:r>
          <a:r>
            <a:rPr lang="en-US" sz="1900" kern="1200" dirty="0"/>
            <a:t> isolation </a:t>
          </a:r>
        </a:p>
      </dsp:txBody>
      <dsp:txXfrm rot="-5400000">
        <a:off x="3785616" y="828576"/>
        <a:ext cx="6702810" cy="502317"/>
      </dsp:txXfrm>
    </dsp:sp>
    <dsp:sp modelId="{5306BA83-8B0D-4241-933E-203C6392FC5B}">
      <dsp:nvSpPr>
        <dsp:cNvPr id="0" name=""/>
        <dsp:cNvSpPr/>
      </dsp:nvSpPr>
      <dsp:spPr>
        <a:xfrm>
          <a:off x="0" y="731818"/>
          <a:ext cx="3785616" cy="695831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RCP</a:t>
          </a:r>
        </a:p>
      </dsp:txBody>
      <dsp:txXfrm>
        <a:off x="33968" y="765786"/>
        <a:ext cx="3717680" cy="627895"/>
      </dsp:txXfrm>
    </dsp:sp>
    <dsp:sp modelId="{D31709BC-DA50-9247-A4CC-FDB756947B71}">
      <dsp:nvSpPr>
        <dsp:cNvPr id="0" name=""/>
        <dsp:cNvSpPr/>
      </dsp:nvSpPr>
      <dsp:spPr>
        <a:xfrm rot="5400000">
          <a:off x="6872275" y="-1554634"/>
          <a:ext cx="556665" cy="6729984"/>
        </a:xfrm>
        <a:prstGeom prst="round2SameRect">
          <a:avLst/>
        </a:prstGeom>
        <a:solidFill>
          <a:schemeClr val="accent2">
            <a:tint val="40000"/>
            <a:alpha val="90000"/>
            <a:hueOff val="-339690"/>
            <a:satOff val="-30138"/>
            <a:lumOff val="-30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39690"/>
              <a:satOff val="-30138"/>
              <a:lumOff val="-3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RTT-based, end-host implementation &amp; Not customized for </a:t>
          </a:r>
          <a:r>
            <a:rPr lang="en-US" sz="1900" kern="1200" dirty="0" err="1"/>
            <a:t>incast</a:t>
          </a:r>
          <a:r>
            <a:rPr lang="en-US" sz="1900" kern="1200" dirty="0"/>
            <a:t> </a:t>
          </a:r>
        </a:p>
      </dsp:txBody>
      <dsp:txXfrm rot="-5400000">
        <a:off x="3785616" y="1559199"/>
        <a:ext cx="6702810" cy="502317"/>
      </dsp:txXfrm>
    </dsp:sp>
    <dsp:sp modelId="{25827B21-4374-F947-A08D-616E34A677C2}">
      <dsp:nvSpPr>
        <dsp:cNvPr id="0" name=""/>
        <dsp:cNvSpPr/>
      </dsp:nvSpPr>
      <dsp:spPr>
        <a:xfrm>
          <a:off x="0" y="1462441"/>
          <a:ext cx="3785616" cy="695831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TIMELY</a:t>
          </a:r>
        </a:p>
      </dsp:txBody>
      <dsp:txXfrm>
        <a:off x="33968" y="1496409"/>
        <a:ext cx="3717680" cy="627895"/>
      </dsp:txXfrm>
    </dsp:sp>
    <dsp:sp modelId="{C29B553D-707D-6C40-BE27-F19F378A6F32}">
      <dsp:nvSpPr>
        <dsp:cNvPr id="0" name=""/>
        <dsp:cNvSpPr/>
      </dsp:nvSpPr>
      <dsp:spPr>
        <a:xfrm rot="5400000">
          <a:off x="6872275" y="-824011"/>
          <a:ext cx="556665" cy="6729984"/>
        </a:xfrm>
        <a:prstGeom prst="round2SameRect">
          <a:avLst/>
        </a:prstGeom>
        <a:solidFill>
          <a:schemeClr val="accent2">
            <a:tint val="40000"/>
            <a:alpha val="90000"/>
            <a:hueOff val="-509536"/>
            <a:satOff val="-45208"/>
            <a:lumOff val="-46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09536"/>
              <a:satOff val="-45208"/>
              <a:lumOff val="-4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Rate-based, leverages ECN for RDMA</a:t>
          </a:r>
        </a:p>
      </dsp:txBody>
      <dsp:txXfrm rot="-5400000">
        <a:off x="3785616" y="2289822"/>
        <a:ext cx="6702810" cy="502317"/>
      </dsp:txXfrm>
    </dsp:sp>
    <dsp:sp modelId="{F4CDBBF8-C968-E74C-8AA9-7E85F900CD11}">
      <dsp:nvSpPr>
        <dsp:cNvPr id="0" name=""/>
        <dsp:cNvSpPr/>
      </dsp:nvSpPr>
      <dsp:spPr>
        <a:xfrm>
          <a:off x="0" y="2193064"/>
          <a:ext cx="3785616" cy="695831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DCQCN</a:t>
          </a:r>
        </a:p>
      </dsp:txBody>
      <dsp:txXfrm>
        <a:off x="33968" y="2227032"/>
        <a:ext cx="3717680" cy="627895"/>
      </dsp:txXfrm>
    </dsp:sp>
    <dsp:sp modelId="{39B6015C-7DA8-7E47-A6A3-F597B6191BCF}">
      <dsp:nvSpPr>
        <dsp:cNvPr id="0" name=""/>
        <dsp:cNvSpPr/>
      </dsp:nvSpPr>
      <dsp:spPr>
        <a:xfrm rot="5400000">
          <a:off x="6872275" y="-93388"/>
          <a:ext cx="556665" cy="6729984"/>
        </a:xfrm>
        <a:prstGeom prst="round2SameRect">
          <a:avLst/>
        </a:prstGeom>
        <a:solidFill>
          <a:schemeClr val="accent2">
            <a:tint val="40000"/>
            <a:alpha val="90000"/>
            <a:hueOff val="-679381"/>
            <a:satOff val="-60277"/>
            <a:lumOff val="-61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79381"/>
              <a:satOff val="-60277"/>
              <a:lumOff val="-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Ethernet layer → Not applicable to large L3 routing datacenters</a:t>
          </a:r>
        </a:p>
      </dsp:txBody>
      <dsp:txXfrm rot="-5400000">
        <a:off x="3785616" y="3020445"/>
        <a:ext cx="6702810" cy="502317"/>
      </dsp:txXfrm>
    </dsp:sp>
    <dsp:sp modelId="{3D4F9759-ED62-6F4C-949F-26BB52E14BB1}">
      <dsp:nvSpPr>
        <dsp:cNvPr id="0" name=""/>
        <dsp:cNvSpPr/>
      </dsp:nvSpPr>
      <dsp:spPr>
        <a:xfrm>
          <a:off x="0" y="2923688"/>
          <a:ext cx="3785616" cy="695831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QCN</a:t>
          </a:r>
        </a:p>
      </dsp:txBody>
      <dsp:txXfrm>
        <a:off x="33968" y="2957656"/>
        <a:ext cx="3717680" cy="627895"/>
      </dsp:txXfrm>
    </dsp:sp>
    <dsp:sp modelId="{A8E9701C-C880-A944-B449-A8D7F3184EEF}">
      <dsp:nvSpPr>
        <dsp:cNvPr id="0" name=""/>
        <dsp:cNvSpPr/>
      </dsp:nvSpPr>
      <dsp:spPr>
        <a:xfrm rot="5400000">
          <a:off x="6872275" y="637235"/>
          <a:ext cx="556665" cy="6729984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Receiver-driven proposals</a:t>
          </a:r>
        </a:p>
      </dsp:txBody>
      <dsp:txXfrm rot="-5400000">
        <a:off x="3785616" y="3751068"/>
        <a:ext cx="6702810" cy="502317"/>
      </dsp:txXfrm>
    </dsp:sp>
    <dsp:sp modelId="{89862FD5-C028-C840-A6FD-E7B30657B8A3}">
      <dsp:nvSpPr>
        <dsp:cNvPr id="0" name=""/>
        <dsp:cNvSpPr/>
      </dsp:nvSpPr>
      <dsp:spPr>
        <a:xfrm>
          <a:off x="0" y="3654311"/>
          <a:ext cx="3785616" cy="695831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ExpressPass and NDP</a:t>
          </a:r>
        </a:p>
      </dsp:txBody>
      <dsp:txXfrm>
        <a:off x="33968" y="3688279"/>
        <a:ext cx="3717680" cy="6278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A2253-395B-4F2B-B814-46D56948D236}">
      <dsp:nvSpPr>
        <dsp:cNvPr id="0" name=""/>
        <dsp:cNvSpPr/>
      </dsp:nvSpPr>
      <dsp:spPr>
        <a:xfrm>
          <a:off x="0" y="3399"/>
          <a:ext cx="10515600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BB15B-7A6E-4123-B5AB-CEF7F239DA5B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02EB99-54A3-4B9A-8EEB-C3928CA7455A}">
      <dsp:nvSpPr>
        <dsp:cNvPr id="0" name=""/>
        <dsp:cNvSpPr/>
      </dsp:nvSpPr>
      <dsp:spPr>
        <a:xfrm>
          <a:off x="836323" y="3399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1">
                  <a:lumMod val="75000"/>
                  <a:lumOff val="25000"/>
                </a:schemeClr>
              </a:solidFill>
            </a:rPr>
            <a:t>Introduction</a:t>
          </a:r>
          <a:endParaRPr lang="en-US" sz="2400" b="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836323" y="3399"/>
        <a:ext cx="9679276" cy="724089"/>
      </dsp:txXfrm>
    </dsp:sp>
    <dsp:sp modelId="{11F0DC18-2ED6-40D0-8361-76BB9F09BF1C}">
      <dsp:nvSpPr>
        <dsp:cNvPr id="0" name=""/>
        <dsp:cNvSpPr/>
      </dsp:nvSpPr>
      <dsp:spPr>
        <a:xfrm>
          <a:off x="0" y="908511"/>
          <a:ext cx="10515600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EAC893-DB24-4291-BECA-BAA1903C5ADE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6308E-72B8-4764-A5A9-5EAD1E847FB8}">
      <dsp:nvSpPr>
        <dsp:cNvPr id="0" name=""/>
        <dsp:cNvSpPr/>
      </dsp:nvSpPr>
      <dsp:spPr>
        <a:xfrm>
          <a:off x="836323" y="908511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>
                  <a:lumMod val="75000"/>
                  <a:lumOff val="25000"/>
                </a:schemeClr>
              </a:solidFill>
            </a:rPr>
            <a:t>Background and existing solutions</a:t>
          </a:r>
        </a:p>
      </dsp:txBody>
      <dsp:txXfrm>
        <a:off x="836323" y="908511"/>
        <a:ext cx="9679276" cy="724089"/>
      </dsp:txXfrm>
    </dsp:sp>
    <dsp:sp modelId="{5A0CF47C-49C9-48D6-BB40-9B99A3037440}">
      <dsp:nvSpPr>
        <dsp:cNvPr id="0" name=""/>
        <dsp:cNvSpPr/>
      </dsp:nvSpPr>
      <dsp:spPr>
        <a:xfrm>
          <a:off x="0" y="1813624"/>
          <a:ext cx="10515600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774DBC-B64F-4EBB-9B75-DA0497DA8DB1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201CA-CAEB-48C7-AD31-94C5E4DB6254}">
      <dsp:nvSpPr>
        <dsp:cNvPr id="0" name=""/>
        <dsp:cNvSpPr/>
      </dsp:nvSpPr>
      <dsp:spPr>
        <a:xfrm>
          <a:off x="836323" y="1813624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Our proposal: Pulser</a:t>
          </a:r>
        </a:p>
      </dsp:txBody>
      <dsp:txXfrm>
        <a:off x="836323" y="1813624"/>
        <a:ext cx="9679276" cy="724089"/>
      </dsp:txXfrm>
    </dsp:sp>
    <dsp:sp modelId="{79C7F3C3-7A8F-4A47-ADB3-7E9CFFB9F456}">
      <dsp:nvSpPr>
        <dsp:cNvPr id="0" name=""/>
        <dsp:cNvSpPr/>
      </dsp:nvSpPr>
      <dsp:spPr>
        <a:xfrm>
          <a:off x="0" y="2718736"/>
          <a:ext cx="10515600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DD870-B011-4FC3-8F30-390CBAF72DC1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480EC-E00E-4FD3-8336-0CCBA4766D72}">
      <dsp:nvSpPr>
        <dsp:cNvPr id="0" name=""/>
        <dsp:cNvSpPr/>
      </dsp:nvSpPr>
      <dsp:spPr>
        <a:xfrm>
          <a:off x="836323" y="2718736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>
                  <a:lumMod val="75000"/>
                  <a:lumOff val="25000"/>
                </a:schemeClr>
              </a:solidFill>
            </a:rPr>
            <a:t>Methodology and key results</a:t>
          </a:r>
        </a:p>
      </dsp:txBody>
      <dsp:txXfrm>
        <a:off x="836323" y="2718736"/>
        <a:ext cx="9679276" cy="724089"/>
      </dsp:txXfrm>
    </dsp:sp>
    <dsp:sp modelId="{86D01E97-3523-47D4-80A1-D099F31C8C68}">
      <dsp:nvSpPr>
        <dsp:cNvPr id="0" name=""/>
        <dsp:cNvSpPr/>
      </dsp:nvSpPr>
      <dsp:spPr>
        <a:xfrm>
          <a:off x="0" y="3623848"/>
          <a:ext cx="10515600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7F46C8-069C-4300-B357-AE6916AEEF40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F06F9-D098-43F1-9F0E-DD7CAC82EB13}">
      <dsp:nvSpPr>
        <dsp:cNvPr id="0" name=""/>
        <dsp:cNvSpPr/>
      </dsp:nvSpPr>
      <dsp:spPr>
        <a:xfrm>
          <a:off x="836323" y="3623848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>
                  <a:lumMod val="75000"/>
                  <a:lumOff val="25000"/>
                </a:schemeClr>
              </a:solidFill>
            </a:rPr>
            <a:t>Conclusion</a:t>
          </a:r>
        </a:p>
      </dsp:txBody>
      <dsp:txXfrm>
        <a:off x="836323" y="3623848"/>
        <a:ext cx="9679276" cy="7240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A2253-395B-4F2B-B814-46D56948D236}">
      <dsp:nvSpPr>
        <dsp:cNvPr id="0" name=""/>
        <dsp:cNvSpPr/>
      </dsp:nvSpPr>
      <dsp:spPr>
        <a:xfrm>
          <a:off x="0" y="3399"/>
          <a:ext cx="10515600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BB15B-7A6E-4123-B5AB-CEF7F239DA5B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02EB99-54A3-4B9A-8EEB-C3928CA7455A}">
      <dsp:nvSpPr>
        <dsp:cNvPr id="0" name=""/>
        <dsp:cNvSpPr/>
      </dsp:nvSpPr>
      <dsp:spPr>
        <a:xfrm>
          <a:off x="836323" y="3399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1">
                  <a:lumMod val="75000"/>
                  <a:lumOff val="25000"/>
                </a:schemeClr>
              </a:solidFill>
            </a:rPr>
            <a:t>Introduction</a:t>
          </a:r>
        </a:p>
      </dsp:txBody>
      <dsp:txXfrm>
        <a:off x="836323" y="3399"/>
        <a:ext cx="9679276" cy="724089"/>
      </dsp:txXfrm>
    </dsp:sp>
    <dsp:sp modelId="{11F0DC18-2ED6-40D0-8361-76BB9F09BF1C}">
      <dsp:nvSpPr>
        <dsp:cNvPr id="0" name=""/>
        <dsp:cNvSpPr/>
      </dsp:nvSpPr>
      <dsp:spPr>
        <a:xfrm>
          <a:off x="0" y="908511"/>
          <a:ext cx="10515600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EAC893-DB24-4291-BECA-BAA1903C5ADE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6308E-72B8-4764-A5A9-5EAD1E847FB8}">
      <dsp:nvSpPr>
        <dsp:cNvPr id="0" name=""/>
        <dsp:cNvSpPr/>
      </dsp:nvSpPr>
      <dsp:spPr>
        <a:xfrm>
          <a:off x="836323" y="908511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>
                  <a:lumMod val="75000"/>
                  <a:lumOff val="25000"/>
                </a:schemeClr>
              </a:solidFill>
            </a:rPr>
            <a:t>Background and existing solutions</a:t>
          </a:r>
        </a:p>
      </dsp:txBody>
      <dsp:txXfrm>
        <a:off x="836323" y="908511"/>
        <a:ext cx="9679276" cy="724089"/>
      </dsp:txXfrm>
    </dsp:sp>
    <dsp:sp modelId="{5A0CF47C-49C9-48D6-BB40-9B99A3037440}">
      <dsp:nvSpPr>
        <dsp:cNvPr id="0" name=""/>
        <dsp:cNvSpPr/>
      </dsp:nvSpPr>
      <dsp:spPr>
        <a:xfrm>
          <a:off x="0" y="1813624"/>
          <a:ext cx="10515600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774DBC-B64F-4EBB-9B75-DA0497DA8DB1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201CA-CAEB-48C7-AD31-94C5E4DB6254}">
      <dsp:nvSpPr>
        <dsp:cNvPr id="0" name=""/>
        <dsp:cNvSpPr/>
      </dsp:nvSpPr>
      <dsp:spPr>
        <a:xfrm>
          <a:off x="836323" y="1813624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>
                  <a:lumMod val="75000"/>
                  <a:lumOff val="25000"/>
                </a:schemeClr>
              </a:solidFill>
            </a:rPr>
            <a:t>Our proposal: Pulser</a:t>
          </a:r>
        </a:p>
      </dsp:txBody>
      <dsp:txXfrm>
        <a:off x="836323" y="1813624"/>
        <a:ext cx="9679276" cy="724089"/>
      </dsp:txXfrm>
    </dsp:sp>
    <dsp:sp modelId="{79C7F3C3-7A8F-4A47-ADB3-7E9CFFB9F456}">
      <dsp:nvSpPr>
        <dsp:cNvPr id="0" name=""/>
        <dsp:cNvSpPr/>
      </dsp:nvSpPr>
      <dsp:spPr>
        <a:xfrm>
          <a:off x="0" y="2718736"/>
          <a:ext cx="10515600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DD870-B011-4FC3-8F30-390CBAF72DC1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480EC-E00E-4FD3-8336-0CCBA4766D72}">
      <dsp:nvSpPr>
        <dsp:cNvPr id="0" name=""/>
        <dsp:cNvSpPr/>
      </dsp:nvSpPr>
      <dsp:spPr>
        <a:xfrm>
          <a:off x="836323" y="2718736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Methodology and key results</a:t>
          </a:r>
        </a:p>
      </dsp:txBody>
      <dsp:txXfrm>
        <a:off x="836323" y="2718736"/>
        <a:ext cx="9679276" cy="724089"/>
      </dsp:txXfrm>
    </dsp:sp>
    <dsp:sp modelId="{86D01E97-3523-47D4-80A1-D099F31C8C68}">
      <dsp:nvSpPr>
        <dsp:cNvPr id="0" name=""/>
        <dsp:cNvSpPr/>
      </dsp:nvSpPr>
      <dsp:spPr>
        <a:xfrm>
          <a:off x="0" y="3623848"/>
          <a:ext cx="10515600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7F46C8-069C-4300-B357-AE6916AEEF40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F06F9-D098-43F1-9F0E-DD7CAC82EB13}">
      <dsp:nvSpPr>
        <dsp:cNvPr id="0" name=""/>
        <dsp:cNvSpPr/>
      </dsp:nvSpPr>
      <dsp:spPr>
        <a:xfrm>
          <a:off x="836323" y="3623848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>
                  <a:lumMod val="75000"/>
                  <a:lumOff val="25000"/>
                </a:schemeClr>
              </a:solidFill>
            </a:rPr>
            <a:t>Conclusion</a:t>
          </a:r>
        </a:p>
      </dsp:txBody>
      <dsp:txXfrm>
        <a:off x="836323" y="3623848"/>
        <a:ext cx="9679276" cy="7240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A2253-395B-4F2B-B814-46D56948D236}">
      <dsp:nvSpPr>
        <dsp:cNvPr id="0" name=""/>
        <dsp:cNvSpPr/>
      </dsp:nvSpPr>
      <dsp:spPr>
        <a:xfrm>
          <a:off x="0" y="3399"/>
          <a:ext cx="10515600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BB15B-7A6E-4123-B5AB-CEF7F239DA5B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02EB99-54A3-4B9A-8EEB-C3928CA7455A}">
      <dsp:nvSpPr>
        <dsp:cNvPr id="0" name=""/>
        <dsp:cNvSpPr/>
      </dsp:nvSpPr>
      <dsp:spPr>
        <a:xfrm>
          <a:off x="836323" y="3399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1">
                  <a:lumMod val="75000"/>
                  <a:lumOff val="25000"/>
                </a:schemeClr>
              </a:solidFill>
            </a:rPr>
            <a:t>Introduction</a:t>
          </a:r>
        </a:p>
      </dsp:txBody>
      <dsp:txXfrm>
        <a:off x="836323" y="3399"/>
        <a:ext cx="9679276" cy="724089"/>
      </dsp:txXfrm>
    </dsp:sp>
    <dsp:sp modelId="{11F0DC18-2ED6-40D0-8361-76BB9F09BF1C}">
      <dsp:nvSpPr>
        <dsp:cNvPr id="0" name=""/>
        <dsp:cNvSpPr/>
      </dsp:nvSpPr>
      <dsp:spPr>
        <a:xfrm>
          <a:off x="0" y="908511"/>
          <a:ext cx="10515600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EAC893-DB24-4291-BECA-BAA1903C5ADE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6308E-72B8-4764-A5A9-5EAD1E847FB8}">
      <dsp:nvSpPr>
        <dsp:cNvPr id="0" name=""/>
        <dsp:cNvSpPr/>
      </dsp:nvSpPr>
      <dsp:spPr>
        <a:xfrm>
          <a:off x="836323" y="908511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>
                  <a:lumMod val="75000"/>
                  <a:lumOff val="25000"/>
                </a:schemeClr>
              </a:solidFill>
            </a:rPr>
            <a:t>Background and existing solutions</a:t>
          </a:r>
        </a:p>
      </dsp:txBody>
      <dsp:txXfrm>
        <a:off x="836323" y="908511"/>
        <a:ext cx="9679276" cy="724089"/>
      </dsp:txXfrm>
    </dsp:sp>
    <dsp:sp modelId="{5A0CF47C-49C9-48D6-BB40-9B99A3037440}">
      <dsp:nvSpPr>
        <dsp:cNvPr id="0" name=""/>
        <dsp:cNvSpPr/>
      </dsp:nvSpPr>
      <dsp:spPr>
        <a:xfrm>
          <a:off x="0" y="1813624"/>
          <a:ext cx="10515600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774DBC-B64F-4EBB-9B75-DA0497DA8DB1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201CA-CAEB-48C7-AD31-94C5E4DB6254}">
      <dsp:nvSpPr>
        <dsp:cNvPr id="0" name=""/>
        <dsp:cNvSpPr/>
      </dsp:nvSpPr>
      <dsp:spPr>
        <a:xfrm>
          <a:off x="836323" y="1813624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>
                  <a:lumMod val="75000"/>
                  <a:lumOff val="25000"/>
                </a:schemeClr>
              </a:solidFill>
            </a:rPr>
            <a:t>Our proposal: Pulser</a:t>
          </a:r>
        </a:p>
      </dsp:txBody>
      <dsp:txXfrm>
        <a:off x="836323" y="1813624"/>
        <a:ext cx="9679276" cy="724089"/>
      </dsp:txXfrm>
    </dsp:sp>
    <dsp:sp modelId="{79C7F3C3-7A8F-4A47-ADB3-7E9CFFB9F456}">
      <dsp:nvSpPr>
        <dsp:cNvPr id="0" name=""/>
        <dsp:cNvSpPr/>
      </dsp:nvSpPr>
      <dsp:spPr>
        <a:xfrm>
          <a:off x="0" y="2718736"/>
          <a:ext cx="10515600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DD870-B011-4FC3-8F30-390CBAF72DC1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480EC-E00E-4FD3-8336-0CCBA4766D72}">
      <dsp:nvSpPr>
        <dsp:cNvPr id="0" name=""/>
        <dsp:cNvSpPr/>
      </dsp:nvSpPr>
      <dsp:spPr>
        <a:xfrm>
          <a:off x="836323" y="2718736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>
                  <a:lumMod val="75000"/>
                  <a:lumOff val="25000"/>
                </a:schemeClr>
              </a:solidFill>
            </a:rPr>
            <a:t>Methodology and key results</a:t>
          </a:r>
        </a:p>
      </dsp:txBody>
      <dsp:txXfrm>
        <a:off x="836323" y="2718736"/>
        <a:ext cx="9679276" cy="724089"/>
      </dsp:txXfrm>
    </dsp:sp>
    <dsp:sp modelId="{86D01E97-3523-47D4-80A1-D099F31C8C68}">
      <dsp:nvSpPr>
        <dsp:cNvPr id="0" name=""/>
        <dsp:cNvSpPr/>
      </dsp:nvSpPr>
      <dsp:spPr>
        <a:xfrm>
          <a:off x="0" y="3623848"/>
          <a:ext cx="10515600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7F46C8-069C-4300-B357-AE6916AEEF40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F06F9-D098-43F1-9F0E-DD7CAC82EB13}">
      <dsp:nvSpPr>
        <dsp:cNvPr id="0" name=""/>
        <dsp:cNvSpPr/>
      </dsp:nvSpPr>
      <dsp:spPr>
        <a:xfrm>
          <a:off x="836323" y="3623848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Conclusion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836323" y="3623848"/>
        <a:ext cx="9679276" cy="724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CD4753-837A-E744-BCE6-E1E99A60B5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3D4C4D-3029-7B4C-9D37-BD3F1A6BD5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96EB0-53EF-D641-A7E2-5E9ED9CDDCC2}" type="datetimeFigureOut">
              <a:rPr lang="en-US" smtClean="0"/>
              <a:t>7/7/19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B70555-1316-064E-AC33-9F9448E2E3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91DAC-27E2-9F4A-97C3-DF28239C65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5E4DB-C064-EA46-9480-D96BA28E2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13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CE4A9-EC85-1446-9206-E4FE7F071EE1}" type="datetimeFigureOut">
              <a:rPr lang="en-US" smtClean="0"/>
              <a:t>7/7/19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BC523-CC5F-A04C-B2B0-B05309604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816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73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75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69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2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10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29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72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39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336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660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00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934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33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2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139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69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61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38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32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63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59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23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70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2240C-EC91-554E-83B4-C2D4E4354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A822C-AE2A-3541-90D0-81DC63E1D8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FCB1F-44FF-6F4A-A436-BE9E6706D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715A-9E5E-1E41-BD82-0E3ABB83F6B5}" type="datetime1">
              <a:rPr lang="en-US" smtClean="0"/>
              <a:t>7/7/19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8B1CF-E4C1-0F48-AE21-E8B567BE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BEC88-1CF8-EE4D-81B4-CC677FCE5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46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DDF4E-44C2-0D49-A7F5-74535277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909C8-A006-0148-B5DE-7947225ED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57B84-721D-F649-8897-C0419588C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DCD5-CD5A-3146-B445-A75471A74695}" type="datetime1">
              <a:rPr lang="en-US" smtClean="0"/>
              <a:t>7/7/19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696B3-094B-B04E-BA79-BFD31BAEF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B21E1-F249-E544-B701-83394A6F5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7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5A1C3A-2E5B-3448-A7C5-9E2BDE4C3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FC8FDE-B5B5-9740-BFD5-8544E5421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F6422-F195-B944-B79A-EC54F58C9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8F57F-0F96-4144-8D69-33FF51A503B0}" type="datetime1">
              <a:rPr lang="en-US" smtClean="0"/>
              <a:t>7/7/19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53B5C-24C2-1A4E-959E-A4A2DC4E3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6D0EB-9F6F-4C47-83FC-8B986D59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44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8BD16-C2E3-074D-95B2-EF224CC9E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249DB-9933-4342-9879-61A66B0F9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F947E-18F6-C84C-A306-55764CD38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320E-2AEA-FD46-BFA1-0D4D9E0E5E6A}" type="datetime1">
              <a:rPr lang="en-US" smtClean="0"/>
              <a:t>7/7/19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E30C2-B14E-8C45-AF84-EA3FA48E4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B57A5-7542-8C41-815F-4B6FBE206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7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B7B0E-8A5C-5F4C-AECE-7FDE0950E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C1F11-A3C6-9F46-8F6F-43A62CFF4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66515-2559-9E46-8F19-7B7FB78DD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78FF-CE54-334C-81E7-F04BCA8F25BA}" type="datetime1">
              <a:rPr lang="en-US" smtClean="0"/>
              <a:t>7/7/19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3B84F-3AF2-9E4E-809B-DFE31CFA6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2934A-F4F1-C045-8A37-D42761BA5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2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A6EE9-A5F9-CA41-8D66-C41BBAA54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050F0-E5E6-324C-A47D-486062983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1FFE4A-7099-8D48-BA5E-026EFBDB6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00AEF-C023-A44F-9622-69054E475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CEB2-48CD-8C4E-AB95-8DA4092C332E}" type="datetime1">
              <a:rPr lang="en-US" smtClean="0"/>
              <a:t>7/7/19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B0FF7-E0C4-3441-9434-E35FBF579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564AED-7E7D-DD4E-B55C-847439C74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3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D26F4-0159-3F4C-8D14-ADE6E3118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38108-BEE3-8942-BF1A-1D72F30B5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26D36D-1AEE-214B-B24A-800E2907A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D83675-B975-EF4E-BFE1-B5291B7D87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FD0BA7-9686-3D4E-BF84-4B950A9016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DBD027-5752-344E-95CE-EA18DC367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768D-DC43-EF4C-BC80-B8767E997BA6}" type="datetime1">
              <a:rPr lang="en-US" smtClean="0"/>
              <a:t>7/7/19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986C99-7E41-0A44-800E-D25A69489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89792B-2986-FB4E-B382-2EDEEE69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0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207F8-6F4C-E84A-99C3-4F9DF4F2D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EB0F33-E302-7B49-973A-3CC9A2F2B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92CC-EE66-BB41-A340-EBD084AAD98F}" type="datetime1">
              <a:rPr lang="en-US" smtClean="0"/>
              <a:t>7/7/19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1372E9-B200-9542-9DD4-CFCE80203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4F4FD8-F3D1-5C49-A4C3-9B92BCE6E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91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2BFF10-AE48-7042-A748-B7C27543A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322FF-0657-8A44-BB55-818C27905D24}" type="datetime1">
              <a:rPr lang="en-US" smtClean="0"/>
              <a:t>7/7/19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38B77C-4DC8-684F-9B92-05207D10A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BC587-A020-5A44-81B2-875DD2876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7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1324-74FF-DC46-BC96-F853D57D2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8EE67-511C-E54A-A542-8E3B1DE56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C037C-9F26-7B40-A484-75180C6DB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8E41A-E074-CA48-9831-8BD84CF44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6457-4834-B54B-BC69-38AB2EBD439C}" type="datetime1">
              <a:rPr lang="en-US" smtClean="0"/>
              <a:t>7/7/19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A7D19E-0AE8-9340-9BCF-9A54DF2D1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B7B3F2-F4F3-3744-8D28-86640BC45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5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9D3A7-62E3-C248-B054-86252907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7070DF-8981-A941-83A9-736BA57112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E0A49B-B0E3-7A4B-8F63-264B33967E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B0D7B6-4717-1248-8AE3-980E31D38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DD33-95C0-2B47-9FC3-6CFECB317DD1}" type="datetime1">
              <a:rPr lang="en-US" smtClean="0"/>
              <a:t>7/7/19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1754D-D876-A146-A335-BA4D7FBF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01554-3DFC-B349-BD76-01462C2BA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7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3FCB9C-D48C-3C45-8F3A-F465E34F0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1B69A-D123-1345-8C93-1DFF2CB65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10C2-3E0F-1B45-802C-B8CB010176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F94A5-E012-D64A-99DE-F00ED6308750}" type="datetime1">
              <a:rPr lang="en-US" smtClean="0"/>
              <a:t>7/7/19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A3671-409E-B542-B91C-86965AA79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89FE7-F29B-6546-83C2-4D54DC9F8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6D7AA-D153-B04F-82B6-11F501746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0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53.png"/><Relationship Id="rId3" Type="http://schemas.openxmlformats.org/officeDocument/2006/relationships/image" Target="../media/image24.png"/><Relationship Id="rId7" Type="http://schemas.openxmlformats.org/officeDocument/2006/relationships/image" Target="../media/image42.png"/><Relationship Id="rId12" Type="http://schemas.openxmlformats.org/officeDocument/2006/relationships/image" Target="../media/image52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11" Type="http://schemas.openxmlformats.org/officeDocument/2006/relationships/image" Target="../media/image51.png"/><Relationship Id="rId5" Type="http://schemas.openxmlformats.org/officeDocument/2006/relationships/image" Target="../media/image22.png"/><Relationship Id="rId15" Type="http://schemas.openxmlformats.org/officeDocument/2006/relationships/image" Target="../media/image490.png"/><Relationship Id="rId10" Type="http://schemas.openxmlformats.org/officeDocument/2006/relationships/image" Target="../media/image45.svg"/><Relationship Id="rId4" Type="http://schemas.openxmlformats.org/officeDocument/2006/relationships/image" Target="../media/image25.svg"/><Relationship Id="rId9" Type="http://schemas.openxmlformats.org/officeDocument/2006/relationships/image" Target="../media/image44.png"/><Relationship Id="rId14" Type="http://schemas.openxmlformats.org/officeDocument/2006/relationships/image" Target="../media/image5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3.svg"/><Relationship Id="rId10" Type="http://schemas.openxmlformats.org/officeDocument/2006/relationships/image" Target="../media/image530.png"/><Relationship Id="rId4" Type="http://schemas.openxmlformats.org/officeDocument/2006/relationships/image" Target="../media/image42.png"/><Relationship Id="rId9" Type="http://schemas.openxmlformats.org/officeDocument/2006/relationships/image" Target="../media/image5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2.pn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0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17.png"/><Relationship Id="rId7" Type="http://schemas.openxmlformats.org/officeDocument/2006/relationships/image" Target="../media/image42.png"/><Relationship Id="rId12" Type="http://schemas.openxmlformats.org/officeDocument/2006/relationships/image" Target="../media/image45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11" Type="http://schemas.openxmlformats.org/officeDocument/2006/relationships/image" Target="../media/image44.png"/><Relationship Id="rId5" Type="http://schemas.openxmlformats.org/officeDocument/2006/relationships/image" Target="../media/image24.png"/><Relationship Id="rId10" Type="http://schemas.openxmlformats.org/officeDocument/2006/relationships/image" Target="../media/image23.svg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7CA0C-0B38-4849-8860-279857099B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6356" y="1041400"/>
            <a:ext cx="9539287" cy="2387600"/>
          </a:xfrm>
        </p:spPr>
        <p:txBody>
          <a:bodyPr>
            <a:normAutofit fontScale="90000"/>
          </a:bodyPr>
          <a:lstStyle/>
          <a:p>
            <a: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i="1" dirty="0">
                <a:solidFill>
                  <a:srgbClr val="00297F"/>
                </a:solidFill>
              </a:rPr>
              <a:t>Pulser</a:t>
            </a:r>
            <a:r>
              <a:rPr lang="en-US" dirty="0">
                <a:solidFill>
                  <a:srgbClr val="00297F"/>
                </a:solidFill>
              </a:rPr>
              <a:t>: Fast Congestion Response Using Explicit Incast Notifications for Datacenter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0728E1-3CE8-3248-AEBC-D47398894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882103"/>
            <a:ext cx="9144000" cy="827881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Hamidreza Almasi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Hamed Rezaei, Muhammad Usama Chaudhry, Balajee Vamanan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E1CC7-D80F-E244-B603-8ADABD283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642" y="4709984"/>
            <a:ext cx="1456714" cy="145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01E2-BC7A-8C4B-9F92-DD81EDE51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97F"/>
                </a:solidFill>
              </a:rPr>
              <a:t>Outline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840351-331F-4175-AAF3-FA13B4F822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157657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CCFB64-B939-DA4B-9646-AF5EB1FC0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81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A8140-C62A-4B4A-B7A2-CCC06195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397" y="365125"/>
            <a:ext cx="10904621" cy="1325563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rgbClr val="00297F"/>
                </a:solidFill>
              </a:rPr>
              <a:t>Pulser: </a:t>
            </a:r>
            <a:r>
              <a:rPr lang="en-US" sz="4000" dirty="0">
                <a:solidFill>
                  <a:srgbClr val="00297F"/>
                </a:solidFill>
              </a:rPr>
              <a:t>Explicitly </a:t>
            </a:r>
            <a:r>
              <a:rPr lang="en-US" sz="4000" b="1" dirty="0">
                <a:solidFill>
                  <a:srgbClr val="00297F"/>
                </a:solidFill>
              </a:rPr>
              <a:t>detect and isolate </a:t>
            </a:r>
            <a:r>
              <a:rPr lang="en-US" sz="4000" dirty="0">
                <a:solidFill>
                  <a:srgbClr val="00297F"/>
                </a:solidFill>
              </a:rPr>
              <a:t>incast congestion</a:t>
            </a:r>
            <a:endParaRPr lang="en-US" sz="4000" b="1" i="1" dirty="0">
              <a:solidFill>
                <a:srgbClr val="00297F"/>
              </a:solidFill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DC8C0F28-81F9-6142-93BE-E3AFE3284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hand-in-hand </a:t>
            </a:r>
            <a:r>
              <a:rPr lang="en-US" dirty="0" err="1">
                <a:solidFill>
                  <a:srgbClr val="FF0000"/>
                </a:solidFill>
              </a:rPr>
              <a:t>Incast</a:t>
            </a:r>
            <a:r>
              <a:rPr lang="en-US" dirty="0">
                <a:solidFill>
                  <a:srgbClr val="FF0000"/>
                </a:solidFill>
              </a:rPr>
              <a:t> detection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aggressive response</a:t>
            </a: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Without sacrificing the throughput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A3B4D87-85AC-B848-A814-7D87A6EEE2F9}"/>
              </a:ext>
            </a:extLst>
          </p:cNvPr>
          <p:cNvGrpSpPr/>
          <p:nvPr/>
        </p:nvGrpSpPr>
        <p:grpSpPr>
          <a:xfrm>
            <a:off x="5301941" y="4521879"/>
            <a:ext cx="1588117" cy="1970996"/>
            <a:chOff x="4507883" y="4493681"/>
            <a:chExt cx="1814106" cy="224326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0DF4ED0-C5E0-0A44-A18F-2F16E3399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10111" y="4493681"/>
              <a:ext cx="997487" cy="99748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0948572-CBD1-4845-8AF6-CB941C1E8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7883" y="4922843"/>
              <a:ext cx="1814106" cy="1814106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35B1DB3-7FFB-9947-845C-A7FBEB719447}"/>
              </a:ext>
            </a:extLst>
          </p:cNvPr>
          <p:cNvGrpSpPr/>
          <p:nvPr/>
        </p:nvGrpSpPr>
        <p:grpSpPr>
          <a:xfrm>
            <a:off x="3259446" y="2450524"/>
            <a:ext cx="6375268" cy="1374378"/>
            <a:chOff x="3259446" y="2450524"/>
            <a:chExt cx="6375268" cy="1374378"/>
          </a:xfrm>
        </p:grpSpPr>
        <p:pic>
          <p:nvPicPr>
            <p:cNvPr id="18" name="Content Placeholder 4">
              <a:extLst>
                <a:ext uri="{FF2B5EF4-FFF2-40B4-BE49-F238E27FC236}">
                  <a16:creationId xmlns:a16="http://schemas.microsoft.com/office/drawing/2014/main" id="{7DAD0E26-DF00-9345-80CC-50D7E68FB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5074503" y="2638970"/>
              <a:ext cx="2026411" cy="99748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A9CA642-28EF-5246-B707-669AC8C25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7541593" y="2450524"/>
              <a:ext cx="2093121" cy="1374378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B1D02A9-24C7-7046-AF42-8E2D0FBD1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59446" y="2450524"/>
              <a:ext cx="1374378" cy="1374378"/>
            </a:xfrm>
            <a:prstGeom prst="rect">
              <a:avLst/>
            </a:prstGeom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184EF-7B2D-4147-8A22-11411A34C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6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D9F37-06E0-EA48-AE38-F156AEA85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>
                <a:solidFill>
                  <a:srgbClr val="00297F"/>
                </a:solidFill>
              </a:rPr>
              <a:t>Pulser</a:t>
            </a:r>
            <a:r>
              <a:rPr lang="en-US" sz="4000" b="1" dirty="0">
                <a:solidFill>
                  <a:srgbClr val="00297F"/>
                </a:solidFill>
              </a:rPr>
              <a:t> design: </a:t>
            </a:r>
            <a:r>
              <a:rPr lang="en-US" sz="4000" dirty="0">
                <a:solidFill>
                  <a:srgbClr val="00297F"/>
                </a:solidFill>
              </a:rPr>
              <a:t>Fast and accurate incast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EBEC8-E5BD-C64B-BD9B-BC9516DEF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Explicit </a:t>
            </a:r>
            <a:r>
              <a:rPr lang="en-US" dirty="0" err="1"/>
              <a:t>Incast</a:t>
            </a:r>
            <a:r>
              <a:rPr lang="en-US" dirty="0"/>
              <a:t> Notification </a:t>
            </a:r>
            <a:r>
              <a:rPr lang="en-US" dirty="0">
                <a:solidFill>
                  <a:srgbClr val="004CEF"/>
                </a:solidFill>
              </a:rPr>
              <a:t>(EIN)</a:t>
            </a:r>
          </a:p>
          <a:p>
            <a:pPr lvl="1"/>
            <a:r>
              <a:rPr lang="en-US" dirty="0"/>
              <a:t>Algorithm marks packets if </a:t>
            </a:r>
            <a:r>
              <a:rPr lang="en-US" dirty="0">
                <a:solidFill>
                  <a:srgbClr val="FF0000"/>
                </a:solidFill>
              </a:rPr>
              <a:t>gradient of queue length </a:t>
            </a:r>
            <a:r>
              <a:rPr lang="en-US" dirty="0"/>
              <a:t>exceeds a threshold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EIN requires: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An additional bit in </a:t>
            </a:r>
            <a:r>
              <a:rPr lang="en-US" dirty="0">
                <a:solidFill>
                  <a:srgbClr val="004CEF"/>
                </a:solidFill>
              </a:rPr>
              <a:t>IP header 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Another bit in </a:t>
            </a:r>
            <a:r>
              <a:rPr lang="en-US" dirty="0">
                <a:solidFill>
                  <a:srgbClr val="004CEF"/>
                </a:solidFill>
              </a:rPr>
              <a:t>TCP header </a:t>
            </a:r>
            <a:r>
              <a:rPr lang="en-US" dirty="0"/>
              <a:t>of ACKs to notify senders</a:t>
            </a:r>
          </a:p>
          <a:p>
            <a:pPr lvl="2">
              <a:buFont typeface="Wingdings" pitchFamily="2" charset="2"/>
              <a:buChar char="Ø"/>
            </a:pPr>
            <a:endParaRPr lang="fa-IR" dirty="0"/>
          </a:p>
          <a:p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US" dirty="0"/>
          </a:p>
          <a:p>
            <a:pPr marL="457200" lvl="1" indent="0">
              <a:buNone/>
            </a:pPr>
            <a:endParaRPr lang="fa-I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EF3991-7145-554B-AE37-7E25168BF1CD}"/>
              </a:ext>
            </a:extLst>
          </p:cNvPr>
          <p:cNvSpPr/>
          <p:nvPr/>
        </p:nvSpPr>
        <p:spPr>
          <a:xfrm>
            <a:off x="3505200" y="3094268"/>
            <a:ext cx="2711450" cy="673100"/>
          </a:xfrm>
          <a:custGeom>
            <a:avLst/>
            <a:gdLst>
              <a:gd name="connsiteX0" fmla="*/ 0 w 3835400"/>
              <a:gd name="connsiteY0" fmla="*/ 0 h 673100"/>
              <a:gd name="connsiteX1" fmla="*/ 3835400 w 3835400"/>
              <a:gd name="connsiteY1" fmla="*/ 0 h 673100"/>
              <a:gd name="connsiteX2" fmla="*/ 3835400 w 3835400"/>
              <a:gd name="connsiteY2" fmla="*/ 673100 h 673100"/>
              <a:gd name="connsiteX3" fmla="*/ 0 w 3835400"/>
              <a:gd name="connsiteY3" fmla="*/ 673100 h 673100"/>
              <a:gd name="connsiteX4" fmla="*/ 0 w 3835400"/>
              <a:gd name="connsiteY4" fmla="*/ 0 h 673100"/>
              <a:gd name="connsiteX0" fmla="*/ 0 w 3835400"/>
              <a:gd name="connsiteY0" fmla="*/ 0 h 764540"/>
              <a:gd name="connsiteX1" fmla="*/ 3835400 w 3835400"/>
              <a:gd name="connsiteY1" fmla="*/ 0 h 764540"/>
              <a:gd name="connsiteX2" fmla="*/ 3835400 w 3835400"/>
              <a:gd name="connsiteY2" fmla="*/ 673100 h 764540"/>
              <a:gd name="connsiteX3" fmla="*/ 91440 w 3835400"/>
              <a:gd name="connsiteY3" fmla="*/ 764540 h 764540"/>
              <a:gd name="connsiteX0" fmla="*/ 22860 w 3858260"/>
              <a:gd name="connsiteY0" fmla="*/ 0 h 673100"/>
              <a:gd name="connsiteX1" fmla="*/ 3858260 w 3858260"/>
              <a:gd name="connsiteY1" fmla="*/ 0 h 673100"/>
              <a:gd name="connsiteX2" fmla="*/ 3858260 w 3858260"/>
              <a:gd name="connsiteY2" fmla="*/ 673100 h 673100"/>
              <a:gd name="connsiteX3" fmla="*/ 0 w 3858260"/>
              <a:gd name="connsiteY3" fmla="*/ 662940 h 673100"/>
              <a:gd name="connsiteX0" fmla="*/ 22860 w 3858260"/>
              <a:gd name="connsiteY0" fmla="*/ 0 h 673100"/>
              <a:gd name="connsiteX1" fmla="*/ 3858260 w 3858260"/>
              <a:gd name="connsiteY1" fmla="*/ 0 h 673100"/>
              <a:gd name="connsiteX2" fmla="*/ 3858260 w 3858260"/>
              <a:gd name="connsiteY2" fmla="*/ 673100 h 673100"/>
              <a:gd name="connsiteX3" fmla="*/ 0 w 3858260"/>
              <a:gd name="connsiteY3" fmla="*/ 624840 h 673100"/>
              <a:gd name="connsiteX0" fmla="*/ 35560 w 3870960"/>
              <a:gd name="connsiteY0" fmla="*/ 0 h 675640"/>
              <a:gd name="connsiteX1" fmla="*/ 3870960 w 3870960"/>
              <a:gd name="connsiteY1" fmla="*/ 0 h 675640"/>
              <a:gd name="connsiteX2" fmla="*/ 3870960 w 3870960"/>
              <a:gd name="connsiteY2" fmla="*/ 673100 h 675640"/>
              <a:gd name="connsiteX3" fmla="*/ 0 w 3870960"/>
              <a:gd name="connsiteY3" fmla="*/ 675640 h 675640"/>
              <a:gd name="connsiteX0" fmla="*/ 0 w 3874110"/>
              <a:gd name="connsiteY0" fmla="*/ 0 h 675640"/>
              <a:gd name="connsiteX1" fmla="*/ 3874110 w 3874110"/>
              <a:gd name="connsiteY1" fmla="*/ 0 h 675640"/>
              <a:gd name="connsiteX2" fmla="*/ 3874110 w 3874110"/>
              <a:gd name="connsiteY2" fmla="*/ 673100 h 675640"/>
              <a:gd name="connsiteX3" fmla="*/ 3150 w 3874110"/>
              <a:gd name="connsiteY3" fmla="*/ 675640 h 67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4110" h="675640">
                <a:moveTo>
                  <a:pt x="0" y="0"/>
                </a:moveTo>
                <a:lnTo>
                  <a:pt x="3874110" y="0"/>
                </a:lnTo>
                <a:lnTo>
                  <a:pt x="3874110" y="673100"/>
                </a:lnTo>
                <a:lnTo>
                  <a:pt x="3150" y="675640"/>
                </a:ln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Envelope">
            <a:extLst>
              <a:ext uri="{FF2B5EF4-FFF2-40B4-BE49-F238E27FC236}">
                <a16:creationId xmlns:a16="http://schemas.microsoft.com/office/drawing/2014/main" id="{96A2DE41-FB03-574E-BDA5-AD357AFF2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72739" y="3166012"/>
            <a:ext cx="529611" cy="5296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CCAC0C-3693-6B40-B54A-291AEF9C5969}"/>
              </a:ext>
            </a:extLst>
          </p:cNvPr>
          <p:cNvSpPr txBox="1"/>
          <p:nvPr/>
        </p:nvSpPr>
        <p:spPr>
          <a:xfrm>
            <a:off x="3735990" y="3717639"/>
            <a:ext cx="2095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914400" rtl="1" eaLnBrk="1" latinLnBrk="0" hangingPunct="1"/>
            <a:r>
              <a:rPr lang="en-US" dirty="0"/>
              <a:t>Switch egress queue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16B8013-854A-9C45-9E64-A6E77320EC5B}"/>
              </a:ext>
            </a:extLst>
          </p:cNvPr>
          <p:cNvGrpSpPr/>
          <p:nvPr/>
        </p:nvGrpSpPr>
        <p:grpSpPr>
          <a:xfrm>
            <a:off x="3972207" y="3164195"/>
            <a:ext cx="1600532" cy="531428"/>
            <a:chOff x="4950107" y="3162377"/>
            <a:chExt cx="1600532" cy="531428"/>
          </a:xfrm>
        </p:grpSpPr>
        <p:pic>
          <p:nvPicPr>
            <p:cNvPr id="8" name="Graphic 7" descr="Envelope">
              <a:extLst>
                <a:ext uri="{FF2B5EF4-FFF2-40B4-BE49-F238E27FC236}">
                  <a16:creationId xmlns:a16="http://schemas.microsoft.com/office/drawing/2014/main" id="{D0AD7433-2823-5D46-8AE8-180C30994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91417" y="3162377"/>
              <a:ext cx="529611" cy="529611"/>
            </a:xfrm>
            <a:prstGeom prst="rect">
              <a:avLst/>
            </a:prstGeom>
          </p:spPr>
        </p:pic>
        <p:pic>
          <p:nvPicPr>
            <p:cNvPr id="9" name="Graphic 8" descr="Envelope">
              <a:extLst>
                <a:ext uri="{FF2B5EF4-FFF2-40B4-BE49-F238E27FC236}">
                  <a16:creationId xmlns:a16="http://schemas.microsoft.com/office/drawing/2014/main" id="{102C0C95-9D08-D841-B434-B75FFBA65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021028" y="3164194"/>
              <a:ext cx="529611" cy="529611"/>
            </a:xfrm>
            <a:prstGeom prst="rect">
              <a:avLst/>
            </a:prstGeom>
          </p:spPr>
        </p:pic>
        <p:pic>
          <p:nvPicPr>
            <p:cNvPr id="10" name="Graphic 9" descr="Envelope">
              <a:extLst>
                <a:ext uri="{FF2B5EF4-FFF2-40B4-BE49-F238E27FC236}">
                  <a16:creationId xmlns:a16="http://schemas.microsoft.com/office/drawing/2014/main" id="{BEA83C7D-5DF6-6D46-9861-2A9C98096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950107" y="3162377"/>
              <a:ext cx="529611" cy="529611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032BD58-881E-D546-9DBD-63AF1A0C1CCA}"/>
              </a:ext>
            </a:extLst>
          </p:cNvPr>
          <p:cNvGrpSpPr/>
          <p:nvPr/>
        </p:nvGrpSpPr>
        <p:grpSpPr>
          <a:xfrm>
            <a:off x="1552056" y="3159575"/>
            <a:ext cx="1059222" cy="538850"/>
            <a:chOff x="3669469" y="3208721"/>
            <a:chExt cx="1059222" cy="538850"/>
          </a:xfrm>
        </p:grpSpPr>
        <p:pic>
          <p:nvPicPr>
            <p:cNvPr id="12" name="Graphic 11" descr="Envelope">
              <a:extLst>
                <a:ext uri="{FF2B5EF4-FFF2-40B4-BE49-F238E27FC236}">
                  <a16:creationId xmlns:a16="http://schemas.microsoft.com/office/drawing/2014/main" id="{04EB4B25-5563-BB41-8760-A5FF278EE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199080" y="3208721"/>
              <a:ext cx="529611" cy="529611"/>
            </a:xfrm>
            <a:prstGeom prst="rect">
              <a:avLst/>
            </a:prstGeom>
          </p:spPr>
        </p:pic>
        <p:pic>
          <p:nvPicPr>
            <p:cNvPr id="13" name="Graphic 12" descr="Envelope">
              <a:extLst>
                <a:ext uri="{FF2B5EF4-FFF2-40B4-BE49-F238E27FC236}">
                  <a16:creationId xmlns:a16="http://schemas.microsoft.com/office/drawing/2014/main" id="{DFF7A399-D184-6C44-BB5F-594DE52F0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669469" y="3217960"/>
              <a:ext cx="529611" cy="529611"/>
            </a:xfrm>
            <a:prstGeom prst="rect">
              <a:avLst/>
            </a:prstGeom>
          </p:spPr>
        </p:pic>
      </p:grpSp>
      <p:sp>
        <p:nvSpPr>
          <p:cNvPr id="15" name="Right Arrow 14">
            <a:extLst>
              <a:ext uri="{FF2B5EF4-FFF2-40B4-BE49-F238E27FC236}">
                <a16:creationId xmlns:a16="http://schemas.microsoft.com/office/drawing/2014/main" id="{688847A3-BEC9-7546-8FCC-7601B3967F5E}"/>
              </a:ext>
            </a:extLst>
          </p:cNvPr>
          <p:cNvSpPr/>
          <p:nvPr/>
        </p:nvSpPr>
        <p:spPr>
          <a:xfrm>
            <a:off x="6164454" y="3166012"/>
            <a:ext cx="393700" cy="537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Line Callout 1 17">
                <a:extLst>
                  <a:ext uri="{FF2B5EF4-FFF2-40B4-BE49-F238E27FC236}">
                    <a16:creationId xmlns:a16="http://schemas.microsoft.com/office/drawing/2014/main" id="{2F1581D2-E7BD-F244-A66D-6B7FC608B03C}"/>
                  </a:ext>
                </a:extLst>
              </p:cNvPr>
              <p:cNvSpPr/>
              <p:nvPr/>
            </p:nvSpPr>
            <p:spPr>
              <a:xfrm>
                <a:off x="8231993" y="2744310"/>
                <a:ext cx="3286907" cy="3084990"/>
              </a:xfrm>
              <a:prstGeom prst="borderCallout1">
                <a:avLst>
                  <a:gd name="adj1" fmla="val 9500"/>
                  <a:gd name="adj2" fmla="val -1851"/>
                  <a:gd name="adj3" fmla="val 19943"/>
                  <a:gd name="adj4" fmla="val -17173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𝐺𝑟𝑎𝑑𝑖𝑒𝑛𝑡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𝑄𝑙𝑒𝑛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𝑄𝑙𝑒𝑛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𝑝𝑟𝑒𝑣</m:t>
                              </m:r>
                            </m:sub>
                          </m:sSub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𝑝𝑟𝑒𝑣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/>
              </a:p>
              <a:p>
                <a:endParaRPr lang="en-US" sz="1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𝑄𝑙𝑒𝑛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𝑝𝑟𝑒𝑣</m:t>
                        </m:r>
                      </m:sub>
                    </m:sSub>
                  </m:oMath>
                </a14:m>
                <a:r>
                  <a:rPr lang="en-US" sz="1400" dirty="0"/>
                  <a:t>=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𝑄𝑙𝑒𝑛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𝑝𝑟𝑒𝑣</m:t>
                        </m:r>
                      </m:sub>
                    </m:sSub>
                  </m:oMath>
                </a14:m>
                <a:r>
                  <a:rPr lang="en-US" sz="1400" dirty="0"/>
                  <a:t>=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𝐸𝐼𝑁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𝑝𝑟𝑒𝑣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𝐸𝐼𝑁</m:t>
                    </m:r>
                  </m:oMath>
                </a14:m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𝐸𝐼𝑁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b="0" dirty="0"/>
              </a:p>
              <a:p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bar>
                        <m:barPr>
                          <m:pos m:val="top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𝐺𝑟𝑎𝑑𝑖𝑒𝑛𝑡</m:t>
                          </m:r>
                        </m:e>
                      </m:ba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𝐸𝐼𝑁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𝑡h𝑟𝑒𝑠h</m:t>
                          </m:r>
                        </m:sub>
                      </m:sSub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1400" b="0" i="0" dirty="0">
                  <a:latin typeface="Cambria Math" panose="02040503050406030204" pitchFamily="18" charset="0"/>
                </a:endParaRPr>
              </a:p>
              <a:p>
                <a:pPr/>
                <a:r>
                  <a:rPr lang="en-US" sz="1400" dirty="0"/>
                  <a:t>    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	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𝐸𝐼𝑁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br>
                  <a:rPr lang="en-US" sz="1400" b="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𝑒𝑙𝑖𝑓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𝐸𝐼𝑁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𝑝𝑟𝑒𝑣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==1:</m:t>
                      </m:r>
                    </m:oMath>
                  </m:oMathPara>
                </a14:m>
                <a:br>
                  <a:rPr lang="en-US" sz="1400" b="0" dirty="0"/>
                </a:br>
                <a:r>
                  <a:rPr lang="en-US" sz="1400" b="0" dirty="0"/>
                  <a:t>    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	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𝑄𝑙𝑒𝑛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𝐻𝑖𝑔h𝑊𝑎𝑡𝑒𝑟𝑀𝑎𝑟𝑘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br>
                  <a:rPr lang="en-US" sz="1400" b="0" dirty="0"/>
                </a:br>
                <a:r>
                  <a:rPr lang="en-US" sz="1400" b="0" dirty="0"/>
                  <a:t>	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	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𝐸𝐼𝑁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br>
                  <a:rPr lang="en-US" sz="1400" b="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	</m:t>
                      </m:r>
                    </m:oMath>
                  </m:oMathPara>
                </a14:m>
                <a:endParaRPr lang="en-US" sz="1400" dirty="0"/>
              </a:p>
              <a:p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18" name="Line Callout 1 17">
                <a:extLst>
                  <a:ext uri="{FF2B5EF4-FFF2-40B4-BE49-F238E27FC236}">
                    <a16:creationId xmlns:a16="http://schemas.microsoft.com/office/drawing/2014/main" id="{2F1581D2-E7BD-F244-A66D-6B7FC608B0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993" y="2744310"/>
                <a:ext cx="3286907" cy="3084990"/>
              </a:xfrm>
              <a:prstGeom prst="borderCallout1">
                <a:avLst>
                  <a:gd name="adj1" fmla="val 9500"/>
                  <a:gd name="adj2" fmla="val -1851"/>
                  <a:gd name="adj3" fmla="val 19943"/>
                  <a:gd name="adj4" fmla="val -17173"/>
                </a:avLst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7F26A6FA-5E52-EA45-BD7F-2D6607147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5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0.10442 -1.48148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0.04349 0.0002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 L 0.15417 0.00023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B3F5B-4423-DB47-BF70-A4C409697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>
                <a:solidFill>
                  <a:srgbClr val="00297F"/>
                </a:solidFill>
              </a:rPr>
              <a:t>Pulser</a:t>
            </a:r>
            <a:r>
              <a:rPr lang="en-US" sz="4000" b="1" dirty="0">
                <a:solidFill>
                  <a:srgbClr val="00297F"/>
                </a:solidFill>
              </a:rPr>
              <a:t> design: </a:t>
            </a:r>
            <a:r>
              <a:rPr lang="en-US" sz="4000" dirty="0">
                <a:solidFill>
                  <a:srgbClr val="00297F"/>
                </a:solidFill>
              </a:rPr>
              <a:t>Fast and accurate incast detection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319253-9258-A146-97F7-FAB9AD5E8A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Main parameters:</a:t>
                </a:r>
              </a:p>
              <a:p>
                <a:pPr lvl="1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b="0" dirty="0"/>
              </a:p>
              <a:p>
                <a:pPr lvl="1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𝐸𝐼𝑁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𝑡h𝑟𝑒𝑠h</m:t>
                        </m:r>
                      </m:sub>
                    </m:sSub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Not independent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dirty="0">
                    <a:solidFill>
                      <a:schemeClr val="tx1"/>
                    </a:solidFill>
                  </a:rPr>
                  <a:t>Inversely related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dirty="0">
                    <a:solidFill>
                      <a:schemeClr val="tx1"/>
                    </a:solidFill>
                  </a:rPr>
                  <a:t>Also depend </a:t>
                </a:r>
                <a:r>
                  <a:rPr lang="en-US" dirty="0"/>
                  <a:t>on the nature of </a:t>
                </a:r>
                <a:r>
                  <a:rPr lang="en-US" dirty="0" err="1"/>
                  <a:t>incast</a:t>
                </a:r>
                <a:endParaRPr lang="en-US" dirty="0"/>
              </a:p>
              <a:p>
                <a:pPr marL="914400" lvl="2" indent="0">
                  <a:buNone/>
                </a:pPr>
                <a:r>
                  <a:rPr lang="en-US" dirty="0"/>
                  <a:t>Short </a:t>
                </a:r>
                <a:r>
                  <a:rPr lang="en-US" dirty="0" err="1"/>
                  <a:t>incasts</a:t>
                </a:r>
                <a:r>
                  <a:rPr lang="en-US" dirty="0"/>
                  <a:t> → Smaller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to quickly react</a:t>
                </a:r>
              </a:p>
              <a:p>
                <a:pPr marL="914400" lvl="2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Long </a:t>
                </a:r>
                <a:r>
                  <a:rPr lang="en-US" dirty="0" err="1">
                    <a:solidFill>
                      <a:schemeClr val="tx1"/>
                    </a:solidFill>
                  </a:rPr>
                  <a:t>incasts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→ Larger N to avoid false positives and throughput loss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dirty="0">
                    <a:solidFill>
                      <a:srgbClr val="FF0000"/>
                    </a:solidFill>
                  </a:rPr>
                  <a:t>Rule of thumb*: </a:t>
                </a:r>
                <a:r>
                  <a:rPr lang="en-US" dirty="0"/>
                  <a:t>Set based on </a:t>
                </a:r>
                <a:r>
                  <a:rPr lang="en-US" dirty="0">
                    <a:solidFill>
                      <a:srgbClr val="004CEF"/>
                    </a:solidFill>
                  </a:rPr>
                  <a:t>typical </a:t>
                </a:r>
                <a:r>
                  <a:rPr lang="en-US" dirty="0" err="1">
                    <a:solidFill>
                      <a:srgbClr val="004CEF"/>
                    </a:solidFill>
                  </a:rPr>
                  <a:t>incast</a:t>
                </a:r>
                <a:r>
                  <a:rPr lang="en-US" dirty="0">
                    <a:solidFill>
                      <a:srgbClr val="004CEF"/>
                    </a:solidFill>
                  </a:rPr>
                  <a:t> </a:t>
                </a:r>
                <a:r>
                  <a:rPr lang="en-US" dirty="0"/>
                  <a:t>duration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4CEF"/>
                        </a:solidFill>
                        <a:latin typeface="Cambria Math" panose="02040503050406030204" pitchFamily="18" charset="0"/>
                      </a:rPr>
                      <m:t>80%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</a:t>
                </a:r>
                <a:r>
                  <a:rPr lang="en-US" dirty="0" err="1"/>
                  <a:t>incasts</a:t>
                </a:r>
                <a:r>
                  <a:rPr lang="en-US" dirty="0"/>
                  <a:t> last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4CEF"/>
                        </a:solidFill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b="0" i="1" smtClean="0">
                        <a:solidFill>
                          <a:srgbClr val="004CE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solidFill>
                          <a:srgbClr val="004CE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→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=50,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𝐸𝐼𝑁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𝑡h𝑟𝑒𝑠h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=0.25∗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𝐿𝑖𝑛𝑒𝑅𝑎𝑡𝑒</m:t>
                    </m:r>
                  </m:oMath>
                </a14:m>
                <a:endParaRPr lang="en-US" dirty="0"/>
              </a:p>
              <a:p>
                <a:pPr marL="914400" lvl="2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319253-9258-A146-97F7-FAB9AD5E8A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882DF-8B3E-B44C-8CA2-B0A0D9546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13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79A31E6-5FDB-3E44-A968-EC5EDB0B23C6}"/>
              </a:ext>
            </a:extLst>
          </p:cNvPr>
          <p:cNvSpPr/>
          <p:nvPr/>
        </p:nvSpPr>
        <p:spPr>
          <a:xfrm>
            <a:off x="1672389" y="5924299"/>
            <a:ext cx="8847222" cy="50532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Zhang,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Qiao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et al. "High-resolution measurement of data center microbursts." 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IMC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2882791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ED85-6BDC-EC41-9C1C-C679FD2B6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>
                <a:solidFill>
                  <a:srgbClr val="00297F"/>
                </a:solidFill>
              </a:rPr>
              <a:t>Pulser</a:t>
            </a:r>
            <a:r>
              <a:rPr lang="en-US" sz="4000" b="1" dirty="0">
                <a:solidFill>
                  <a:srgbClr val="00297F"/>
                </a:solidFill>
              </a:rPr>
              <a:t> design: </a:t>
            </a:r>
            <a:r>
              <a:rPr lang="en-US" sz="4000" dirty="0">
                <a:solidFill>
                  <a:srgbClr val="00297F"/>
                </a:solidFill>
              </a:rPr>
              <a:t>Congestion control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81F982A-D659-834B-8E9F-67C4021BC1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3029" y="2729112"/>
            <a:ext cx="1206757" cy="12067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F0038D-2318-BD4C-80B4-08C16EFD8C36}"/>
              </a:ext>
            </a:extLst>
          </p:cNvPr>
          <p:cNvSpPr txBox="1"/>
          <p:nvPr/>
        </p:nvSpPr>
        <p:spPr>
          <a:xfrm>
            <a:off x="1262119" y="3938512"/>
            <a:ext cx="146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Pulser sender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AA317F1-C127-EB4A-B448-7D8BB2DA4B73}"/>
              </a:ext>
            </a:extLst>
          </p:cNvPr>
          <p:cNvGrpSpPr/>
          <p:nvPr/>
        </p:nvGrpSpPr>
        <p:grpSpPr>
          <a:xfrm>
            <a:off x="1519447" y="3393022"/>
            <a:ext cx="1216152" cy="237744"/>
            <a:chOff x="1876926" y="5442163"/>
            <a:chExt cx="1580148" cy="289308"/>
          </a:xfrm>
        </p:grpSpPr>
        <p:sp>
          <p:nvSpPr>
            <p:cNvPr id="30" name="Bevel 29">
              <a:extLst>
                <a:ext uri="{FF2B5EF4-FFF2-40B4-BE49-F238E27FC236}">
                  <a16:creationId xmlns:a16="http://schemas.microsoft.com/office/drawing/2014/main" id="{32A09769-C676-BC4D-8601-0BC78BECF0B6}"/>
                </a:ext>
              </a:extLst>
            </p:cNvPr>
            <p:cNvSpPr/>
            <p:nvPr/>
          </p:nvSpPr>
          <p:spPr>
            <a:xfrm>
              <a:off x="1876926" y="5442163"/>
              <a:ext cx="1580148" cy="289307"/>
            </a:xfrm>
            <a:prstGeom prst="bevel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9040C2C-5350-3D40-B400-9F215D093F47}"/>
                </a:ext>
              </a:extLst>
            </p:cNvPr>
            <p:cNvGrpSpPr/>
            <p:nvPr/>
          </p:nvGrpSpPr>
          <p:grpSpPr>
            <a:xfrm>
              <a:off x="1940053" y="5442164"/>
              <a:ext cx="1446507" cy="289307"/>
              <a:chOff x="1940053" y="5442164"/>
              <a:chExt cx="1446507" cy="289307"/>
            </a:xfrm>
          </p:grpSpPr>
          <p:pic>
            <p:nvPicPr>
              <p:cNvPr id="11" name="Graphic 10" descr="Envelope">
                <a:extLst>
                  <a:ext uri="{FF2B5EF4-FFF2-40B4-BE49-F238E27FC236}">
                    <a16:creationId xmlns:a16="http://schemas.microsoft.com/office/drawing/2014/main" id="{49D77ECE-C26E-E442-9D8D-1DC0D2A22C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097253" y="5442164"/>
                <a:ext cx="289307" cy="289307"/>
              </a:xfrm>
              <a:prstGeom prst="rect">
                <a:avLst/>
              </a:prstGeom>
            </p:spPr>
          </p:pic>
          <p:pic>
            <p:nvPicPr>
              <p:cNvPr id="12" name="Graphic 11" descr="Envelope">
                <a:extLst>
                  <a:ext uri="{FF2B5EF4-FFF2-40B4-BE49-F238E27FC236}">
                    <a16:creationId xmlns:a16="http://schemas.microsoft.com/office/drawing/2014/main" id="{9784D72B-5053-5C46-8142-CA8483D852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518639" y="5442164"/>
                <a:ext cx="289307" cy="289307"/>
              </a:xfrm>
              <a:prstGeom prst="rect">
                <a:avLst/>
              </a:prstGeom>
            </p:spPr>
          </p:pic>
          <p:pic>
            <p:nvPicPr>
              <p:cNvPr id="13" name="Graphic 12" descr="Envelope">
                <a:extLst>
                  <a:ext uri="{FF2B5EF4-FFF2-40B4-BE49-F238E27FC236}">
                    <a16:creationId xmlns:a16="http://schemas.microsoft.com/office/drawing/2014/main" id="{7D662913-2341-6847-9D67-BB2D9D7D31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807946" y="5442164"/>
                <a:ext cx="289307" cy="289307"/>
              </a:xfrm>
              <a:prstGeom prst="rect">
                <a:avLst/>
              </a:prstGeom>
            </p:spPr>
          </p:pic>
          <p:pic>
            <p:nvPicPr>
              <p:cNvPr id="14" name="Graphic 13" descr="Envelope">
                <a:extLst>
                  <a:ext uri="{FF2B5EF4-FFF2-40B4-BE49-F238E27FC236}">
                    <a16:creationId xmlns:a16="http://schemas.microsoft.com/office/drawing/2014/main" id="{E9958A80-D8CA-0149-8DC8-176DE831D1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229332" y="5442164"/>
                <a:ext cx="289307" cy="289307"/>
              </a:xfrm>
              <a:prstGeom prst="rect">
                <a:avLst/>
              </a:prstGeom>
            </p:spPr>
          </p:pic>
          <p:pic>
            <p:nvPicPr>
              <p:cNvPr id="20" name="Graphic 19" descr="Envelope">
                <a:extLst>
                  <a:ext uri="{FF2B5EF4-FFF2-40B4-BE49-F238E27FC236}">
                    <a16:creationId xmlns:a16="http://schemas.microsoft.com/office/drawing/2014/main" id="{9EF5332F-1DCB-9C45-BC90-B948584F6A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940053" y="5442164"/>
                <a:ext cx="289307" cy="289307"/>
              </a:xfrm>
              <a:prstGeom prst="rect">
                <a:avLst/>
              </a:prstGeom>
            </p:spPr>
          </p:pic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0B9326-440C-B44C-800C-0468E524F363}"/>
              </a:ext>
            </a:extLst>
          </p:cNvPr>
          <p:cNvGrpSpPr/>
          <p:nvPr/>
        </p:nvGrpSpPr>
        <p:grpSpPr>
          <a:xfrm>
            <a:off x="1261909" y="3382409"/>
            <a:ext cx="1463040" cy="237744"/>
            <a:chOff x="1580147" y="6348221"/>
            <a:chExt cx="1876927" cy="289307"/>
          </a:xfrm>
        </p:grpSpPr>
        <p:sp>
          <p:nvSpPr>
            <p:cNvPr id="31" name="Bevel 30">
              <a:extLst>
                <a:ext uri="{FF2B5EF4-FFF2-40B4-BE49-F238E27FC236}">
                  <a16:creationId xmlns:a16="http://schemas.microsoft.com/office/drawing/2014/main" id="{9E1DF5C1-1A9B-DB4E-8536-40AC05D8DE0C}"/>
                </a:ext>
              </a:extLst>
            </p:cNvPr>
            <p:cNvSpPr/>
            <p:nvPr/>
          </p:nvSpPr>
          <p:spPr>
            <a:xfrm>
              <a:off x="1580147" y="6348221"/>
              <a:ext cx="1876927" cy="289307"/>
            </a:xfrm>
            <a:prstGeom prst="bevel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9A275E8-63B0-9346-A591-36A74E729A4F}"/>
                </a:ext>
              </a:extLst>
            </p:cNvPr>
            <p:cNvGrpSpPr/>
            <p:nvPr/>
          </p:nvGrpSpPr>
          <p:grpSpPr>
            <a:xfrm>
              <a:off x="1650773" y="6348221"/>
              <a:ext cx="1735787" cy="289307"/>
              <a:chOff x="1650773" y="6348221"/>
              <a:chExt cx="1735787" cy="289307"/>
            </a:xfrm>
          </p:grpSpPr>
          <p:pic>
            <p:nvPicPr>
              <p:cNvPr id="15" name="Graphic 14" descr="Envelope">
                <a:extLst>
                  <a:ext uri="{FF2B5EF4-FFF2-40B4-BE49-F238E27FC236}">
                    <a16:creationId xmlns:a16="http://schemas.microsoft.com/office/drawing/2014/main" id="{BFF51296-CC79-2147-BB77-84C5F47F29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097253" y="6348221"/>
                <a:ext cx="289307" cy="289307"/>
              </a:xfrm>
              <a:prstGeom prst="rect">
                <a:avLst/>
              </a:prstGeom>
            </p:spPr>
          </p:pic>
          <p:pic>
            <p:nvPicPr>
              <p:cNvPr id="16" name="Graphic 15" descr="Envelope">
                <a:extLst>
                  <a:ext uri="{FF2B5EF4-FFF2-40B4-BE49-F238E27FC236}">
                    <a16:creationId xmlns:a16="http://schemas.microsoft.com/office/drawing/2014/main" id="{7192D163-164B-EC49-9B63-E5E37B77F3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518639" y="6348221"/>
                <a:ext cx="289307" cy="289307"/>
              </a:xfrm>
              <a:prstGeom prst="rect">
                <a:avLst/>
              </a:prstGeom>
            </p:spPr>
          </p:pic>
          <p:pic>
            <p:nvPicPr>
              <p:cNvPr id="17" name="Graphic 16" descr="Envelope">
                <a:extLst>
                  <a:ext uri="{FF2B5EF4-FFF2-40B4-BE49-F238E27FC236}">
                    <a16:creationId xmlns:a16="http://schemas.microsoft.com/office/drawing/2014/main" id="{281BB708-704B-6E41-B0E4-379DBB9E65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807946" y="6348221"/>
                <a:ext cx="289307" cy="289307"/>
              </a:xfrm>
              <a:prstGeom prst="rect">
                <a:avLst/>
              </a:prstGeom>
            </p:spPr>
          </p:pic>
          <p:pic>
            <p:nvPicPr>
              <p:cNvPr id="18" name="Graphic 17" descr="Envelope">
                <a:extLst>
                  <a:ext uri="{FF2B5EF4-FFF2-40B4-BE49-F238E27FC236}">
                    <a16:creationId xmlns:a16="http://schemas.microsoft.com/office/drawing/2014/main" id="{3BEF4A24-872E-014F-B9CB-07F730B0C9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229332" y="6348221"/>
                <a:ext cx="289307" cy="289307"/>
              </a:xfrm>
              <a:prstGeom prst="rect">
                <a:avLst/>
              </a:prstGeom>
            </p:spPr>
          </p:pic>
          <p:pic>
            <p:nvPicPr>
              <p:cNvPr id="21" name="Graphic 20" descr="Envelope">
                <a:extLst>
                  <a:ext uri="{FF2B5EF4-FFF2-40B4-BE49-F238E27FC236}">
                    <a16:creationId xmlns:a16="http://schemas.microsoft.com/office/drawing/2014/main" id="{F8B5F0AE-7C84-2D43-AA5F-E13A57E686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940052" y="6348221"/>
                <a:ext cx="289307" cy="289307"/>
              </a:xfrm>
              <a:prstGeom prst="rect">
                <a:avLst/>
              </a:prstGeom>
            </p:spPr>
          </p:pic>
          <p:pic>
            <p:nvPicPr>
              <p:cNvPr id="22" name="Graphic 21" descr="Envelope">
                <a:extLst>
                  <a:ext uri="{FF2B5EF4-FFF2-40B4-BE49-F238E27FC236}">
                    <a16:creationId xmlns:a16="http://schemas.microsoft.com/office/drawing/2014/main" id="{501A7850-5AE0-6240-ADD8-8708A19788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650773" y="6348221"/>
                <a:ext cx="289307" cy="289307"/>
              </a:xfrm>
              <a:prstGeom prst="rect">
                <a:avLst/>
              </a:prstGeom>
            </p:spPr>
          </p:pic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86CBDB9-9B1B-1144-A24B-BDF4F64D22E0}"/>
              </a:ext>
            </a:extLst>
          </p:cNvPr>
          <p:cNvGrpSpPr/>
          <p:nvPr/>
        </p:nvGrpSpPr>
        <p:grpSpPr>
          <a:xfrm>
            <a:off x="1766347" y="3384966"/>
            <a:ext cx="969252" cy="234755"/>
            <a:chOff x="4186989" y="4827882"/>
            <a:chExt cx="1339516" cy="291950"/>
          </a:xfrm>
        </p:grpSpPr>
        <p:sp>
          <p:nvSpPr>
            <p:cNvPr id="25" name="Bevel 24">
              <a:extLst>
                <a:ext uri="{FF2B5EF4-FFF2-40B4-BE49-F238E27FC236}">
                  <a16:creationId xmlns:a16="http://schemas.microsoft.com/office/drawing/2014/main" id="{4010500D-A872-2D43-9FA5-44607B44A1F2}"/>
                </a:ext>
              </a:extLst>
            </p:cNvPr>
            <p:cNvSpPr/>
            <p:nvPr/>
          </p:nvSpPr>
          <p:spPr>
            <a:xfrm>
              <a:off x="4186989" y="4830525"/>
              <a:ext cx="1339516" cy="289307"/>
            </a:xfrm>
            <a:prstGeom prst="bevel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AFFE126-DD87-7343-BA9A-BE28B466A389}"/>
                </a:ext>
              </a:extLst>
            </p:cNvPr>
            <p:cNvGrpSpPr/>
            <p:nvPr/>
          </p:nvGrpSpPr>
          <p:grpSpPr>
            <a:xfrm>
              <a:off x="4278133" y="4827882"/>
              <a:ext cx="1157228" cy="289307"/>
              <a:chOff x="2229332" y="4830526"/>
              <a:chExt cx="1157228" cy="289307"/>
            </a:xfrm>
          </p:grpSpPr>
          <p:pic>
            <p:nvPicPr>
              <p:cNvPr id="6" name="Graphic 5" descr="Envelope">
                <a:extLst>
                  <a:ext uri="{FF2B5EF4-FFF2-40B4-BE49-F238E27FC236}">
                    <a16:creationId xmlns:a16="http://schemas.microsoft.com/office/drawing/2014/main" id="{8751B06C-5DC9-C142-AE87-F9576FF87D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097253" y="4830526"/>
                <a:ext cx="289307" cy="289307"/>
              </a:xfrm>
              <a:prstGeom prst="rect">
                <a:avLst/>
              </a:prstGeom>
            </p:spPr>
          </p:pic>
          <p:pic>
            <p:nvPicPr>
              <p:cNvPr id="7" name="Graphic 6" descr="Envelope">
                <a:extLst>
                  <a:ext uri="{FF2B5EF4-FFF2-40B4-BE49-F238E27FC236}">
                    <a16:creationId xmlns:a16="http://schemas.microsoft.com/office/drawing/2014/main" id="{04EFEEAD-B696-714C-BA64-14DA6B39A6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518639" y="4830526"/>
                <a:ext cx="289307" cy="289307"/>
              </a:xfrm>
              <a:prstGeom prst="rect">
                <a:avLst/>
              </a:prstGeom>
            </p:spPr>
          </p:pic>
          <p:pic>
            <p:nvPicPr>
              <p:cNvPr id="8" name="Graphic 7" descr="Envelope">
                <a:extLst>
                  <a:ext uri="{FF2B5EF4-FFF2-40B4-BE49-F238E27FC236}">
                    <a16:creationId xmlns:a16="http://schemas.microsoft.com/office/drawing/2014/main" id="{759C0DF9-7B64-3C49-B215-D15D1D3CCC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807946" y="4830526"/>
                <a:ext cx="289307" cy="289307"/>
              </a:xfrm>
              <a:prstGeom prst="rect">
                <a:avLst/>
              </a:prstGeom>
            </p:spPr>
          </p:pic>
          <p:pic>
            <p:nvPicPr>
              <p:cNvPr id="9" name="Graphic 8" descr="Envelope">
                <a:extLst>
                  <a:ext uri="{FF2B5EF4-FFF2-40B4-BE49-F238E27FC236}">
                    <a16:creationId xmlns:a16="http://schemas.microsoft.com/office/drawing/2014/main" id="{65C9F305-9906-864B-8697-92ABCB82B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229332" y="4830526"/>
                <a:ext cx="289307" cy="289307"/>
              </a:xfrm>
              <a:prstGeom prst="rect">
                <a:avLst/>
              </a:prstGeom>
            </p:spPr>
          </p:pic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500DAEC-4EC9-1445-99C2-C423D6F05235}"/>
              </a:ext>
            </a:extLst>
          </p:cNvPr>
          <p:cNvGrpSpPr/>
          <p:nvPr/>
        </p:nvGrpSpPr>
        <p:grpSpPr>
          <a:xfrm>
            <a:off x="6050413" y="1949608"/>
            <a:ext cx="4705222" cy="2734944"/>
            <a:chOff x="6062616" y="2117131"/>
            <a:chExt cx="4705222" cy="2734944"/>
          </a:xfrm>
        </p:grpSpPr>
        <p:sp>
          <p:nvSpPr>
            <p:cNvPr id="91" name="Cloud 90">
              <a:extLst>
                <a:ext uri="{FF2B5EF4-FFF2-40B4-BE49-F238E27FC236}">
                  <a16:creationId xmlns:a16="http://schemas.microsoft.com/office/drawing/2014/main" id="{9D6884F3-9A05-3F4C-9957-B39170206C72}"/>
                </a:ext>
              </a:extLst>
            </p:cNvPr>
            <p:cNvSpPr/>
            <p:nvPr/>
          </p:nvSpPr>
          <p:spPr>
            <a:xfrm>
              <a:off x="6062616" y="2117131"/>
              <a:ext cx="4705222" cy="2734944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B3CA3D4B-AE5D-EF4A-AE44-1DB181555BA4}"/>
                </a:ext>
              </a:extLst>
            </p:cNvPr>
            <p:cNvGrpSpPr/>
            <p:nvPr/>
          </p:nvGrpSpPr>
          <p:grpSpPr>
            <a:xfrm>
              <a:off x="6861277" y="2358042"/>
              <a:ext cx="3071381" cy="2046827"/>
              <a:chOff x="5325587" y="2331243"/>
              <a:chExt cx="5482597" cy="3144584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A45E7AEB-9DFB-BF44-8E7A-8CE6783727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67534" y="2331243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6D101E3D-7506-3D49-9363-3B22767D5B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59598" y="2331243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FC16E301-012F-D042-B1A7-7C4F7B2938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63116" y="3718308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B767F24A-754C-C849-ACAB-0047DC38A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59598" y="3702439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836EFD94-A489-CB42-946F-F500BF52C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67534" y="3693751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5E3D37D7-E10D-3D4F-ACFF-6ECF01A49D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59796" y="3676367"/>
                <a:ext cx="903816" cy="385001"/>
              </a:xfrm>
              <a:prstGeom prst="rect">
                <a:avLst/>
              </a:prstGeom>
            </p:spPr>
          </p:pic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696EBC67-C630-C147-9732-3935875EAFE3}"/>
                  </a:ext>
                </a:extLst>
              </p:cNvPr>
              <p:cNvCxnSpPr>
                <a:stCxn id="35" idx="2"/>
                <a:endCxn id="36" idx="0"/>
              </p:cNvCxnSpPr>
              <p:nvPr/>
            </p:nvCxnSpPr>
            <p:spPr>
              <a:xfrm flipH="1">
                <a:off x="5815024" y="2716244"/>
                <a:ext cx="1496482" cy="100206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D271BD34-1EBC-A84C-882F-528B672FBB26}"/>
                  </a:ext>
                </a:extLst>
              </p:cNvPr>
              <p:cNvCxnSpPr>
                <a:cxnSpLocks/>
                <a:stCxn id="35" idx="2"/>
                <a:endCxn id="37" idx="0"/>
              </p:cNvCxnSpPr>
              <p:nvPr/>
            </p:nvCxnSpPr>
            <p:spPr>
              <a:xfrm>
                <a:off x="7311506" y="2716244"/>
                <a:ext cx="0" cy="98619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1023395-32DB-A442-B9A1-66C521E8B67C}"/>
                  </a:ext>
                </a:extLst>
              </p:cNvPr>
              <p:cNvCxnSpPr>
                <a:cxnSpLocks/>
                <a:stCxn id="35" idx="2"/>
                <a:endCxn id="38" idx="0"/>
              </p:cNvCxnSpPr>
              <p:nvPr/>
            </p:nvCxnSpPr>
            <p:spPr>
              <a:xfrm>
                <a:off x="7311506" y="2716244"/>
                <a:ext cx="1507936" cy="97750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8799FAB7-FAE5-994C-AAD5-910589AAF263}"/>
                  </a:ext>
                </a:extLst>
              </p:cNvPr>
              <p:cNvCxnSpPr>
                <a:cxnSpLocks/>
                <a:stCxn id="35" idx="2"/>
                <a:endCxn id="39" idx="0"/>
              </p:cNvCxnSpPr>
              <p:nvPr/>
            </p:nvCxnSpPr>
            <p:spPr>
              <a:xfrm>
                <a:off x="7311506" y="2716244"/>
                <a:ext cx="3000198" cy="96012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50ED91D9-59E6-AD4E-89AD-47284DF2A975}"/>
                  </a:ext>
                </a:extLst>
              </p:cNvPr>
              <p:cNvCxnSpPr>
                <a:cxnSpLocks/>
                <a:stCxn id="34" idx="2"/>
                <a:endCxn id="36" idx="0"/>
              </p:cNvCxnSpPr>
              <p:nvPr/>
            </p:nvCxnSpPr>
            <p:spPr>
              <a:xfrm flipH="1">
                <a:off x="5815024" y="2716244"/>
                <a:ext cx="3004418" cy="100206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38D65A1-0105-A046-9F7F-814253263343}"/>
                  </a:ext>
                </a:extLst>
              </p:cNvPr>
              <p:cNvCxnSpPr>
                <a:cxnSpLocks/>
                <a:stCxn id="34" idx="2"/>
                <a:endCxn id="37" idx="0"/>
              </p:cNvCxnSpPr>
              <p:nvPr/>
            </p:nvCxnSpPr>
            <p:spPr>
              <a:xfrm flipH="1">
                <a:off x="7311506" y="2716244"/>
                <a:ext cx="1507936" cy="98619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E1508D4-6C3E-7F48-BFF4-A12974ADBABE}"/>
                  </a:ext>
                </a:extLst>
              </p:cNvPr>
              <p:cNvCxnSpPr>
                <a:cxnSpLocks/>
                <a:stCxn id="34" idx="2"/>
                <a:endCxn id="38" idx="0"/>
              </p:cNvCxnSpPr>
              <p:nvPr/>
            </p:nvCxnSpPr>
            <p:spPr>
              <a:xfrm>
                <a:off x="8819442" y="2716244"/>
                <a:ext cx="0" cy="97750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255A93D-47AC-9841-B215-2D677E7A71D7}"/>
                  </a:ext>
                </a:extLst>
              </p:cNvPr>
              <p:cNvCxnSpPr>
                <a:cxnSpLocks/>
                <a:stCxn id="34" idx="2"/>
                <a:endCxn id="39" idx="0"/>
              </p:cNvCxnSpPr>
              <p:nvPr/>
            </p:nvCxnSpPr>
            <p:spPr>
              <a:xfrm>
                <a:off x="8819442" y="2716244"/>
                <a:ext cx="1492262" cy="96012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EBE9AF53-2F7B-094B-AD3C-BA238DA170DA}"/>
                  </a:ext>
                </a:extLst>
              </p:cNvPr>
              <p:cNvCxnSpPr>
                <a:cxnSpLocks/>
                <a:stCxn id="39" idx="2"/>
                <a:endCxn id="74" idx="0"/>
              </p:cNvCxnSpPr>
              <p:nvPr/>
            </p:nvCxnSpPr>
            <p:spPr>
              <a:xfrm>
                <a:off x="10311704" y="4061368"/>
                <a:ext cx="0" cy="42149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443DA418-C2A6-4342-8230-E0C3700617E7}"/>
                  </a:ext>
                </a:extLst>
              </p:cNvPr>
              <p:cNvCxnSpPr>
                <a:cxnSpLocks/>
                <a:stCxn id="38" idx="2"/>
                <a:endCxn id="53" idx="0"/>
              </p:cNvCxnSpPr>
              <p:nvPr/>
            </p:nvCxnSpPr>
            <p:spPr>
              <a:xfrm>
                <a:off x="8819442" y="4078752"/>
                <a:ext cx="2823" cy="37086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9C244F4F-B1CA-7845-8F58-F173D7092317}"/>
                  </a:ext>
                </a:extLst>
              </p:cNvPr>
              <p:cNvCxnSpPr>
                <a:cxnSpLocks/>
                <a:stCxn id="37" idx="2"/>
                <a:endCxn id="52" idx="0"/>
              </p:cNvCxnSpPr>
              <p:nvPr/>
            </p:nvCxnSpPr>
            <p:spPr>
              <a:xfrm>
                <a:off x="7311506" y="4087440"/>
                <a:ext cx="0" cy="39542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1A666271-B43D-EB43-B8D7-D5BA43CDD59E}"/>
                  </a:ext>
                </a:extLst>
              </p:cNvPr>
              <p:cNvCxnSpPr>
                <a:cxnSpLocks/>
                <a:stCxn id="36" idx="2"/>
                <a:endCxn id="71" idx="0"/>
              </p:cNvCxnSpPr>
              <p:nvPr/>
            </p:nvCxnSpPr>
            <p:spPr>
              <a:xfrm>
                <a:off x="5815024" y="4103309"/>
                <a:ext cx="7043" cy="37955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021A919C-EE43-4B40-BF56-CF0A6BFD47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15026" y="4482867"/>
                <a:ext cx="992960" cy="992960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C4688EAD-74E7-CF4E-9032-5E418A7109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25785" y="4449617"/>
                <a:ext cx="992960" cy="992960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23C2C36E-DF07-2F4C-946E-8579C4C2BA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25587" y="4482867"/>
                <a:ext cx="992960" cy="992960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741ACA95-67AC-0947-A415-4ABFCD7DF4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15224" y="4482867"/>
                <a:ext cx="992960" cy="992960"/>
              </a:xfrm>
              <a:prstGeom prst="rect">
                <a:avLst/>
              </a:prstGeom>
            </p:spPr>
          </p:pic>
        </p:grp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5E2B6D5F-EC01-BE4E-BD3C-109D211B444C}"/>
              </a:ext>
            </a:extLst>
          </p:cNvPr>
          <p:cNvCxnSpPr>
            <a:cxnSpLocks/>
            <a:stCxn id="4" idx="3"/>
            <a:endCxn id="91" idx="2"/>
          </p:cNvCxnSpPr>
          <p:nvPr/>
        </p:nvCxnSpPr>
        <p:spPr>
          <a:xfrm flipV="1">
            <a:off x="2639786" y="3317080"/>
            <a:ext cx="3425222" cy="154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F6E3C7B-703D-CE41-B220-96ACCFA5C8BE}"/>
              </a:ext>
            </a:extLst>
          </p:cNvPr>
          <p:cNvGrpSpPr/>
          <p:nvPr/>
        </p:nvGrpSpPr>
        <p:grpSpPr>
          <a:xfrm>
            <a:off x="5665293" y="3018907"/>
            <a:ext cx="385119" cy="297760"/>
            <a:chOff x="4577144" y="4431264"/>
            <a:chExt cx="385119" cy="297760"/>
          </a:xfrm>
        </p:grpSpPr>
        <p:pic>
          <p:nvPicPr>
            <p:cNvPr id="111" name="Graphic 110" descr="Envelope">
              <a:extLst>
                <a:ext uri="{FF2B5EF4-FFF2-40B4-BE49-F238E27FC236}">
                  <a16:creationId xmlns:a16="http://schemas.microsoft.com/office/drawing/2014/main" id="{87B0E5A0-1512-2F43-A7C0-F3742C03A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77144" y="4439717"/>
              <a:ext cx="289307" cy="289307"/>
            </a:xfrm>
            <a:prstGeom prst="rect">
              <a:avLst/>
            </a:prstGeom>
          </p:spPr>
        </p:pic>
        <p:pic>
          <p:nvPicPr>
            <p:cNvPr id="112" name="Graphic 111" descr="Checkmark">
              <a:extLst>
                <a:ext uri="{FF2B5EF4-FFF2-40B4-BE49-F238E27FC236}">
                  <a16:creationId xmlns:a16="http://schemas.microsoft.com/office/drawing/2014/main" id="{8D19F5A5-9323-9646-9B4D-65E0BE920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721797" y="4431264"/>
              <a:ext cx="240466" cy="240466"/>
            </a:xfrm>
            <a:prstGeom prst="rect">
              <a:avLst/>
            </a:prstGeom>
          </p:spPr>
        </p:pic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6F90E809-9A5C-4240-8426-E1FC01874B4F}"/>
              </a:ext>
            </a:extLst>
          </p:cNvPr>
          <p:cNvSpPr txBox="1"/>
          <p:nvPr/>
        </p:nvSpPr>
        <p:spPr>
          <a:xfrm>
            <a:off x="5580993" y="45930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07B5D748-580D-BD4D-B179-336CCE45D830}"/>
              </a:ext>
            </a:extLst>
          </p:cNvPr>
          <p:cNvGrpSpPr/>
          <p:nvPr/>
        </p:nvGrpSpPr>
        <p:grpSpPr>
          <a:xfrm>
            <a:off x="5489172" y="2954198"/>
            <a:ext cx="561240" cy="417444"/>
            <a:chOff x="3454967" y="4595568"/>
            <a:chExt cx="561240" cy="417444"/>
          </a:xfrm>
        </p:grpSpPr>
        <p:pic>
          <p:nvPicPr>
            <p:cNvPr id="114" name="Graphic 113" descr="Envelope">
              <a:extLst>
                <a:ext uri="{FF2B5EF4-FFF2-40B4-BE49-F238E27FC236}">
                  <a16:creationId xmlns:a16="http://schemas.microsoft.com/office/drawing/2014/main" id="{F44DFCE7-52A7-DB4A-9038-AAFC8F58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628954" y="4669576"/>
              <a:ext cx="289307" cy="289307"/>
            </a:xfrm>
            <a:prstGeom prst="rect">
              <a:avLst/>
            </a:prstGeom>
          </p:spPr>
        </p:pic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CEE97CE1-4655-C540-979F-742EE7D87605}"/>
                </a:ext>
              </a:extLst>
            </p:cNvPr>
            <p:cNvSpPr txBox="1"/>
            <p:nvPr/>
          </p:nvSpPr>
          <p:spPr>
            <a:xfrm rot="16200000">
              <a:off x="3384745" y="4665790"/>
              <a:ext cx="4174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EIN</a:t>
              </a:r>
            </a:p>
          </p:txBody>
        </p:sp>
        <p:pic>
          <p:nvPicPr>
            <p:cNvPr id="145" name="Graphic 144" descr="Checkmark">
              <a:extLst>
                <a:ext uri="{FF2B5EF4-FFF2-40B4-BE49-F238E27FC236}">
                  <a16:creationId xmlns:a16="http://schemas.microsoft.com/office/drawing/2014/main" id="{D36F7D09-E5D8-E249-87C2-42A7E6803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775741" y="4672115"/>
              <a:ext cx="240466" cy="24046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ounded Rectangular Callout 147">
                <a:extLst>
                  <a:ext uri="{FF2B5EF4-FFF2-40B4-BE49-F238E27FC236}">
                    <a16:creationId xmlns:a16="http://schemas.microsoft.com/office/drawing/2014/main" id="{B47CD079-9018-E442-8E9E-21064E71BC1C}"/>
                  </a:ext>
                </a:extLst>
              </p:cNvPr>
              <p:cNvSpPr/>
              <p:nvPr/>
            </p:nvSpPr>
            <p:spPr>
              <a:xfrm>
                <a:off x="2250973" y="4385104"/>
                <a:ext cx="3143726" cy="1514878"/>
              </a:xfrm>
              <a:prstGeom prst="wedgeRoundRectCallout">
                <a:avLst>
                  <a:gd name="adj1" fmla="val -34328"/>
                  <a:gd name="adj2" fmla="val -60603"/>
                  <a:gd name="adj3" fmla="val 16667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𝑐𝑤𝑛𝑑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𝑝𝑟𝑒𝑣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𝑐𝑤𝑛𝑑</m:t>
                      </m:r>
                    </m:oMath>
                  </m:oMathPara>
                </a14:m>
                <a:endParaRPr lang="en-US" dirty="0"/>
              </a:p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𝑐𝑤𝑛𝑑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𝑐𝑤𝑛𝑑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𝑠𝑎𝑓𝑒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(4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𝑀𝑆𝑆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𝑐𝑤𝑛𝑑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𝑐𝑤𝑛𝑑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𝑝𝑟𝑒𝑣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148" name="Rounded Rectangular Callout 147">
                <a:extLst>
                  <a:ext uri="{FF2B5EF4-FFF2-40B4-BE49-F238E27FC236}">
                    <a16:creationId xmlns:a16="http://schemas.microsoft.com/office/drawing/2014/main" id="{B47CD079-9018-E442-8E9E-21064E71BC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973" y="4385104"/>
                <a:ext cx="3143726" cy="1514878"/>
              </a:xfrm>
              <a:prstGeom prst="wedgeRoundRectCallout">
                <a:avLst>
                  <a:gd name="adj1" fmla="val -34328"/>
                  <a:gd name="adj2" fmla="val -60603"/>
                  <a:gd name="adj3" fmla="val 16667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Oval 149">
            <a:extLst>
              <a:ext uri="{FF2B5EF4-FFF2-40B4-BE49-F238E27FC236}">
                <a16:creationId xmlns:a16="http://schemas.microsoft.com/office/drawing/2014/main" id="{336D0FEC-7350-C643-9F1C-50F7CDBDB612}"/>
              </a:ext>
            </a:extLst>
          </p:cNvPr>
          <p:cNvSpPr/>
          <p:nvPr/>
        </p:nvSpPr>
        <p:spPr>
          <a:xfrm>
            <a:off x="2268085" y="4564957"/>
            <a:ext cx="288840" cy="2725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EF0B8078-6526-3E48-8880-A758856FACF3}"/>
              </a:ext>
            </a:extLst>
          </p:cNvPr>
          <p:cNvSpPr/>
          <p:nvPr/>
        </p:nvSpPr>
        <p:spPr>
          <a:xfrm>
            <a:off x="2268085" y="5345998"/>
            <a:ext cx="288840" cy="2725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153" name="Slide Number Placeholder 152">
            <a:extLst>
              <a:ext uri="{FF2B5EF4-FFF2-40B4-BE49-F238E27FC236}">
                <a16:creationId xmlns:a16="http://schemas.microsoft.com/office/drawing/2014/main" id="{690EB726-620A-B643-B3CD-CFB77D817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14</a:t>
            </a:fld>
            <a:endParaRPr lang="en-US"/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911CE109-3C50-4341-8AC2-F4EFA3FD84E8}"/>
              </a:ext>
            </a:extLst>
          </p:cNvPr>
          <p:cNvGrpSpPr/>
          <p:nvPr/>
        </p:nvGrpSpPr>
        <p:grpSpPr>
          <a:xfrm>
            <a:off x="1906276" y="3386686"/>
            <a:ext cx="568288" cy="237744"/>
            <a:chOff x="6937412" y="5618587"/>
            <a:chExt cx="568288" cy="237744"/>
          </a:xfrm>
        </p:grpSpPr>
        <p:sp>
          <p:nvSpPr>
            <p:cNvPr id="154" name="Bevel 153">
              <a:extLst>
                <a:ext uri="{FF2B5EF4-FFF2-40B4-BE49-F238E27FC236}">
                  <a16:creationId xmlns:a16="http://schemas.microsoft.com/office/drawing/2014/main" id="{E41B697E-DE35-B841-BBC0-3D083AF043EA}"/>
                </a:ext>
              </a:extLst>
            </p:cNvPr>
            <p:cNvSpPr/>
            <p:nvPr/>
          </p:nvSpPr>
          <p:spPr>
            <a:xfrm>
              <a:off x="6937412" y="5618587"/>
              <a:ext cx="568288" cy="237744"/>
            </a:xfrm>
            <a:prstGeom prst="bevel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5" name="Graphic 154" descr="Envelope">
              <a:extLst>
                <a:ext uri="{FF2B5EF4-FFF2-40B4-BE49-F238E27FC236}">
                  <a16:creationId xmlns:a16="http://schemas.microsoft.com/office/drawing/2014/main" id="{CEA71F7D-DF64-BF49-98DB-DA50E9543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96045" y="5618587"/>
              <a:ext cx="225511" cy="237744"/>
            </a:xfrm>
            <a:prstGeom prst="rect">
              <a:avLst/>
            </a:prstGeom>
          </p:spPr>
        </p:pic>
        <p:pic>
          <p:nvPicPr>
            <p:cNvPr id="156" name="Graphic 155" descr="Envelope">
              <a:extLst>
                <a:ext uri="{FF2B5EF4-FFF2-40B4-BE49-F238E27FC236}">
                  <a16:creationId xmlns:a16="http://schemas.microsoft.com/office/drawing/2014/main" id="{EEB9D18F-C89A-7141-A551-8647B878D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21556" y="5618587"/>
              <a:ext cx="225511" cy="2377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195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path" presetSubtype="0" repeatCount="8000" accel="50000" decel="5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58333E-6 1.85185E-6 L 0.33177 0.0023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89" y="1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8.33333E-7 2.96296E-6 L 0.34128 2.96296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-1.66667E-6 3.33333E-6 L 0.35078 -0.0023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9" y="-1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600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2.91667E-6 -1.11111E-6 L -0.24258 0.00232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35" y="1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3" presetClass="path" presetSubtype="0" repeatCount="3000" accel="50000" decel="50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2.5E-6 -1.11111E-6 L 0.33646 -1.11111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repeatCount="4000" accel="50000" decel="50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3" presetClass="path" presetSubtype="0" repeatCount="2000" accel="50000" decel="50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-1.66667E-6 3.33333E-6 L 0.35143 0.0013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5" y="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150" grpId="0" animBg="1"/>
      <p:bldP spid="1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01E2-BC7A-8C4B-9F92-DD81EDE51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97F"/>
                </a:solidFill>
              </a:rPr>
              <a:t>Outline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840351-331F-4175-AAF3-FA13B4F822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330569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41672F-1992-9D4F-B304-2A6AB1564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99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A7CC0-4576-DF40-966B-E00A6758A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97F"/>
                </a:solidFill>
              </a:rPr>
              <a:t>Experimental methodology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5B8B37-0BA1-1C42-8B33-D8DF6817EC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Simulation: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dirty="0">
                    <a:solidFill>
                      <a:srgbClr val="004CEF"/>
                    </a:solidFill>
                  </a:rPr>
                  <a:t>ns-3</a:t>
                </a:r>
                <a:r>
                  <a:rPr lang="en-US" dirty="0"/>
                  <a:t> simulator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dirty="0">
                    <a:solidFill>
                      <a:srgbClr val="004CEF"/>
                    </a:solidFill>
                  </a:rPr>
                  <a:t>Leaf-spine</a:t>
                </a:r>
                <a:r>
                  <a:rPr lang="en-US" dirty="0"/>
                  <a:t> topology</a:t>
                </a:r>
              </a:p>
              <a:p>
                <a:pPr lvl="2"/>
                <a:r>
                  <a:rPr lang="en-US" dirty="0"/>
                  <a:t>400 servers, 20 leaf and 10 spine switches, each leaf connected to 20 servers</a:t>
                </a:r>
              </a:p>
              <a:p>
                <a:pPr lvl="2"/>
                <a:r>
                  <a:rPr lang="en-US" dirty="0"/>
                  <a:t>Oversubscription factor: 2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𝐺𝑏𝑝𝑠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links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RTT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dirty="0">
                    <a:solidFill>
                      <a:srgbClr val="004CEF"/>
                    </a:solidFill>
                  </a:rPr>
                  <a:t>Workloads:</a:t>
                </a:r>
              </a:p>
              <a:p>
                <a:pPr lvl="2"/>
                <a:r>
                  <a:rPr lang="en-US" dirty="0"/>
                  <a:t>Poisson flow arrivals between random source and destinations</a:t>
                </a:r>
              </a:p>
              <a:p>
                <a:pPr lvl="2"/>
                <a:r>
                  <a:rPr lang="en-US" dirty="0"/>
                  <a:t>Short flow sizes randomly chosen between 8 KB to 32 KB</a:t>
                </a:r>
              </a:p>
              <a:p>
                <a:pPr lvl="2"/>
                <a:r>
                  <a:rPr lang="en-US" dirty="0"/>
                  <a:t>1 MB long flows</a:t>
                </a:r>
              </a:p>
              <a:p>
                <a:pPr lvl="1"/>
                <a:endParaRPr lang="en-US" dirty="0">
                  <a:solidFill>
                    <a:srgbClr val="FF0000"/>
                  </a:solidFill>
                </a:endParaRPr>
              </a:p>
              <a:p>
                <a:pPr lvl="2"/>
                <a:endParaRPr lang="en-US" dirty="0"/>
              </a:p>
              <a:p>
                <a:pPr lvl="2">
                  <a:buFont typeface="Wingdings" pitchFamily="2" charset="2"/>
                  <a:buChar char="Ø"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5B8B37-0BA1-1C42-8B33-D8DF6817EC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C97A8-003A-6249-B129-B162FE9CA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83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375D1-86A6-2242-B528-82C961E93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97F"/>
                </a:solidFill>
              </a:rPr>
              <a:t>Results: </a:t>
            </a:r>
            <a:r>
              <a:rPr lang="en-US" sz="4000" dirty="0">
                <a:solidFill>
                  <a:srgbClr val="00297F"/>
                </a:solidFill>
              </a:rPr>
              <a:t>Flow Completion Time (FCT)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F8B6A73-94FC-1C4A-AA41-B1920A104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90688"/>
            <a:ext cx="5157787" cy="823912"/>
          </a:xfrm>
        </p:spPr>
        <p:txBody>
          <a:bodyPr/>
          <a:lstStyle/>
          <a:p>
            <a:r>
              <a:rPr lang="en-US" dirty="0"/>
              <a:t>Median FCT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A262F8B-F943-CB47-B367-BFE6B5F9F0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Tail (99</a:t>
            </a:r>
            <a:r>
              <a:rPr lang="en-US" baseline="30000" dirty="0"/>
              <a:t>th</a:t>
            </a:r>
            <a:r>
              <a:rPr lang="en-US" dirty="0"/>
              <a:t> %-</a:t>
            </a:r>
            <a:r>
              <a:rPr lang="en-US" dirty="0" err="1"/>
              <a:t>ile</a:t>
            </a:r>
            <a:r>
              <a:rPr lang="en-US" dirty="0"/>
              <a:t>) FCT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7F614533-2811-0041-BCBB-8587C18C2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435292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On average, compared to DCTCP and ICTCP</a:t>
            </a:r>
          </a:p>
          <a:p>
            <a:pPr lvl="1"/>
            <a:r>
              <a:rPr lang="en-US" sz="1900" dirty="0"/>
              <a:t>Load &gt; 20%:</a:t>
            </a:r>
          </a:p>
          <a:p>
            <a:pPr lvl="2">
              <a:buFont typeface="Wingdings" pitchFamily="2" charset="2"/>
              <a:buChar char="Ø"/>
            </a:pPr>
            <a:r>
              <a:rPr lang="en-US" sz="1700" dirty="0"/>
              <a:t>50% reduction</a:t>
            </a:r>
          </a:p>
          <a:p>
            <a:pPr lvl="1"/>
            <a:r>
              <a:rPr lang="en-US" sz="2000" dirty="0"/>
              <a:t>Higher loads:</a:t>
            </a:r>
          </a:p>
          <a:p>
            <a:pPr lvl="2">
              <a:buFont typeface="Wingdings" pitchFamily="2" charset="2"/>
              <a:buChar char="Ø"/>
            </a:pPr>
            <a:r>
              <a:rPr lang="en-US" sz="1700" dirty="0"/>
              <a:t>Up to 70% reduction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E213F0-43EA-A949-85E6-1B32E918B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987" y="2505075"/>
            <a:ext cx="4403506" cy="2583189"/>
          </a:xfrm>
          <a:prstGeom prst="rect">
            <a:avLst/>
          </a:prstGeom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FB3A3A26-0F41-9342-BAC7-F525E4B6B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5157787" cy="435292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On average, compared to DCTCP and ICTCP</a:t>
            </a:r>
          </a:p>
          <a:p>
            <a:pPr lvl="1"/>
            <a:r>
              <a:rPr lang="en-US" sz="1900" dirty="0"/>
              <a:t>Load &gt; 20%:</a:t>
            </a:r>
          </a:p>
          <a:p>
            <a:pPr lvl="2">
              <a:buFont typeface="Wingdings" pitchFamily="2" charset="2"/>
              <a:buChar char="Ø"/>
            </a:pPr>
            <a:r>
              <a:rPr lang="en-US" sz="1700" dirty="0"/>
              <a:t>10% reduction</a:t>
            </a:r>
          </a:p>
          <a:p>
            <a:pPr lvl="1"/>
            <a:r>
              <a:rPr lang="en-US" sz="2000" dirty="0"/>
              <a:t>Higher loads:</a:t>
            </a:r>
          </a:p>
          <a:p>
            <a:pPr lvl="2">
              <a:buFont typeface="Wingdings" pitchFamily="2" charset="2"/>
              <a:buChar char="Ø"/>
            </a:pPr>
            <a:r>
              <a:rPr lang="en-US" sz="1700" dirty="0"/>
              <a:t>Up to 25% reduction</a:t>
            </a:r>
          </a:p>
          <a:p>
            <a:pPr lvl="2"/>
            <a:endParaRPr lang="en-US" sz="1600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6DF172C6-CF26-9847-8DCA-D4992E3EE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200" y="2505075"/>
            <a:ext cx="4211821" cy="24822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18DCA97-5F16-7247-97C0-904676FD91E1}"/>
              </a:ext>
            </a:extLst>
          </p:cNvPr>
          <p:cNvSpPr txBox="1"/>
          <p:nvPr/>
        </p:nvSpPr>
        <p:spPr>
          <a:xfrm>
            <a:off x="2679032" y="53099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BEB8609-8358-F040-B7B6-258533A7F3C0}"/>
              </a:ext>
            </a:extLst>
          </p:cNvPr>
          <p:cNvGrpSpPr/>
          <p:nvPr/>
        </p:nvGrpSpPr>
        <p:grpSpPr>
          <a:xfrm>
            <a:off x="1629034" y="3292950"/>
            <a:ext cx="8965114" cy="838257"/>
            <a:chOff x="1629034" y="3292950"/>
            <a:chExt cx="8965114" cy="838257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469CA977-B61D-FE41-BF7C-DB132850E200}"/>
                </a:ext>
              </a:extLst>
            </p:cNvPr>
            <p:cNvSpPr/>
            <p:nvPr/>
          </p:nvSpPr>
          <p:spPr>
            <a:xfrm>
              <a:off x="1629034" y="3292950"/>
              <a:ext cx="8965114" cy="838257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/>
                <a:t>DC apps are more sensitive to </a:t>
              </a:r>
              <a:r>
                <a:rPr lang="en-US" dirty="0">
                  <a:solidFill>
                    <a:srgbClr val="FF0000"/>
                  </a:solidFill>
                </a:rPr>
                <a:t>tail FCT</a:t>
              </a:r>
            </a:p>
            <a:p>
              <a:r>
                <a:rPr lang="en-US" dirty="0"/>
                <a:t>		&amp;				Pulser makes the </a:t>
              </a:r>
              <a:r>
                <a:rPr lang="en-US" dirty="0">
                  <a:solidFill>
                    <a:srgbClr val="FF0000"/>
                  </a:solidFill>
                </a:rPr>
                <a:t>right trade-off</a:t>
              </a:r>
            </a:p>
            <a:p>
              <a:r>
                <a:rPr lang="en-US" dirty="0" err="1"/>
                <a:t>Incast</a:t>
              </a:r>
              <a:r>
                <a:rPr lang="en-US" dirty="0"/>
                <a:t> congestion is an issue at </a:t>
              </a:r>
              <a:r>
                <a:rPr lang="en-US" dirty="0">
                  <a:solidFill>
                    <a:srgbClr val="FF0000"/>
                  </a:solidFill>
                </a:rPr>
                <a:t>higher loads</a:t>
              </a:r>
              <a:r>
                <a:rPr lang="en-US" dirty="0"/>
                <a:t> </a:t>
              </a:r>
            </a:p>
          </p:txBody>
        </p:sp>
        <p:sp>
          <p:nvSpPr>
            <p:cNvPr id="25" name="Right Arrow 24">
              <a:extLst>
                <a:ext uri="{FF2B5EF4-FFF2-40B4-BE49-F238E27FC236}">
                  <a16:creationId xmlns:a16="http://schemas.microsoft.com/office/drawing/2014/main" id="{5A2ADBBA-BD01-0846-88A5-84B40475239F}"/>
                </a:ext>
              </a:extLst>
            </p:cNvPr>
            <p:cNvSpPr/>
            <p:nvPr/>
          </p:nvSpPr>
          <p:spPr>
            <a:xfrm>
              <a:off x="6172199" y="3519568"/>
              <a:ext cx="645695" cy="3850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1E0D8FB1-27A8-3948-BB9A-4A5966C66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2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374E9-FA49-7246-A0CE-EAE8130EC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97F"/>
                </a:solidFill>
              </a:rPr>
              <a:t>Results: </a:t>
            </a:r>
            <a:r>
              <a:rPr lang="en-US" sz="4000" dirty="0">
                <a:solidFill>
                  <a:srgbClr val="00297F"/>
                </a:solidFill>
              </a:rPr>
              <a:t>Throughput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5A38094-18CE-CF48-8B81-EF2E78E0B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Long flow throughput decreases with load due to increased congestion</a:t>
            </a:r>
          </a:p>
          <a:p>
            <a:r>
              <a:rPr lang="en-US" sz="2400" dirty="0" err="1"/>
              <a:t>Pulser’s</a:t>
            </a:r>
            <a:r>
              <a:rPr lang="en-US" sz="2400" dirty="0"/>
              <a:t> ON/OFF window modulation helps both at the beginning and the end of </a:t>
            </a:r>
            <a:r>
              <a:rPr lang="en-US" sz="2400" dirty="0" err="1"/>
              <a:t>incast</a:t>
            </a:r>
            <a:endParaRPr lang="en-US" sz="2400" dirty="0"/>
          </a:p>
          <a:p>
            <a:r>
              <a:rPr lang="en-US" sz="2400" dirty="0">
                <a:solidFill>
                  <a:srgbClr val="004CEF"/>
                </a:solidFill>
              </a:rPr>
              <a:t>16%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C00000"/>
                </a:solidFill>
              </a:rPr>
              <a:t>22%</a:t>
            </a:r>
            <a:r>
              <a:rPr lang="en-US" sz="2400" dirty="0"/>
              <a:t> higher throughput compared to </a:t>
            </a:r>
            <a:r>
              <a:rPr lang="en-US" sz="2400" dirty="0">
                <a:solidFill>
                  <a:srgbClr val="004CEF"/>
                </a:solidFill>
              </a:rPr>
              <a:t>ICTCP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C00000"/>
                </a:solidFill>
              </a:rPr>
              <a:t>DCTCP</a:t>
            </a:r>
            <a:r>
              <a:rPr lang="en-US" sz="2400" dirty="0"/>
              <a:t> respectively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2FD05F71-7DF5-A048-B99C-80FD418C2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395" y="1825625"/>
            <a:ext cx="4757209" cy="2534444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F6F207-565D-DC44-BC6A-6DD6D11E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79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F3953-229E-7940-8C2D-4F0940B7D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47" y="383584"/>
            <a:ext cx="11774905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97F"/>
                </a:solidFill>
              </a:rPr>
              <a:t>Results: </a:t>
            </a:r>
            <a:r>
              <a:rPr lang="en-US" sz="4000" dirty="0">
                <a:solidFill>
                  <a:srgbClr val="00297F"/>
                </a:solidFill>
              </a:rPr>
              <a:t>Queue length and congestion window behavior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94DAA3D8-A6D6-FF44-B51B-1700E9A3870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1825624"/>
                <a:ext cx="5181600" cy="5032375"/>
              </a:xfrm>
            </p:spPr>
            <p:txBody>
              <a:bodyPr>
                <a:normAutofit/>
              </a:bodyPr>
              <a:lstStyle/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 err="1"/>
                  <a:t>Incast</a:t>
                </a:r>
                <a:r>
                  <a:rPr lang="en-US" sz="2000" dirty="0"/>
                  <a:t> starts at t=120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 and finishes at t=300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r>
                  <a:rPr lang="en-US" sz="2000" dirty="0"/>
                  <a:t>Pulser </a:t>
                </a:r>
                <a:r>
                  <a:rPr lang="en-US" sz="2000" dirty="0">
                    <a:solidFill>
                      <a:srgbClr val="004CEF"/>
                    </a:solidFill>
                  </a:rPr>
                  <a:t>instantly backs off and recovers </a:t>
                </a:r>
                <a:r>
                  <a:rPr lang="en-US" sz="2000" dirty="0"/>
                  <a:t>while DCTCP oscillates around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94DAA3D8-A6D6-FF44-B51B-1700E9A387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1825624"/>
                <a:ext cx="5181600" cy="5032375"/>
              </a:xfrm>
              <a:blipFill>
                <a:blip r:embed="rId3"/>
                <a:stretch>
                  <a:fillRect l="-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47C1664F-778A-AE45-A73D-A01BCF611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56" y="2094885"/>
            <a:ext cx="4553983" cy="266822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E458B93-D505-9D4D-BBA9-520419D815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5032374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Load = 60%</a:t>
            </a:r>
          </a:p>
          <a:p>
            <a:r>
              <a:rPr lang="en-US" sz="2000" dirty="0"/>
              <a:t>Pulser reduces queue buildup by as much as </a:t>
            </a:r>
            <a:r>
              <a:rPr lang="en-US" sz="2000" dirty="0">
                <a:solidFill>
                  <a:srgbClr val="C00000"/>
                </a:solidFill>
              </a:rPr>
              <a:t>50%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F761FB80-62E1-614F-9937-E9DE4711FA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058578"/>
            <a:ext cx="4664242" cy="2740843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AD89B8-74BC-B348-8BB3-CD5DB587A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88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25DA6-E642-0749-9424-42C6DBDDF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297F"/>
                </a:solidFill>
              </a:rPr>
              <a:t>Datacenters host a mix of applications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92873E-528D-D740-8B2F-71C4A75CE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939" y="1743376"/>
            <a:ext cx="903816" cy="3850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16BE61-5986-0646-8A63-F437C2876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035" y="1743376"/>
            <a:ext cx="903816" cy="385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33FDF54-CE04-9545-AB22-0A7A6C9D5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553" y="3130441"/>
            <a:ext cx="903816" cy="3850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32A875E-098F-8549-B3F5-A368EEA66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035" y="3114572"/>
            <a:ext cx="903816" cy="3850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C051BF5-DDE1-944B-BFB4-13A700309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939" y="3105885"/>
            <a:ext cx="903816" cy="3850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27E708-A343-5F44-9B14-A10498299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421" y="3105884"/>
            <a:ext cx="903816" cy="38500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372279-3D39-EA4B-A89A-F3E2C9A349D9}"/>
              </a:ext>
            </a:extLst>
          </p:cNvPr>
          <p:cNvCxnSpPr>
            <a:stCxn id="16" idx="2"/>
            <a:endCxn id="17" idx="0"/>
          </p:cNvCxnSpPr>
          <p:nvPr/>
        </p:nvCxnSpPr>
        <p:spPr>
          <a:xfrm flipH="1">
            <a:off x="3472461" y="2128377"/>
            <a:ext cx="1496482" cy="10020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4815935-2F7D-754E-995E-BD5311D2E09F}"/>
              </a:ext>
            </a:extLst>
          </p:cNvPr>
          <p:cNvCxnSpPr>
            <a:cxnSpLocks/>
            <a:stCxn id="16" idx="2"/>
            <a:endCxn id="18" idx="0"/>
          </p:cNvCxnSpPr>
          <p:nvPr/>
        </p:nvCxnSpPr>
        <p:spPr>
          <a:xfrm>
            <a:off x="4968943" y="2128377"/>
            <a:ext cx="0" cy="9861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3A64019-57FF-8747-A989-0A21AD04A15C}"/>
              </a:ext>
            </a:extLst>
          </p:cNvPr>
          <p:cNvCxnSpPr>
            <a:cxnSpLocks/>
            <a:stCxn id="16" idx="2"/>
            <a:endCxn id="19" idx="0"/>
          </p:cNvCxnSpPr>
          <p:nvPr/>
        </p:nvCxnSpPr>
        <p:spPr>
          <a:xfrm>
            <a:off x="4968943" y="2128377"/>
            <a:ext cx="2093904" cy="9775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B06DCC9-DD2E-A440-9721-20D186E193E9}"/>
              </a:ext>
            </a:extLst>
          </p:cNvPr>
          <p:cNvCxnSpPr>
            <a:cxnSpLocks/>
            <a:stCxn id="16" idx="2"/>
            <a:endCxn id="20" idx="0"/>
          </p:cNvCxnSpPr>
          <p:nvPr/>
        </p:nvCxnSpPr>
        <p:spPr>
          <a:xfrm>
            <a:off x="4968943" y="2128377"/>
            <a:ext cx="3590386" cy="9775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F355C4D-D469-F348-82DB-A6119D54F3A9}"/>
              </a:ext>
            </a:extLst>
          </p:cNvPr>
          <p:cNvCxnSpPr>
            <a:cxnSpLocks/>
            <a:stCxn id="6" idx="2"/>
            <a:endCxn id="17" idx="0"/>
          </p:cNvCxnSpPr>
          <p:nvPr/>
        </p:nvCxnSpPr>
        <p:spPr>
          <a:xfrm flipH="1">
            <a:off x="3472461" y="2128377"/>
            <a:ext cx="3590386" cy="10020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BC63C3F-3FAD-DF45-B07E-0C894EFDFDCD}"/>
              </a:ext>
            </a:extLst>
          </p:cNvPr>
          <p:cNvCxnSpPr>
            <a:cxnSpLocks/>
            <a:stCxn id="6" idx="2"/>
            <a:endCxn id="18" idx="0"/>
          </p:cNvCxnSpPr>
          <p:nvPr/>
        </p:nvCxnSpPr>
        <p:spPr>
          <a:xfrm flipH="1">
            <a:off x="4968943" y="2128377"/>
            <a:ext cx="2093904" cy="9861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E711407-518E-4643-A010-7D71E1A0840A}"/>
              </a:ext>
            </a:extLst>
          </p:cNvPr>
          <p:cNvCxnSpPr>
            <a:cxnSpLocks/>
            <a:stCxn id="6" idx="2"/>
            <a:endCxn id="19" idx="0"/>
          </p:cNvCxnSpPr>
          <p:nvPr/>
        </p:nvCxnSpPr>
        <p:spPr>
          <a:xfrm>
            <a:off x="7062847" y="2128377"/>
            <a:ext cx="0" cy="9775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496FD29-74F6-5547-9804-2476631742D2}"/>
              </a:ext>
            </a:extLst>
          </p:cNvPr>
          <p:cNvCxnSpPr>
            <a:cxnSpLocks/>
            <a:stCxn id="6" idx="2"/>
            <a:endCxn id="20" idx="0"/>
          </p:cNvCxnSpPr>
          <p:nvPr/>
        </p:nvCxnSpPr>
        <p:spPr>
          <a:xfrm>
            <a:off x="7062847" y="2128377"/>
            <a:ext cx="1496482" cy="9775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E0C8005-4528-304C-A5F3-72FED3A26FF1}"/>
              </a:ext>
            </a:extLst>
          </p:cNvPr>
          <p:cNvCxnSpPr>
            <a:cxnSpLocks/>
            <a:stCxn id="20" idx="2"/>
            <a:endCxn id="133" idx="0"/>
          </p:cNvCxnSpPr>
          <p:nvPr/>
        </p:nvCxnSpPr>
        <p:spPr>
          <a:xfrm>
            <a:off x="8559329" y="3490885"/>
            <a:ext cx="0" cy="8271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2B5C3C1-C06F-394A-9224-DE29BC5BB808}"/>
              </a:ext>
            </a:extLst>
          </p:cNvPr>
          <p:cNvCxnSpPr>
            <a:cxnSpLocks/>
            <a:stCxn id="19" idx="2"/>
            <a:endCxn id="132" idx="0"/>
          </p:cNvCxnSpPr>
          <p:nvPr/>
        </p:nvCxnSpPr>
        <p:spPr>
          <a:xfrm flipH="1">
            <a:off x="7059365" y="3490886"/>
            <a:ext cx="3482" cy="8271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3576862-A2A9-8849-BF4C-BDFE157DC0CA}"/>
              </a:ext>
            </a:extLst>
          </p:cNvPr>
          <p:cNvCxnSpPr>
            <a:cxnSpLocks/>
            <a:stCxn id="18" idx="2"/>
            <a:endCxn id="125" idx="0"/>
          </p:cNvCxnSpPr>
          <p:nvPr/>
        </p:nvCxnSpPr>
        <p:spPr>
          <a:xfrm>
            <a:off x="4968943" y="3499573"/>
            <a:ext cx="0" cy="8381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422CEE8-A76F-3145-918F-826BC3D2D3D6}"/>
              </a:ext>
            </a:extLst>
          </p:cNvPr>
          <p:cNvCxnSpPr>
            <a:cxnSpLocks/>
            <a:stCxn id="17" idx="2"/>
            <a:endCxn id="126" idx="0"/>
          </p:cNvCxnSpPr>
          <p:nvPr/>
        </p:nvCxnSpPr>
        <p:spPr>
          <a:xfrm>
            <a:off x="3472461" y="3515442"/>
            <a:ext cx="10725" cy="7994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D49AFFF-6A0D-8D4A-94BB-0AEAC9E03FEF}"/>
              </a:ext>
            </a:extLst>
          </p:cNvPr>
          <p:cNvGrpSpPr/>
          <p:nvPr/>
        </p:nvGrpSpPr>
        <p:grpSpPr>
          <a:xfrm>
            <a:off x="7752375" y="5349064"/>
            <a:ext cx="1613907" cy="971773"/>
            <a:chOff x="7891194" y="5784937"/>
            <a:chExt cx="1613907" cy="971773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D619C61B-8F21-0E43-BED9-E44182149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8940783" y="5784937"/>
              <a:ext cx="564318" cy="564318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E75CD1A3-FFAB-9D47-BD0A-122D48190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1194" y="5831088"/>
              <a:ext cx="439782" cy="439782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497598C6-034C-5948-B5DE-93CA9D8A0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86737" y="6316928"/>
              <a:ext cx="439782" cy="439782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BD764CC2-7473-314E-A819-6417CEB46D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2848" t="30836" r="30081" b="29606"/>
            <a:stretch/>
          </p:blipFill>
          <p:spPr>
            <a:xfrm>
              <a:off x="8330410" y="5859659"/>
              <a:ext cx="564317" cy="425570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BC861876-177B-3847-BF4C-C773BCE76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720891" y="6313800"/>
              <a:ext cx="439783" cy="425423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50BD566-EA62-2241-9B10-B20E7F99345A}"/>
              </a:ext>
            </a:extLst>
          </p:cNvPr>
          <p:cNvGrpSpPr/>
          <p:nvPr/>
        </p:nvGrpSpPr>
        <p:grpSpPr>
          <a:xfrm>
            <a:off x="3413748" y="5366551"/>
            <a:ext cx="1613907" cy="971773"/>
            <a:chOff x="7891194" y="5784937"/>
            <a:chExt cx="1613907" cy="971773"/>
          </a:xfrm>
        </p:grpSpPr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4959924E-6220-264D-9D94-478BB56F6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8940783" y="5784937"/>
              <a:ext cx="564318" cy="564318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74EA72C7-17B8-1840-A31C-4F5F8C6D8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1194" y="5831088"/>
              <a:ext cx="439782" cy="439782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D8249EF2-5C0A-6345-B719-D061E89F5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86737" y="6316928"/>
              <a:ext cx="439782" cy="439782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7E09FD4-AE73-D640-8AD7-8AC68601E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2848" t="30836" r="30081" b="29606"/>
            <a:stretch/>
          </p:blipFill>
          <p:spPr>
            <a:xfrm>
              <a:off x="8330410" y="5859659"/>
              <a:ext cx="564317" cy="425570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738E9193-4BA9-2443-8311-3B61C2EA9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720891" y="6313800"/>
              <a:ext cx="439783" cy="425423"/>
            </a:xfrm>
            <a:prstGeom prst="rect">
              <a:avLst/>
            </a:prstGeom>
          </p:spPr>
        </p:pic>
      </p:grpSp>
      <p:pic>
        <p:nvPicPr>
          <p:cNvPr id="118" name="Graphic 117" descr="Warning">
            <a:extLst>
              <a:ext uri="{FF2B5EF4-FFF2-40B4-BE49-F238E27FC236}">
                <a16:creationId xmlns:a16="http://schemas.microsoft.com/office/drawing/2014/main" id="{DE8AEEEE-5B32-8E4C-A6F5-95154388C0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59670" y="3739904"/>
            <a:ext cx="365289" cy="365289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ADFC873F-CFCE-124E-9D70-BAD9246E78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72463" y="4337705"/>
            <a:ext cx="992960" cy="992960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CBF6BD69-C0B3-3340-84C4-A61309BD96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29437" y="4314936"/>
            <a:ext cx="907497" cy="992960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058DDD97-545D-3C4B-95AD-34EAB0500B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62885" y="4318032"/>
            <a:ext cx="992960" cy="992960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6E7471B6-30B8-B449-ACD9-96909FCF32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62849" y="4318032"/>
            <a:ext cx="992960" cy="99296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8E1869-80FA-5440-871B-2149A04FA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2</a:t>
            </a:fld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B90CFB30-C8E3-074F-A5B4-A60758E716CF}"/>
              </a:ext>
            </a:extLst>
          </p:cNvPr>
          <p:cNvSpPr/>
          <p:nvPr/>
        </p:nvSpPr>
        <p:spPr>
          <a:xfrm>
            <a:off x="4751929" y="2171430"/>
            <a:ext cx="3993418" cy="2324370"/>
          </a:xfrm>
          <a:custGeom>
            <a:avLst/>
            <a:gdLst>
              <a:gd name="connsiteX0" fmla="*/ 226471 w 3993418"/>
              <a:gd name="connsiteY0" fmla="*/ 2324370 h 2324370"/>
              <a:gd name="connsiteX1" fmla="*/ 188371 w 3993418"/>
              <a:gd name="connsiteY1" fmla="*/ 1232170 h 2324370"/>
              <a:gd name="connsiteX2" fmla="*/ 2271171 w 3993418"/>
              <a:gd name="connsiteY2" fmla="*/ 270 h 2324370"/>
              <a:gd name="connsiteX3" fmla="*/ 3845971 w 3993418"/>
              <a:gd name="connsiteY3" fmla="*/ 1130570 h 2324370"/>
              <a:gd name="connsiteX4" fmla="*/ 3833271 w 3993418"/>
              <a:gd name="connsiteY4" fmla="*/ 2184670 h 232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3418" h="2324370">
                <a:moveTo>
                  <a:pt x="226471" y="2324370"/>
                </a:moveTo>
                <a:cubicBezTo>
                  <a:pt x="37029" y="1971945"/>
                  <a:pt x="-152412" y="1619520"/>
                  <a:pt x="188371" y="1232170"/>
                </a:cubicBezTo>
                <a:cubicBezTo>
                  <a:pt x="529154" y="844820"/>
                  <a:pt x="1661571" y="17203"/>
                  <a:pt x="2271171" y="270"/>
                </a:cubicBezTo>
                <a:cubicBezTo>
                  <a:pt x="2880771" y="-16663"/>
                  <a:pt x="3585621" y="766503"/>
                  <a:pt x="3845971" y="1130570"/>
                </a:cubicBezTo>
                <a:cubicBezTo>
                  <a:pt x="4106321" y="1494637"/>
                  <a:pt x="3969796" y="1839653"/>
                  <a:pt x="3833271" y="2184670"/>
                </a:cubicBezTo>
              </a:path>
            </a:pathLst>
          </a:custGeom>
          <a:noFill/>
          <a:ln w="44450">
            <a:solidFill>
              <a:srgbClr val="7030A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7C6C903-7FB0-E046-9430-80EC9B84A16E}"/>
              </a:ext>
            </a:extLst>
          </p:cNvPr>
          <p:cNvSpPr/>
          <p:nvPr/>
        </p:nvSpPr>
        <p:spPr>
          <a:xfrm>
            <a:off x="3144370" y="2120756"/>
            <a:ext cx="5507610" cy="2260744"/>
          </a:xfrm>
          <a:custGeom>
            <a:avLst/>
            <a:gdLst>
              <a:gd name="connsiteX0" fmla="*/ 322730 w 5507610"/>
              <a:gd name="connsiteY0" fmla="*/ 2260744 h 2260744"/>
              <a:gd name="connsiteX1" fmla="*/ 348130 w 5507610"/>
              <a:gd name="connsiteY1" fmla="*/ 1193944 h 2260744"/>
              <a:gd name="connsiteX2" fmla="*/ 3878730 w 5507610"/>
              <a:gd name="connsiteY2" fmla="*/ 144 h 2260744"/>
              <a:gd name="connsiteX3" fmla="*/ 5364630 w 5507610"/>
              <a:gd name="connsiteY3" fmla="*/ 1270144 h 2260744"/>
              <a:gd name="connsiteX4" fmla="*/ 5364630 w 5507610"/>
              <a:gd name="connsiteY4" fmla="*/ 2171844 h 226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7610" h="2260744">
                <a:moveTo>
                  <a:pt x="322730" y="2260744"/>
                </a:moveTo>
                <a:cubicBezTo>
                  <a:pt x="39096" y="1915727"/>
                  <a:pt x="-244537" y="1570711"/>
                  <a:pt x="348130" y="1193944"/>
                </a:cubicBezTo>
                <a:cubicBezTo>
                  <a:pt x="940797" y="817177"/>
                  <a:pt x="3042647" y="-12556"/>
                  <a:pt x="3878730" y="144"/>
                </a:cubicBezTo>
                <a:cubicBezTo>
                  <a:pt x="4714813" y="12844"/>
                  <a:pt x="5116980" y="908194"/>
                  <a:pt x="5364630" y="1270144"/>
                </a:cubicBezTo>
                <a:cubicBezTo>
                  <a:pt x="5612280" y="1632094"/>
                  <a:pt x="5488455" y="1901969"/>
                  <a:pt x="5364630" y="2171844"/>
                </a:cubicBezTo>
              </a:path>
            </a:pathLst>
          </a:custGeom>
          <a:noFill/>
          <a:ln w="15875">
            <a:solidFill>
              <a:srgbClr val="FF00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DC81397-1645-294F-920C-186FEEEDBE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58259" y="4199851"/>
            <a:ext cx="564318" cy="56431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C4D3DEA-6729-7346-8F1A-0421B13765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2831" y="4199851"/>
            <a:ext cx="439782" cy="439782"/>
          </a:xfrm>
          <a:prstGeom prst="rect">
            <a:avLst/>
          </a:prstGeom>
        </p:spPr>
      </p:pic>
      <p:sp>
        <p:nvSpPr>
          <p:cNvPr id="4" name="Left-Right Arrow 3">
            <a:extLst>
              <a:ext uri="{FF2B5EF4-FFF2-40B4-BE49-F238E27FC236}">
                <a16:creationId xmlns:a16="http://schemas.microsoft.com/office/drawing/2014/main" id="{E80C14E7-4B7B-1A4D-80AB-0607D606A476}"/>
              </a:ext>
            </a:extLst>
          </p:cNvPr>
          <p:cNvSpPr/>
          <p:nvPr/>
        </p:nvSpPr>
        <p:spPr>
          <a:xfrm rot="19575656">
            <a:off x="3241917" y="2508334"/>
            <a:ext cx="1573781" cy="154598"/>
          </a:xfrm>
          <a:prstGeom prst="leftRightArrow">
            <a:avLst>
              <a:gd name="adj1" fmla="val 25575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 cap="rnd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Low Latency</a:t>
            </a:r>
          </a:p>
        </p:txBody>
      </p:sp>
      <p:sp>
        <p:nvSpPr>
          <p:cNvPr id="44" name="Left-Right Arrow 43">
            <a:extLst>
              <a:ext uri="{FF2B5EF4-FFF2-40B4-BE49-F238E27FC236}">
                <a16:creationId xmlns:a16="http://schemas.microsoft.com/office/drawing/2014/main" id="{DCB5DB66-D40E-754E-9A9C-269C643BF6DD}"/>
              </a:ext>
            </a:extLst>
          </p:cNvPr>
          <p:cNvSpPr/>
          <p:nvPr/>
        </p:nvSpPr>
        <p:spPr>
          <a:xfrm rot="2092444">
            <a:off x="7436299" y="2189126"/>
            <a:ext cx="1573781" cy="506566"/>
          </a:xfrm>
          <a:prstGeom prst="leftRightArrow">
            <a:avLst>
              <a:gd name="adj1" fmla="val 42316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 cap="rnd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High Bandwidth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A67C633-5DBA-2B45-AEA6-1DF559AC964A}"/>
              </a:ext>
            </a:extLst>
          </p:cNvPr>
          <p:cNvGrpSpPr/>
          <p:nvPr/>
        </p:nvGrpSpPr>
        <p:grpSpPr>
          <a:xfrm>
            <a:off x="9011237" y="2944441"/>
            <a:ext cx="1557941" cy="707886"/>
            <a:chOff x="9011237" y="2944441"/>
            <a:chExt cx="1557941" cy="707886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80BBF99-C467-F944-859E-86890551202C}"/>
                </a:ext>
              </a:extLst>
            </p:cNvPr>
            <p:cNvCxnSpPr>
              <a:cxnSpLocks/>
              <a:stCxn id="20" idx="3"/>
              <a:endCxn id="9" idx="1"/>
            </p:cNvCxnSpPr>
            <p:nvPr/>
          </p:nvCxnSpPr>
          <p:spPr>
            <a:xfrm flipV="1">
              <a:off x="9011237" y="3298384"/>
              <a:ext cx="457275" cy="1"/>
            </a:xfrm>
            <a:prstGeom prst="straightConnector1">
              <a:avLst/>
            </a:prstGeom>
            <a:ln w="444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E61BA15-765C-1449-AE71-A61D8AD0D4D3}"/>
                </a:ext>
              </a:extLst>
            </p:cNvPr>
            <p:cNvSpPr txBox="1"/>
            <p:nvPr/>
          </p:nvSpPr>
          <p:spPr>
            <a:xfrm>
              <a:off x="9468512" y="2944441"/>
              <a:ext cx="11006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Shallow Buffers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99446BA-7939-054B-BFAA-458A45266A32}"/>
              </a:ext>
            </a:extLst>
          </p:cNvPr>
          <p:cNvGrpSpPr/>
          <p:nvPr/>
        </p:nvGrpSpPr>
        <p:grpSpPr>
          <a:xfrm>
            <a:off x="5295823" y="3476891"/>
            <a:ext cx="1436024" cy="979667"/>
            <a:chOff x="5295823" y="3476891"/>
            <a:chExt cx="1436024" cy="979667"/>
          </a:xfrm>
        </p:grpSpPr>
        <p:pic>
          <p:nvPicPr>
            <p:cNvPr id="22" name="Graphic 21" descr="Ethernet">
              <a:extLst>
                <a:ext uri="{FF2B5EF4-FFF2-40B4-BE49-F238E27FC236}">
                  <a16:creationId xmlns:a16="http://schemas.microsoft.com/office/drawing/2014/main" id="{25CD97CF-BC20-8F48-B60B-0E9858A9D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55586" y="3476891"/>
              <a:ext cx="914400" cy="914400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4EE7E1C-B4A5-DF4C-A469-12639FA08088}"/>
                </a:ext>
              </a:extLst>
            </p:cNvPr>
            <p:cNvSpPr txBox="1"/>
            <p:nvPr/>
          </p:nvSpPr>
          <p:spPr>
            <a:xfrm>
              <a:off x="5295823" y="4056448"/>
              <a:ext cx="1436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Large Scale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471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9 -0.00532 C -0.01367 -0.05 -0.03047 -0.09467 -0.00222 -0.15162 C 0.02617 -0.20879 0.12239 -0.3456 0.17292 -0.34791 C 0.22344 -0.35046 0.2789 -0.22014 0.30104 -0.16643 C 0.32305 -0.11273 0.31406 -0.06921 0.30521 -0.02569 " pathEditMode="relative" ptsTypes="AAAAA">
                                      <p:cBhvr>
                                        <p:cTn id="3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2 0.01667 C -0.02591 -0.03125 -0.05416 -0.07916 -0.00508 -0.14074 C 0.04414 -0.20254 0.22604 -0.35092 0.29701 -0.3537 C 0.3681 -0.35648 0.39844 -0.20092 0.4211 -0.1574 C 0.44362 -0.11388 0.43802 -0.10324 0.43256 -0.09259 " pathEditMode="relative" ptsTypes="AAAAA">
                                      <p:cBhvr>
                                        <p:cTn id="4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4" grpId="0" animBg="1"/>
      <p:bldP spid="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73BED-9647-CD4F-851A-E353C44E1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97F"/>
                </a:solidFill>
              </a:rPr>
              <a:t>Results: </a:t>
            </a:r>
            <a:r>
              <a:rPr lang="en-US" sz="4000" dirty="0">
                <a:solidFill>
                  <a:srgbClr val="00297F"/>
                </a:solidFill>
              </a:rPr>
              <a:t>Sensitivity of tail FCT to </a:t>
            </a:r>
            <a:r>
              <a:rPr lang="en-US" sz="4000" dirty="0" err="1">
                <a:solidFill>
                  <a:srgbClr val="00297F"/>
                </a:solidFill>
              </a:rPr>
              <a:t>incast</a:t>
            </a:r>
            <a:r>
              <a:rPr lang="en-US" sz="4000" dirty="0">
                <a:solidFill>
                  <a:srgbClr val="00297F"/>
                </a:solidFill>
              </a:rPr>
              <a:t> degree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7EB901-A47D-374D-8A2E-A3C5F8E29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51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600" dirty="0" err="1"/>
              <a:t>Incast</a:t>
            </a:r>
            <a:r>
              <a:rPr lang="en-US" sz="2600" dirty="0"/>
              <a:t> degree varied as 24 (default), 32 and 40</a:t>
            </a:r>
          </a:p>
          <a:p>
            <a:r>
              <a:rPr lang="en-US" sz="2600" dirty="0"/>
              <a:t>Results </a:t>
            </a:r>
            <a:r>
              <a:rPr lang="en-US" sz="2600" dirty="0">
                <a:solidFill>
                  <a:srgbClr val="004CEF"/>
                </a:solidFill>
              </a:rPr>
              <a:t>normalized</a:t>
            </a:r>
            <a:r>
              <a:rPr lang="en-US" sz="2600" dirty="0"/>
              <a:t> to default case</a:t>
            </a:r>
          </a:p>
          <a:p>
            <a:r>
              <a:rPr lang="en-US" sz="2600" dirty="0"/>
              <a:t>At least </a:t>
            </a:r>
            <a:r>
              <a:rPr lang="en-US" sz="2600" dirty="0">
                <a:solidFill>
                  <a:srgbClr val="FF0000"/>
                </a:solidFill>
              </a:rPr>
              <a:t>2x improvement </a:t>
            </a:r>
            <a:r>
              <a:rPr lang="en-US" sz="2600" dirty="0"/>
              <a:t>over DCTCP and ICTCP for 60% and 80% loads</a:t>
            </a:r>
          </a:p>
          <a:p>
            <a:r>
              <a:rPr lang="en-US" sz="2600" dirty="0"/>
              <a:t>Performance improvement </a:t>
            </a:r>
            <a:r>
              <a:rPr lang="en-US" sz="2600" dirty="0">
                <a:solidFill>
                  <a:srgbClr val="004CEF"/>
                </a:solidFill>
              </a:rPr>
              <a:t>robust</a:t>
            </a:r>
            <a:r>
              <a:rPr lang="en-US" sz="2600" dirty="0"/>
              <a:t> for a range of loads and </a:t>
            </a:r>
            <a:r>
              <a:rPr lang="en-US" sz="2600" dirty="0" err="1"/>
              <a:t>incast</a:t>
            </a:r>
            <a:r>
              <a:rPr lang="en-US" sz="2600" dirty="0"/>
              <a:t> degrees</a:t>
            </a:r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3DF959AE-2CFB-8342-BBBC-BBC61B8EB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609" y="1690688"/>
            <a:ext cx="5072782" cy="2972197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AD21ADD-ACDD-9941-AD91-8EB97B8FA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04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7DC23-B3B1-A948-813F-D4ECDEE5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97F"/>
                </a:solidFill>
              </a:rPr>
              <a:t>Real implementation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DBFB95-5F62-844A-BBEA-83BC5B5F24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42529" y="2272023"/>
            <a:ext cx="578268" cy="578268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F54FBC34-4E64-D341-A49A-F1311B0E0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529" y="5003457"/>
            <a:ext cx="578268" cy="578268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6C2B0B22-6FA7-0141-9BDF-116878799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463" y="3594928"/>
            <a:ext cx="578268" cy="5782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1B9385-3E1B-4246-95F6-EEF62E8D2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079" y="3669464"/>
            <a:ext cx="903816" cy="385001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828122A5-CF6D-D24D-AF19-FD499115C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777" y="3593151"/>
            <a:ext cx="578268" cy="5782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7DB9D5-542B-9D41-82F0-3358FDBD0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688" y="3691561"/>
            <a:ext cx="903816" cy="38500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BA5015E-63A1-6E4D-A0F7-07D0606247AA}"/>
              </a:ext>
            </a:extLst>
          </p:cNvPr>
          <p:cNvGrpSpPr/>
          <p:nvPr/>
        </p:nvGrpSpPr>
        <p:grpSpPr>
          <a:xfrm>
            <a:off x="1915306" y="2267232"/>
            <a:ext cx="388706" cy="1434394"/>
            <a:chOff x="1189478" y="2347670"/>
            <a:chExt cx="388706" cy="1434394"/>
          </a:xfrm>
        </p:grpSpPr>
        <p:pic>
          <p:nvPicPr>
            <p:cNvPr id="12" name="Graphic 11" descr="Monitor">
              <a:extLst>
                <a:ext uri="{FF2B5EF4-FFF2-40B4-BE49-F238E27FC236}">
                  <a16:creationId xmlns:a16="http://schemas.microsoft.com/office/drawing/2014/main" id="{81F46670-0EEA-2A47-94E3-D39353A08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89478" y="2347670"/>
              <a:ext cx="388706" cy="388706"/>
            </a:xfrm>
            <a:prstGeom prst="rect">
              <a:avLst/>
            </a:prstGeom>
          </p:spPr>
        </p:pic>
        <p:pic>
          <p:nvPicPr>
            <p:cNvPr id="13" name="Graphic 12" descr="Monitor">
              <a:extLst>
                <a:ext uri="{FF2B5EF4-FFF2-40B4-BE49-F238E27FC236}">
                  <a16:creationId xmlns:a16="http://schemas.microsoft.com/office/drawing/2014/main" id="{09AB417E-BAEA-664B-A339-4091DE6A2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89478" y="2736376"/>
              <a:ext cx="388706" cy="388706"/>
            </a:xfrm>
            <a:prstGeom prst="rect">
              <a:avLst/>
            </a:prstGeom>
          </p:spPr>
        </p:pic>
        <p:pic>
          <p:nvPicPr>
            <p:cNvPr id="15" name="Graphic 14" descr="Monitor">
              <a:extLst>
                <a:ext uri="{FF2B5EF4-FFF2-40B4-BE49-F238E27FC236}">
                  <a16:creationId xmlns:a16="http://schemas.microsoft.com/office/drawing/2014/main" id="{23FBDDCD-B96A-5843-909E-7C5A89588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89478" y="3393358"/>
              <a:ext cx="388706" cy="38870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AD2D2D6-6065-874A-B8A5-AB872E515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6200000">
              <a:off x="1273898" y="3165653"/>
              <a:ext cx="238269" cy="238269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BD3C14C-9ED7-0446-BE6F-7E3534073E36}"/>
              </a:ext>
            </a:extLst>
          </p:cNvPr>
          <p:cNvGrpSpPr/>
          <p:nvPr/>
        </p:nvGrpSpPr>
        <p:grpSpPr>
          <a:xfrm>
            <a:off x="1948556" y="4961260"/>
            <a:ext cx="388706" cy="1434394"/>
            <a:chOff x="1189478" y="2347670"/>
            <a:chExt cx="388706" cy="1434394"/>
          </a:xfrm>
        </p:grpSpPr>
        <p:pic>
          <p:nvPicPr>
            <p:cNvPr id="20" name="Graphic 19" descr="Monitor">
              <a:extLst>
                <a:ext uri="{FF2B5EF4-FFF2-40B4-BE49-F238E27FC236}">
                  <a16:creationId xmlns:a16="http://schemas.microsoft.com/office/drawing/2014/main" id="{1D070CB0-204C-B041-A1C6-3728A57DC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89478" y="2347670"/>
              <a:ext cx="388706" cy="388706"/>
            </a:xfrm>
            <a:prstGeom prst="rect">
              <a:avLst/>
            </a:prstGeom>
          </p:spPr>
        </p:pic>
        <p:pic>
          <p:nvPicPr>
            <p:cNvPr id="21" name="Graphic 20" descr="Monitor">
              <a:extLst>
                <a:ext uri="{FF2B5EF4-FFF2-40B4-BE49-F238E27FC236}">
                  <a16:creationId xmlns:a16="http://schemas.microsoft.com/office/drawing/2014/main" id="{18E9C1FA-4AEA-774D-ABD7-109A95530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89478" y="2736376"/>
              <a:ext cx="388706" cy="388706"/>
            </a:xfrm>
            <a:prstGeom prst="rect">
              <a:avLst/>
            </a:prstGeom>
          </p:spPr>
        </p:pic>
        <p:pic>
          <p:nvPicPr>
            <p:cNvPr id="22" name="Graphic 21" descr="Monitor">
              <a:extLst>
                <a:ext uri="{FF2B5EF4-FFF2-40B4-BE49-F238E27FC236}">
                  <a16:creationId xmlns:a16="http://schemas.microsoft.com/office/drawing/2014/main" id="{0991D48A-00B7-904B-B4F0-2F9E50487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89478" y="3393358"/>
              <a:ext cx="388706" cy="38870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68E9CB3-8C51-1A4D-AB14-40A2DC8DC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6200000">
              <a:off x="1273898" y="3165653"/>
              <a:ext cx="238269" cy="238269"/>
            </a:xfrm>
            <a:prstGeom prst="rect">
              <a:avLst/>
            </a:prstGeom>
          </p:spPr>
        </p:pic>
      </p:grp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0F98CAF0-4536-374C-974F-A54419FBD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338997"/>
              </p:ext>
            </p:extLst>
          </p:nvPr>
        </p:nvGraphicFramePr>
        <p:xfrm>
          <a:off x="5946366" y="4996992"/>
          <a:ext cx="5755896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89132">
                  <a:extLst>
                    <a:ext uri="{9D8B030D-6E8A-4147-A177-3AD203B41FA5}">
                      <a16:colId xmlns:a16="http://schemas.microsoft.com/office/drawing/2014/main" val="3357144512"/>
                    </a:ext>
                  </a:extLst>
                </a:gridCol>
                <a:gridCol w="917590">
                  <a:extLst>
                    <a:ext uri="{9D8B030D-6E8A-4147-A177-3AD203B41FA5}">
                      <a16:colId xmlns:a16="http://schemas.microsoft.com/office/drawing/2014/main" val="362309175"/>
                    </a:ext>
                  </a:extLst>
                </a:gridCol>
                <a:gridCol w="849174">
                  <a:extLst>
                    <a:ext uri="{9D8B030D-6E8A-4147-A177-3AD203B41FA5}">
                      <a16:colId xmlns:a16="http://schemas.microsoft.com/office/drawing/2014/main" val="28857956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DCTCP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Pulser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966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Avg. flow completion time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804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99th 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percentile flow completion time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740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Throughput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(Mbps)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029286"/>
                  </a:ext>
                </a:extLst>
              </a:tr>
            </a:tbl>
          </a:graphicData>
        </a:graphic>
      </p:graphicFrame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1EFD6D2-BFAC-254F-BA6A-704E0238DC8D}"/>
              </a:ext>
            </a:extLst>
          </p:cNvPr>
          <p:cNvCxnSpPr>
            <a:cxnSpLocks/>
            <a:stCxn id="4" idx="3"/>
            <a:endCxn id="7" idx="1"/>
          </p:cNvCxnSpPr>
          <p:nvPr/>
        </p:nvCxnSpPr>
        <p:spPr>
          <a:xfrm>
            <a:off x="2920797" y="2561157"/>
            <a:ext cx="424282" cy="130080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F71F154-CC4C-0540-8A09-5F7780EA946C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 flipV="1">
            <a:off x="2920797" y="3884062"/>
            <a:ext cx="446891" cy="140852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32EC941-8933-994C-B3F4-2E6120AD2306}"/>
              </a:ext>
            </a:extLst>
          </p:cNvPr>
          <p:cNvCxnSpPr>
            <a:cxnSpLocks/>
            <a:stCxn id="6" idx="1"/>
            <a:endCxn id="9" idx="3"/>
          </p:cNvCxnSpPr>
          <p:nvPr/>
        </p:nvCxnSpPr>
        <p:spPr>
          <a:xfrm flipH="1">
            <a:off x="4271504" y="3884062"/>
            <a:ext cx="66195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DE4F8AE-ECA0-9642-9E3D-9A41EB333BC5}"/>
              </a:ext>
            </a:extLst>
          </p:cNvPr>
          <p:cNvCxnSpPr>
            <a:cxnSpLocks/>
            <a:stCxn id="8" idx="1"/>
            <a:endCxn id="6" idx="3"/>
          </p:cNvCxnSpPr>
          <p:nvPr/>
        </p:nvCxnSpPr>
        <p:spPr>
          <a:xfrm flipH="1">
            <a:off x="5511731" y="3882285"/>
            <a:ext cx="1835046" cy="177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ounded Rectangular Callout 40">
            <a:extLst>
              <a:ext uri="{FF2B5EF4-FFF2-40B4-BE49-F238E27FC236}">
                <a16:creationId xmlns:a16="http://schemas.microsoft.com/office/drawing/2014/main" id="{570E60B8-EFF7-0346-A569-95B2040A46DE}"/>
              </a:ext>
            </a:extLst>
          </p:cNvPr>
          <p:cNvSpPr/>
          <p:nvPr/>
        </p:nvSpPr>
        <p:spPr>
          <a:xfrm>
            <a:off x="5511731" y="3165616"/>
            <a:ext cx="1755879" cy="564197"/>
          </a:xfrm>
          <a:prstGeom prst="wedgeRoundRectCallout">
            <a:avLst>
              <a:gd name="adj1" fmla="val -34286"/>
              <a:gd name="adj2" fmla="val 6739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Rate limited to 50 Mbps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90988DD-A8B3-6E4E-AC53-11DFDD58463C}"/>
              </a:ext>
            </a:extLst>
          </p:cNvPr>
          <p:cNvSpPr txBox="1"/>
          <p:nvPr/>
        </p:nvSpPr>
        <p:spPr>
          <a:xfrm>
            <a:off x="7100115" y="4139225"/>
            <a:ext cx="1220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Aggregator</a:t>
            </a:r>
          </a:p>
        </p:txBody>
      </p:sp>
      <p:sp>
        <p:nvSpPr>
          <p:cNvPr id="46" name="Rounded Rectangular Callout 45">
            <a:extLst>
              <a:ext uri="{FF2B5EF4-FFF2-40B4-BE49-F238E27FC236}">
                <a16:creationId xmlns:a16="http://schemas.microsoft.com/office/drawing/2014/main" id="{D2347535-4A29-CD49-93BE-EC9E9756046D}"/>
              </a:ext>
            </a:extLst>
          </p:cNvPr>
          <p:cNvSpPr/>
          <p:nvPr/>
        </p:nvSpPr>
        <p:spPr>
          <a:xfrm>
            <a:off x="754144" y="2986295"/>
            <a:ext cx="1107161" cy="875670"/>
          </a:xfrm>
          <a:prstGeom prst="wedgeRoundRectCallout">
            <a:avLst>
              <a:gd name="adj1" fmla="val 61919"/>
              <a:gd name="adj2" fmla="val -3212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8 VMs,</a:t>
            </a:r>
          </a:p>
          <a:p>
            <a:r>
              <a:rPr lang="en-US" sz="1400" dirty="0"/>
              <a:t>Each NIC rate limited to 50 Mbps</a:t>
            </a:r>
          </a:p>
        </p:txBody>
      </p:sp>
      <p:sp>
        <p:nvSpPr>
          <p:cNvPr id="49" name="Rounded Rectangular Callout 48">
            <a:extLst>
              <a:ext uri="{FF2B5EF4-FFF2-40B4-BE49-F238E27FC236}">
                <a16:creationId xmlns:a16="http://schemas.microsoft.com/office/drawing/2014/main" id="{D21F8393-AB89-1644-B45F-6705D9C94123}"/>
              </a:ext>
            </a:extLst>
          </p:cNvPr>
          <p:cNvSpPr/>
          <p:nvPr/>
        </p:nvSpPr>
        <p:spPr>
          <a:xfrm>
            <a:off x="3519947" y="3043875"/>
            <a:ext cx="1061411" cy="564197"/>
          </a:xfrm>
          <a:prstGeom prst="wedgeRoundRectCallout">
            <a:avLst>
              <a:gd name="adj1" fmla="val -34286"/>
              <a:gd name="adj2" fmla="val 6739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Physical switch</a:t>
            </a:r>
          </a:p>
        </p:txBody>
      </p:sp>
      <p:sp>
        <p:nvSpPr>
          <p:cNvPr id="50" name="Rounded Rectangular Callout 49">
            <a:extLst>
              <a:ext uri="{FF2B5EF4-FFF2-40B4-BE49-F238E27FC236}">
                <a16:creationId xmlns:a16="http://schemas.microsoft.com/office/drawing/2014/main" id="{40F6E9D3-5EB9-D54B-B971-3192E2ADC19A}"/>
              </a:ext>
            </a:extLst>
          </p:cNvPr>
          <p:cNvSpPr/>
          <p:nvPr/>
        </p:nvSpPr>
        <p:spPr>
          <a:xfrm>
            <a:off x="4986501" y="4357096"/>
            <a:ext cx="1109499" cy="460970"/>
          </a:xfrm>
          <a:prstGeom prst="wedgeRoundRectCallout">
            <a:avLst>
              <a:gd name="adj1" fmla="val -38854"/>
              <a:gd name="adj2" fmla="val -7477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Linux switch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95A7B512-26D4-C649-AD75-2296C9BA9262}"/>
              </a:ext>
            </a:extLst>
          </p:cNvPr>
          <p:cNvSpPr/>
          <p:nvPr/>
        </p:nvSpPr>
        <p:spPr>
          <a:xfrm>
            <a:off x="7267610" y="1781604"/>
            <a:ext cx="4619881" cy="91097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4CEF"/>
                </a:solidFill>
              </a:rPr>
              <a:t>Iperf3</a:t>
            </a:r>
            <a:r>
              <a:rPr lang="en-US" dirty="0"/>
              <a:t> to generate: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background 40MB long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15 synchronous bursts of short 100KB flows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0C38843-5DA3-CD4B-AAF5-65791452E136}"/>
              </a:ext>
            </a:extLst>
          </p:cNvPr>
          <p:cNvSpPr txBox="1"/>
          <p:nvPr/>
        </p:nvSpPr>
        <p:spPr>
          <a:xfrm>
            <a:off x="1422841" y="1928686"/>
            <a:ext cx="930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Senders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169719D-0761-554C-9AF7-3D53EEBCF323}"/>
              </a:ext>
            </a:extLst>
          </p:cNvPr>
          <p:cNvSpPr txBox="1"/>
          <p:nvPr/>
        </p:nvSpPr>
        <p:spPr>
          <a:xfrm>
            <a:off x="1467473" y="4633400"/>
            <a:ext cx="930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Senders</a:t>
            </a:r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42C5FB27-BCBB-6141-87D3-84D6596B4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8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01E2-BC7A-8C4B-9F92-DD81EDE51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97F"/>
                </a:solidFill>
              </a:rPr>
              <a:t>Outline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840351-331F-4175-AAF3-FA13B4F822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6918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376F95-01D8-494C-94A1-182B45955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4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DEC96-79F4-004D-8E4D-86ED73004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97F"/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3AA64-147A-6C42-B451-FC9DD8661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Prior congestion control approaches </a:t>
            </a:r>
            <a:r>
              <a:rPr lang="en-US" dirty="0">
                <a:solidFill>
                  <a:srgbClr val="FF0000"/>
                </a:solidFill>
              </a:rPr>
              <a:t>do not explicitly detect and isolate </a:t>
            </a:r>
            <a:r>
              <a:rPr lang="en-US" dirty="0" err="1">
                <a:solidFill>
                  <a:srgbClr val="FF0000"/>
                </a:solidFill>
              </a:rPr>
              <a:t>incast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/>
              <a:t>Existing end-host mechanisms cannot aggressively respond without throughput loss</a:t>
            </a:r>
          </a:p>
          <a:p>
            <a:r>
              <a:rPr lang="en-US" dirty="0"/>
              <a:t>We propose: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EIN: </a:t>
            </a:r>
            <a:r>
              <a:rPr lang="en-US" dirty="0">
                <a:solidFill>
                  <a:srgbClr val="004CEF"/>
                </a:solidFill>
              </a:rPr>
              <a:t>gradient-based </a:t>
            </a:r>
            <a:r>
              <a:rPr lang="en-US" dirty="0" err="1">
                <a:solidFill>
                  <a:srgbClr val="004CEF"/>
                </a:solidFill>
              </a:rPr>
              <a:t>incast</a:t>
            </a:r>
            <a:r>
              <a:rPr lang="en-US" dirty="0">
                <a:solidFill>
                  <a:srgbClr val="004CEF"/>
                </a:solidFill>
              </a:rPr>
              <a:t> detection </a:t>
            </a:r>
            <a:r>
              <a:rPr lang="en-US" dirty="0"/>
              <a:t>at network switches which is fast and accurate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Pulser: congestion control scheme which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Quickly backs off </a:t>
            </a:r>
            <a:r>
              <a:rPr lang="en-US" dirty="0"/>
              <a:t>during </a:t>
            </a:r>
            <a:r>
              <a:rPr lang="en-US" dirty="0" err="1"/>
              <a:t>incast</a:t>
            </a:r>
            <a:r>
              <a:rPr lang="en-US" dirty="0"/>
              <a:t> for short time intervals </a:t>
            </a:r>
            <a:r>
              <a:rPr lang="en-US" dirty="0">
                <a:solidFill>
                  <a:srgbClr val="FF0000"/>
                </a:solidFill>
              </a:rPr>
              <a:t>without hurting latency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Restores the rate </a:t>
            </a:r>
            <a:r>
              <a:rPr lang="en-US" dirty="0"/>
              <a:t>after the </a:t>
            </a:r>
            <a:r>
              <a:rPr lang="en-US" dirty="0" err="1"/>
              <a:t>incast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without losing throughput</a:t>
            </a:r>
          </a:p>
          <a:p>
            <a:r>
              <a:rPr lang="en-US" dirty="0"/>
              <a:t>Future work</a:t>
            </a:r>
          </a:p>
          <a:p>
            <a:pPr lvl="1"/>
            <a:r>
              <a:rPr lang="en-US" dirty="0">
                <a:solidFill>
                  <a:srgbClr val="004CEF"/>
                </a:solidFill>
              </a:rPr>
              <a:t>Learning</a:t>
            </a:r>
            <a:r>
              <a:rPr lang="en-US" dirty="0"/>
              <a:t> the </a:t>
            </a:r>
            <a:r>
              <a:rPr lang="en-US" dirty="0" err="1"/>
              <a:t>incast</a:t>
            </a:r>
            <a:r>
              <a:rPr lang="en-US" dirty="0"/>
              <a:t> characteristics in different environments and </a:t>
            </a:r>
            <a:r>
              <a:rPr lang="en-US" dirty="0">
                <a:solidFill>
                  <a:srgbClr val="004CEF"/>
                </a:solidFill>
              </a:rPr>
              <a:t>adapting</a:t>
            </a:r>
            <a:r>
              <a:rPr lang="en-US" dirty="0"/>
              <a:t> pulses accordingly (e.g. tailor pulse duration to the gradient extent)</a:t>
            </a:r>
          </a:p>
          <a:p>
            <a:pPr lvl="1"/>
            <a:r>
              <a:rPr lang="en-US" dirty="0"/>
              <a:t>Evaluating Pulser on large </a:t>
            </a:r>
            <a:r>
              <a:rPr lang="en-US" dirty="0">
                <a:solidFill>
                  <a:srgbClr val="004CEF"/>
                </a:solidFill>
              </a:rPr>
              <a:t>production datacenter traces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08552-AC3A-0344-8E7A-7387C6BC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4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D51FE-A3AC-DD48-95CA-5B8E2E88E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000" b="1" dirty="0">
                <a:solidFill>
                  <a:srgbClr val="00297F"/>
                </a:solidFill>
              </a:rPr>
              <a:t>Goal</a:t>
            </a:r>
            <a:r>
              <a:rPr lang="en-US" sz="4000" dirty="0">
                <a:solidFill>
                  <a:srgbClr val="00297F"/>
                </a:solidFill>
              </a:rPr>
              <a:t>: Joint optimization of short flows’ completion times and long flows’ throughput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E5E2832-F074-C84C-8689-5E3D0C4332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Key: </a:t>
                </a:r>
                <a:r>
                  <a:rPr lang="en-US" dirty="0"/>
                  <a:t>Accurately and quickly respond to congestion</a:t>
                </a:r>
              </a:p>
              <a:p>
                <a:r>
                  <a:rPr lang="en-US" dirty="0">
                    <a:solidFill>
                      <a:srgbClr val="004CEF"/>
                    </a:solidFill>
                  </a:rPr>
                  <a:t>Heavy-tailed</a:t>
                </a:r>
                <a:r>
                  <a:rPr lang="en-US" dirty="0"/>
                  <a:t> datacenter traffic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dirty="0"/>
                  <a:t>Small fraction of long flows account for most bytes</a:t>
                </a:r>
              </a:p>
              <a:p>
                <a:r>
                  <a:rPr lang="en-US" dirty="0"/>
                  <a:t>Growing popularity of online services</a:t>
                </a:r>
              </a:p>
              <a:p>
                <a:pPr lvl="1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004CE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dirty="0" smtClean="0">
                            <a:solidFill>
                              <a:srgbClr val="004CEF"/>
                            </a:solidFill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4CEF"/>
                            </a:solidFill>
                            <a:latin typeface="Cambria Math" panose="02040503050406030204" pitchFamily="18" charset="0"/>
                          </a:rPr>
                          <m:t>Short</m:t>
                        </m:r>
                        <m:r>
                          <a:rPr lang="en-US" b="0" i="0" dirty="0" smtClean="0">
                            <a:solidFill>
                              <a:srgbClr val="004CE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4CEF"/>
                            </a:solidFill>
                            <a:latin typeface="Cambria Math" panose="02040503050406030204" pitchFamily="18" charset="0"/>
                          </a:rPr>
                          <m:t>Flows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rgbClr val="004CEF"/>
                            </a:solidFill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4CEF"/>
                            </a:solidFill>
                            <a:latin typeface="Cambria Math" panose="02040503050406030204" pitchFamily="18" charset="0"/>
                          </a:rPr>
                          <m:t>Total</m:t>
                        </m:r>
                        <m:r>
                          <a:rPr lang="en-US" b="0" i="0" dirty="0" smtClean="0">
                            <a:solidFill>
                              <a:srgbClr val="004CE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4CEF"/>
                            </a:solidFill>
                            <a:latin typeface="Cambria Math" panose="02040503050406030204" pitchFamily="18" charset="0"/>
                          </a:rPr>
                          <m:t>Flows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E5E2832-F074-C84C-8689-5E3D0C4332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5D5F2A8C-4A27-964B-A45E-881D90F7E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54" y="2029243"/>
            <a:ext cx="670505" cy="6705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C952DC-5484-6D42-9EA1-977188805C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5425" y="5167311"/>
            <a:ext cx="1325564" cy="1325564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9620EC0-4882-A640-8F0B-9239B211B443}"/>
              </a:ext>
            </a:extLst>
          </p:cNvPr>
          <p:cNvSpPr/>
          <p:nvPr/>
        </p:nvSpPr>
        <p:spPr>
          <a:xfrm>
            <a:off x="9333271" y="2736339"/>
            <a:ext cx="2020529" cy="60511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Low tail latency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B65AFF2-3D38-2B42-8A19-F52023650507}"/>
              </a:ext>
            </a:extLst>
          </p:cNvPr>
          <p:cNvSpPr/>
          <p:nvPr/>
        </p:nvSpPr>
        <p:spPr>
          <a:xfrm>
            <a:off x="9327943" y="4864756"/>
            <a:ext cx="2020529" cy="60511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 throughput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80DE79D-635E-9F48-A017-9831C5F1BFE0}"/>
              </a:ext>
            </a:extLst>
          </p:cNvPr>
          <p:cNvGrpSpPr/>
          <p:nvPr/>
        </p:nvGrpSpPr>
        <p:grpSpPr>
          <a:xfrm>
            <a:off x="9235156" y="3644006"/>
            <a:ext cx="2112111" cy="914400"/>
            <a:chOff x="8809773" y="3506305"/>
            <a:chExt cx="2112111" cy="9144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607A2C6-F0D5-A345-B070-86BFDFF81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26753" y="3506305"/>
              <a:ext cx="1612900" cy="914400"/>
            </a:xfrm>
            <a:prstGeom prst="rect">
              <a:avLst/>
            </a:prstGeom>
          </p:spPr>
        </p:pic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259B0B41-9301-7A43-8208-FE8BDFE9E3CB}"/>
                </a:ext>
              </a:extLst>
            </p:cNvPr>
            <p:cNvSpPr/>
            <p:nvPr/>
          </p:nvSpPr>
          <p:spPr>
            <a:xfrm>
              <a:off x="10357422" y="3660950"/>
              <a:ext cx="564462" cy="629602"/>
            </a:xfrm>
            <a:prstGeom prst="arc">
              <a:avLst>
                <a:gd name="adj1" fmla="val 16346187"/>
                <a:gd name="adj2" fmla="val 5571827"/>
              </a:avLst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D2A6D752-5BAA-174D-A60D-6C5445B05343}"/>
                </a:ext>
              </a:extLst>
            </p:cNvPr>
            <p:cNvSpPr/>
            <p:nvPr/>
          </p:nvSpPr>
          <p:spPr>
            <a:xfrm rot="10800000">
              <a:off x="8809773" y="3648704"/>
              <a:ext cx="564462" cy="629602"/>
            </a:xfrm>
            <a:prstGeom prst="arc">
              <a:avLst>
                <a:gd name="adj1" fmla="val 16346187"/>
                <a:gd name="adj2" fmla="val 5571827"/>
              </a:avLst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6CBB4-E1E4-2741-A941-262C6B103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3</a:t>
            </a:fld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52045AF-A844-1245-A336-2325D8C42AEC}"/>
              </a:ext>
            </a:extLst>
          </p:cNvPr>
          <p:cNvCxnSpPr/>
          <p:nvPr/>
        </p:nvCxnSpPr>
        <p:spPr>
          <a:xfrm flipV="1">
            <a:off x="3320793" y="3761451"/>
            <a:ext cx="0" cy="398906"/>
          </a:xfrm>
          <a:prstGeom prst="straightConnector1">
            <a:avLst/>
          </a:prstGeom>
          <a:ln w="31750"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346FA4-EC2B-4543-B822-D323E1BC4237}"/>
              </a:ext>
            </a:extLst>
          </p:cNvPr>
          <p:cNvSpPr/>
          <p:nvPr/>
        </p:nvSpPr>
        <p:spPr>
          <a:xfrm>
            <a:off x="3689498" y="4465617"/>
            <a:ext cx="4813004" cy="17113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4000" b="1" dirty="0">
                <a:solidFill>
                  <a:schemeClr val="tx1"/>
                </a:solidFill>
              </a:rPr>
              <a:t>Problem: </a:t>
            </a:r>
            <a:r>
              <a:rPr lang="en-US" sz="4000" i="1" dirty="0" err="1">
                <a:solidFill>
                  <a:schemeClr val="tx1"/>
                </a:solidFill>
              </a:rPr>
              <a:t>Incast</a:t>
            </a:r>
            <a:r>
              <a:rPr lang="en-US" sz="4000" i="1" dirty="0">
                <a:solidFill>
                  <a:schemeClr val="tx1"/>
                </a:solidFill>
              </a:rPr>
              <a:t>, s</a:t>
            </a:r>
            <a:r>
              <a:rPr lang="en-US" sz="4000" dirty="0">
                <a:solidFill>
                  <a:schemeClr val="tx1"/>
                </a:solidFill>
              </a:rPr>
              <a:t>ynchronized bursts of short flows</a:t>
            </a:r>
          </a:p>
        </p:txBody>
      </p:sp>
    </p:spTree>
    <p:extLst>
      <p:ext uri="{BB962C8B-B14F-4D97-AF65-F5344CB8AC3E}">
        <p14:creationId xmlns:p14="http://schemas.microsoft.com/office/powerpoint/2010/main" val="219933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E7CA7-CF93-944F-BF58-3A67D9124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297F"/>
                </a:solidFill>
              </a:rPr>
              <a:t>Traditional TCP cannot infer congestion quickly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993719-79F6-054A-BAAB-B52EA9DA2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263" y="2331243"/>
            <a:ext cx="903816" cy="385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F4AC92-4002-1349-A838-2430267BA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359" y="2331243"/>
            <a:ext cx="903816" cy="385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CA8F21-E3AD-7949-98C2-CE1F1C75F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877" y="3718308"/>
            <a:ext cx="903816" cy="385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A08B0E-A030-FD4C-B1C0-639ADDCB9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359" y="3702439"/>
            <a:ext cx="903816" cy="385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199EDC-25F5-B741-85B7-8D5040355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263" y="3693752"/>
            <a:ext cx="903816" cy="385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25C1A7-4E54-6249-9EF4-501C3DDDB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7745" y="3693751"/>
            <a:ext cx="903816" cy="38500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704C319-1184-3C46-82D9-841FFA323AE7}"/>
              </a:ext>
            </a:extLst>
          </p:cNvPr>
          <p:cNvCxnSpPr>
            <a:stCxn id="9" idx="2"/>
            <a:endCxn id="10" idx="0"/>
          </p:cNvCxnSpPr>
          <p:nvPr/>
        </p:nvCxnSpPr>
        <p:spPr>
          <a:xfrm flipH="1">
            <a:off x="4972785" y="2716244"/>
            <a:ext cx="1496482" cy="10020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F613D0E-9ABA-A04C-95A7-FB70520491E6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>
            <a:off x="6469267" y="2716244"/>
            <a:ext cx="0" cy="9861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D8F6451-09B4-9443-A15A-E68CF5EB4FD4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>
            <a:off x="6469267" y="2716244"/>
            <a:ext cx="2093904" cy="9775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1317ACB-5909-3948-9354-EF5D311EA131}"/>
              </a:ext>
            </a:extLst>
          </p:cNvPr>
          <p:cNvCxnSpPr>
            <a:cxnSpLocks/>
            <a:stCxn id="9" idx="2"/>
            <a:endCxn id="13" idx="0"/>
          </p:cNvCxnSpPr>
          <p:nvPr/>
        </p:nvCxnSpPr>
        <p:spPr>
          <a:xfrm>
            <a:off x="6469267" y="2716244"/>
            <a:ext cx="3590386" cy="9775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3EBC111-DAC4-544E-B6D9-6257022E86F2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 flipH="1">
            <a:off x="4972785" y="2716244"/>
            <a:ext cx="3590386" cy="10020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50B517C-35A0-2446-A26C-17BC061F6012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 flipH="1">
            <a:off x="6469267" y="2716244"/>
            <a:ext cx="2093904" cy="9861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89D431C-3A1D-754B-A566-71978B7799AD}"/>
              </a:ext>
            </a:extLst>
          </p:cNvPr>
          <p:cNvCxnSpPr>
            <a:cxnSpLocks/>
            <a:stCxn id="8" idx="2"/>
            <a:endCxn id="12" idx="0"/>
          </p:cNvCxnSpPr>
          <p:nvPr/>
        </p:nvCxnSpPr>
        <p:spPr>
          <a:xfrm>
            <a:off x="8563171" y="2716244"/>
            <a:ext cx="0" cy="9775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34B0FE3-8361-B140-B9BD-E2C681DEE6A2}"/>
              </a:ext>
            </a:extLst>
          </p:cNvPr>
          <p:cNvCxnSpPr>
            <a:cxnSpLocks/>
            <a:stCxn id="8" idx="2"/>
            <a:endCxn id="13" idx="0"/>
          </p:cNvCxnSpPr>
          <p:nvPr/>
        </p:nvCxnSpPr>
        <p:spPr>
          <a:xfrm>
            <a:off x="8563171" y="2716244"/>
            <a:ext cx="1496482" cy="9775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D0566FE-9938-084F-8E9C-1383F75DB66D}"/>
              </a:ext>
            </a:extLst>
          </p:cNvPr>
          <p:cNvCxnSpPr>
            <a:cxnSpLocks/>
            <a:stCxn id="13" idx="2"/>
            <a:endCxn id="28" idx="0"/>
          </p:cNvCxnSpPr>
          <p:nvPr/>
        </p:nvCxnSpPr>
        <p:spPr>
          <a:xfrm>
            <a:off x="10059653" y="4078752"/>
            <a:ext cx="0" cy="7080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9E4A277-6E69-944B-A57F-CAD1CA029C44}"/>
              </a:ext>
            </a:extLst>
          </p:cNvPr>
          <p:cNvCxnSpPr>
            <a:cxnSpLocks/>
            <a:stCxn id="12" idx="2"/>
            <a:endCxn id="27" idx="0"/>
          </p:cNvCxnSpPr>
          <p:nvPr/>
        </p:nvCxnSpPr>
        <p:spPr>
          <a:xfrm flipH="1">
            <a:off x="8559689" y="4078753"/>
            <a:ext cx="3482" cy="4108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221DAF0-A813-994A-9533-39113A1DA459}"/>
              </a:ext>
            </a:extLst>
          </p:cNvPr>
          <p:cNvCxnSpPr>
            <a:cxnSpLocks/>
            <a:stCxn id="11" idx="2"/>
            <a:endCxn id="26" idx="0"/>
          </p:cNvCxnSpPr>
          <p:nvPr/>
        </p:nvCxnSpPr>
        <p:spPr>
          <a:xfrm>
            <a:off x="6469267" y="4087440"/>
            <a:ext cx="0" cy="3954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F2970E-F4A2-F74B-9EA8-3FD9AED82038}"/>
              </a:ext>
            </a:extLst>
          </p:cNvPr>
          <p:cNvCxnSpPr>
            <a:cxnSpLocks/>
            <a:stCxn id="10" idx="2"/>
            <a:endCxn id="29" idx="0"/>
          </p:cNvCxnSpPr>
          <p:nvPr/>
        </p:nvCxnSpPr>
        <p:spPr>
          <a:xfrm flipH="1">
            <a:off x="4969303" y="4103309"/>
            <a:ext cx="3482" cy="6493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FB9E33C2-C784-1D4F-A864-913A80101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787" y="4482867"/>
            <a:ext cx="992960" cy="99296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A69E9B1-8D23-EA40-BA57-9FA82A46B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3209" y="4489632"/>
            <a:ext cx="992960" cy="99296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4160163-4A1E-0C40-891A-AE5476E4BE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7152" y="4786846"/>
            <a:ext cx="385001" cy="38500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8B1E1FA-A6D9-3340-AC96-0CE02ED53C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802" y="4752647"/>
            <a:ext cx="385001" cy="385001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32A773E8-56E6-D74B-A26C-9C8ACFBE3C09}"/>
              </a:ext>
            </a:extLst>
          </p:cNvPr>
          <p:cNvGrpSpPr/>
          <p:nvPr/>
        </p:nvGrpSpPr>
        <p:grpSpPr>
          <a:xfrm>
            <a:off x="10154554" y="4103309"/>
            <a:ext cx="161821" cy="364127"/>
            <a:chOff x="10996793" y="4103309"/>
            <a:chExt cx="161821" cy="36412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323EAED-DC51-2843-AE3D-1C6C6FE0C3DE}"/>
                </a:ext>
              </a:extLst>
            </p:cNvPr>
            <p:cNvCxnSpPr>
              <a:cxnSpLocks/>
            </p:cNvCxnSpPr>
            <p:nvPr/>
          </p:nvCxnSpPr>
          <p:spPr>
            <a:xfrm>
              <a:off x="11001862" y="4103309"/>
              <a:ext cx="0" cy="351954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595AE38-7508-034C-9033-805942D274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01862" y="4454447"/>
              <a:ext cx="156752" cy="816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3B97D5A-4C21-774A-BE84-7DDCB9D6A8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53908" y="4103309"/>
              <a:ext cx="4706" cy="351138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85170AC-ABBC-0647-BDF0-E4036F8F2CE3}"/>
                </a:ext>
              </a:extLst>
            </p:cNvPr>
            <p:cNvCxnSpPr>
              <a:cxnSpLocks/>
            </p:cNvCxnSpPr>
            <p:nvPr/>
          </p:nvCxnSpPr>
          <p:spPr>
            <a:xfrm>
              <a:off x="10996793" y="4345565"/>
              <a:ext cx="156752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5F3901D-58F3-9341-A57A-6F48051D0B4B}"/>
                </a:ext>
              </a:extLst>
            </p:cNvPr>
            <p:cNvCxnSpPr>
              <a:cxnSpLocks/>
            </p:cNvCxnSpPr>
            <p:nvPr/>
          </p:nvCxnSpPr>
          <p:spPr>
            <a:xfrm>
              <a:off x="11001862" y="4243540"/>
              <a:ext cx="156752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6E6BB5A-CED5-AF45-9A33-25BFB29037E3}"/>
                </a:ext>
              </a:extLst>
            </p:cNvPr>
            <p:cNvCxnSpPr>
              <a:cxnSpLocks/>
            </p:cNvCxnSpPr>
            <p:nvPr/>
          </p:nvCxnSpPr>
          <p:spPr>
            <a:xfrm>
              <a:off x="11001862" y="4136975"/>
              <a:ext cx="156752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36" name="Graphic 35" descr="Envelope">
              <a:extLst>
                <a:ext uri="{FF2B5EF4-FFF2-40B4-BE49-F238E27FC236}">
                  <a16:creationId xmlns:a16="http://schemas.microsoft.com/office/drawing/2014/main" id="{9891CD7B-9BDA-634E-A3CD-32F336302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017117" y="4333065"/>
              <a:ext cx="128917" cy="134371"/>
            </a:xfrm>
            <a:prstGeom prst="rect">
              <a:avLst/>
            </a:prstGeom>
          </p:spPr>
        </p:pic>
        <p:pic>
          <p:nvPicPr>
            <p:cNvPr id="37" name="Graphic 36" descr="Envelope">
              <a:extLst>
                <a:ext uri="{FF2B5EF4-FFF2-40B4-BE49-F238E27FC236}">
                  <a16:creationId xmlns:a16="http://schemas.microsoft.com/office/drawing/2014/main" id="{CEB5C615-A8E4-944D-B06A-FE39EDBCA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017117" y="4227059"/>
              <a:ext cx="131593" cy="137160"/>
            </a:xfrm>
            <a:prstGeom prst="rect">
              <a:avLst/>
            </a:prstGeom>
          </p:spPr>
        </p:pic>
        <p:pic>
          <p:nvPicPr>
            <p:cNvPr id="38" name="Graphic 37" descr="Envelope">
              <a:extLst>
                <a:ext uri="{FF2B5EF4-FFF2-40B4-BE49-F238E27FC236}">
                  <a16:creationId xmlns:a16="http://schemas.microsoft.com/office/drawing/2014/main" id="{7C7EC471-73E8-C741-82B4-A82E24A74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018284" y="4122864"/>
              <a:ext cx="128917" cy="134371"/>
            </a:xfrm>
            <a:prstGeom prst="rect">
              <a:avLst/>
            </a:prstGeom>
          </p:spPr>
        </p:pic>
      </p:grpSp>
      <p:pic>
        <p:nvPicPr>
          <p:cNvPr id="39" name="Graphic 38" descr="Envelope">
            <a:extLst>
              <a:ext uri="{FF2B5EF4-FFF2-40B4-BE49-F238E27FC236}">
                <a16:creationId xmlns:a16="http://schemas.microsoft.com/office/drawing/2014/main" id="{1F252F1E-7E27-AC4B-AF70-E1DE7814A0C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93089" y="4696805"/>
            <a:ext cx="289307" cy="289307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20380F94-5553-8C48-80EB-EF17B48CDF52}"/>
              </a:ext>
            </a:extLst>
          </p:cNvPr>
          <p:cNvGrpSpPr/>
          <p:nvPr/>
        </p:nvGrpSpPr>
        <p:grpSpPr>
          <a:xfrm>
            <a:off x="10084697" y="3910808"/>
            <a:ext cx="309278" cy="364881"/>
            <a:chOff x="2528047" y="2107174"/>
            <a:chExt cx="170329" cy="18244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817E92E-360D-A244-8DFB-9C517CE3BD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8048" y="2107174"/>
              <a:ext cx="170328" cy="182440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8526E41-79F1-6048-A090-59E6C994122B}"/>
                </a:ext>
              </a:extLst>
            </p:cNvPr>
            <p:cNvCxnSpPr>
              <a:cxnSpLocks/>
            </p:cNvCxnSpPr>
            <p:nvPr/>
          </p:nvCxnSpPr>
          <p:spPr>
            <a:xfrm>
              <a:off x="2528047" y="2122194"/>
              <a:ext cx="170329" cy="167420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727D4353-2A69-2B41-84E0-446FB8FDAB68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4498495" y="4799009"/>
            <a:ext cx="278493" cy="278493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A9AAF9D9-DF58-A246-A6CB-FA28E5954498}"/>
              </a:ext>
            </a:extLst>
          </p:cNvPr>
          <p:cNvSpPr/>
          <p:nvPr/>
        </p:nvSpPr>
        <p:spPr>
          <a:xfrm>
            <a:off x="1725495" y="2888255"/>
            <a:ext cx="1365152" cy="45373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Timeout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4CFFBFEC-6A81-9F48-801E-8DBD0460ED67}"/>
              </a:ext>
            </a:extLst>
          </p:cNvPr>
          <p:cNvSpPr/>
          <p:nvPr/>
        </p:nvSpPr>
        <p:spPr>
          <a:xfrm>
            <a:off x="1725498" y="1690688"/>
            <a:ext cx="1365152" cy="45373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Congestion</a:t>
            </a:r>
          </a:p>
        </p:txBody>
      </p:sp>
      <p:sp>
        <p:nvSpPr>
          <p:cNvPr id="46" name="Notched Right Arrow 45">
            <a:extLst>
              <a:ext uri="{FF2B5EF4-FFF2-40B4-BE49-F238E27FC236}">
                <a16:creationId xmlns:a16="http://schemas.microsoft.com/office/drawing/2014/main" id="{543D0968-DFF1-EE47-8C69-BB5B65BACBFE}"/>
              </a:ext>
            </a:extLst>
          </p:cNvPr>
          <p:cNvSpPr/>
          <p:nvPr/>
        </p:nvSpPr>
        <p:spPr>
          <a:xfrm rot="5400000">
            <a:off x="2182099" y="2287220"/>
            <a:ext cx="451947" cy="457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Notched Right Arrow 46">
            <a:extLst>
              <a:ext uri="{FF2B5EF4-FFF2-40B4-BE49-F238E27FC236}">
                <a16:creationId xmlns:a16="http://schemas.microsoft.com/office/drawing/2014/main" id="{57E3B4F8-6678-2442-B9D2-EA7558BE91F9}"/>
              </a:ext>
            </a:extLst>
          </p:cNvPr>
          <p:cNvSpPr/>
          <p:nvPr/>
        </p:nvSpPr>
        <p:spPr>
          <a:xfrm rot="5400000">
            <a:off x="2176580" y="3485220"/>
            <a:ext cx="462984" cy="457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71B6F633-4A10-904B-A5B2-91EDDDA82236}"/>
              </a:ext>
            </a:extLst>
          </p:cNvPr>
          <p:cNvSpPr/>
          <p:nvPr/>
        </p:nvSpPr>
        <p:spPr>
          <a:xfrm>
            <a:off x="1725495" y="4090347"/>
            <a:ext cx="1365152" cy="45072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bg1"/>
                </a:solidFill>
              </a:rPr>
              <a:t>Cwnd</a:t>
            </a:r>
            <a:r>
              <a:rPr lang="en-US" sz="1400" b="1" dirty="0">
                <a:solidFill>
                  <a:schemeClr val="bg1"/>
                </a:solidFill>
              </a:rPr>
              <a:t> = 1 MSS</a:t>
            </a:r>
          </a:p>
        </p:txBody>
      </p:sp>
      <p:sp>
        <p:nvSpPr>
          <p:cNvPr id="49" name="Notched Right Arrow 48">
            <a:extLst>
              <a:ext uri="{FF2B5EF4-FFF2-40B4-BE49-F238E27FC236}">
                <a16:creationId xmlns:a16="http://schemas.microsoft.com/office/drawing/2014/main" id="{88C0BCE8-DCD2-F845-9C3D-C0A044353738}"/>
              </a:ext>
            </a:extLst>
          </p:cNvPr>
          <p:cNvSpPr/>
          <p:nvPr/>
        </p:nvSpPr>
        <p:spPr>
          <a:xfrm rot="5400000">
            <a:off x="2179471" y="4684512"/>
            <a:ext cx="457202" cy="457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D4EEE86-3C94-0949-BBF8-6052746FAE99}"/>
              </a:ext>
            </a:extLst>
          </p:cNvPr>
          <p:cNvSpPr/>
          <p:nvPr/>
        </p:nvSpPr>
        <p:spPr>
          <a:xfrm>
            <a:off x="1646094" y="5285156"/>
            <a:ext cx="1523953" cy="77870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High FCT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&amp;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Low Throughput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624596-D3CB-A542-8265-0C31C7C6C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2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54 -0.02755 C 0.00586 -0.06366 -0.00469 -0.09954 0.01719 -0.14792 C 0.03906 -0.1963 0.07786 -0.31528 0.14779 -0.31806 C 0.21758 -0.32083 0.38463 -0.19908 0.43633 -0.16458 C 0.48802 -0.13009 0.47292 -0.1206 0.45781 -0.11088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61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4F378-69A4-0D4E-A6B7-76F60F663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97F"/>
                </a:solidFill>
              </a:rPr>
              <a:t>Contributions</a:t>
            </a:r>
            <a:endParaRPr lang="en-US" sz="3200" b="1" dirty="0">
              <a:solidFill>
                <a:srgbClr val="00297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475FCD-4F41-9D4F-9FF3-918D772ADC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FF0000"/>
                    </a:solidFill>
                  </a:rPr>
                  <a:t>combination</a:t>
                </a:r>
                <a:r>
                  <a:rPr lang="en-US" dirty="0"/>
                  <a:t> of in-network and end-host mechanisms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dirty="0"/>
                  <a:t>Explicitly </a:t>
                </a:r>
                <a:r>
                  <a:rPr lang="en-US" dirty="0">
                    <a:solidFill>
                      <a:srgbClr val="004CEF"/>
                    </a:solidFill>
                  </a:rPr>
                  <a:t>detect and isolate </a:t>
                </a:r>
                <a:r>
                  <a:rPr lang="en-US" dirty="0"/>
                  <a:t>incast congestion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r>
                  <a:rPr lang="en-US" dirty="0"/>
                  <a:t>Novel </a:t>
                </a:r>
                <a:r>
                  <a:rPr lang="en-US" dirty="0">
                    <a:solidFill>
                      <a:srgbClr val="FF0000"/>
                    </a:solidFill>
                  </a:rPr>
                  <a:t>gradient-based</a:t>
                </a:r>
                <a:r>
                  <a:rPr lang="en-US" dirty="0"/>
                  <a:t> incast detection algorithm</a:t>
                </a:r>
              </a:p>
              <a:p>
                <a:endParaRPr lang="en-US" i="1" dirty="0"/>
              </a:p>
              <a:p>
                <a:r>
                  <a:rPr lang="en-US" i="1" dirty="0"/>
                  <a:t>Pulser</a:t>
                </a:r>
                <a:r>
                  <a:rPr lang="en-US" dirty="0"/>
                  <a:t>: leverages detection algorithm to improve: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Short flows’ completion time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Long flows’ throughput</a:t>
                </a:r>
              </a:p>
              <a:p>
                <a:endParaRPr lang="en-US" dirty="0"/>
              </a:p>
              <a:p>
                <a:r>
                  <a:rPr lang="en-US" dirty="0"/>
                  <a:t>Up to </a:t>
                </a:r>
                <a:r>
                  <a:rPr lang="en-US" dirty="0">
                    <a:solidFill>
                      <a:srgbClr val="FF0000"/>
                    </a:solidFill>
                  </a:rPr>
                  <a:t>70% reduction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99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percentile FCT</a:t>
                </a:r>
                <a:r>
                  <a:rPr lang="en-US" dirty="0"/>
                  <a:t> without throughput loss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475FCD-4F41-9D4F-9FF3-918D772ADC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965" t="-3509" b="-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32E9D-F28F-6F40-BC7D-061DCD56F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01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01E2-BC7A-8C4B-9F92-DD81EDE51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97F"/>
                </a:solidFill>
              </a:rPr>
              <a:t>Outline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840351-331F-4175-AAF3-FA13B4F822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6666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8694CA-CC91-CA46-A6B2-9E5769996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93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3D88F6-6EC4-DD46-915E-D82EC0257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437" y="5742553"/>
            <a:ext cx="903816" cy="385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1CB951-651A-4A47-B9C1-2FE7F0690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97F"/>
                </a:solidFill>
              </a:rPr>
              <a:t>Related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E6BFF-A615-AC42-BC84-2AE28D73A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b="1" dirty="0"/>
              <a:t>DCTCP</a:t>
            </a:r>
            <a:r>
              <a:rPr lang="en-US" dirty="0"/>
              <a:t>: Infers the congestion faster than TCP</a:t>
            </a:r>
          </a:p>
          <a:p>
            <a:pPr lvl="1"/>
            <a:r>
              <a:rPr lang="en-US" dirty="0"/>
              <a:t>Switches mark packets with </a:t>
            </a:r>
            <a:r>
              <a:rPr lang="en-US" dirty="0">
                <a:solidFill>
                  <a:srgbClr val="004CEF"/>
                </a:solidFill>
              </a:rPr>
              <a:t>ECN</a:t>
            </a:r>
            <a:r>
              <a:rPr lang="en-US" dirty="0"/>
              <a:t> if their buffer builds up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Instantaneous</a:t>
            </a:r>
            <a:r>
              <a:rPr lang="en-US" dirty="0"/>
              <a:t> queue length &gt; ECN Threshold → Mark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Senders sending rate ∝ Number of marked packets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6E42A8-8FE4-8542-9FEC-81C878780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4118" y="5204612"/>
            <a:ext cx="622733" cy="6227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8B9E86-A0FF-D54F-8FDD-33D40DC18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4119" y="5962282"/>
            <a:ext cx="622733" cy="6227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99BE34-162A-2042-9FB8-F25517A30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446" y="5637335"/>
            <a:ext cx="622733" cy="622733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5E76D837-44F5-C243-867C-35905A772973}"/>
              </a:ext>
            </a:extLst>
          </p:cNvPr>
          <p:cNvSpPr/>
          <p:nvPr/>
        </p:nvSpPr>
        <p:spPr>
          <a:xfrm>
            <a:off x="6821324" y="5739152"/>
            <a:ext cx="903815" cy="419100"/>
          </a:xfrm>
          <a:custGeom>
            <a:avLst/>
            <a:gdLst>
              <a:gd name="connsiteX0" fmla="*/ 0 w 600075"/>
              <a:gd name="connsiteY0" fmla="*/ 0 h 419100"/>
              <a:gd name="connsiteX1" fmla="*/ 600075 w 600075"/>
              <a:gd name="connsiteY1" fmla="*/ 3175 h 419100"/>
              <a:gd name="connsiteX2" fmla="*/ 600075 w 600075"/>
              <a:gd name="connsiteY2" fmla="*/ 419100 h 419100"/>
              <a:gd name="connsiteX3" fmla="*/ 0 w 600075"/>
              <a:gd name="connsiteY3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075" h="419100">
                <a:moveTo>
                  <a:pt x="0" y="0"/>
                </a:moveTo>
                <a:lnTo>
                  <a:pt x="600075" y="3175"/>
                </a:lnTo>
                <a:lnTo>
                  <a:pt x="600075" y="419100"/>
                </a:lnTo>
                <a:lnTo>
                  <a:pt x="0" y="419100"/>
                </a:ln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FC04E2-7FD2-5C42-9480-A3024FBC4051}"/>
              </a:ext>
            </a:extLst>
          </p:cNvPr>
          <p:cNvSpPr txBox="1"/>
          <p:nvPr/>
        </p:nvSpPr>
        <p:spPr>
          <a:xfrm>
            <a:off x="8375228" y="6260068"/>
            <a:ext cx="1034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en-US" dirty="0"/>
              <a:t>Receiver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30F97A-82EB-6442-BB0F-94EBE76784B5}"/>
              </a:ext>
            </a:extLst>
          </p:cNvPr>
          <p:cNvSpPr txBox="1"/>
          <p:nvPr/>
        </p:nvSpPr>
        <p:spPr>
          <a:xfrm>
            <a:off x="6912931" y="5371521"/>
            <a:ext cx="1034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en-US" dirty="0"/>
              <a:t>Switch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B5E4BA-4256-6F42-8DB7-0B038AEBF6FF}"/>
              </a:ext>
            </a:extLst>
          </p:cNvPr>
          <p:cNvSpPr txBox="1"/>
          <p:nvPr/>
        </p:nvSpPr>
        <p:spPr>
          <a:xfrm>
            <a:off x="1817763" y="6095023"/>
            <a:ext cx="1034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en-US" dirty="0"/>
              <a:t>Sender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741EAE-A973-494F-8547-4D9E6AD5C531}"/>
              </a:ext>
            </a:extLst>
          </p:cNvPr>
          <p:cNvSpPr txBox="1"/>
          <p:nvPr/>
        </p:nvSpPr>
        <p:spPr>
          <a:xfrm>
            <a:off x="1817763" y="5331312"/>
            <a:ext cx="1034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dirty="0"/>
              <a:t>Sender 1</a:t>
            </a: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5CCF80A3-6707-4A49-BBFA-885FAEA8CFF9}"/>
              </a:ext>
            </a:extLst>
          </p:cNvPr>
          <p:cNvSpPr/>
          <p:nvPr/>
        </p:nvSpPr>
        <p:spPr>
          <a:xfrm>
            <a:off x="3552669" y="5485516"/>
            <a:ext cx="5051685" cy="478216"/>
          </a:xfrm>
          <a:custGeom>
            <a:avLst/>
            <a:gdLst>
              <a:gd name="connsiteX0" fmla="*/ 0 w 5081665"/>
              <a:gd name="connsiteY0" fmla="*/ 0 h 478216"/>
              <a:gd name="connsiteX1" fmla="*/ 3732550 w 5081665"/>
              <a:gd name="connsiteY1" fmla="*/ 419725 h 478216"/>
              <a:gd name="connsiteX2" fmla="*/ 5081665 w 5081665"/>
              <a:gd name="connsiteY2" fmla="*/ 464695 h 47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1665" h="478216">
                <a:moveTo>
                  <a:pt x="0" y="0"/>
                </a:moveTo>
                <a:lnTo>
                  <a:pt x="3732550" y="419725"/>
                </a:lnTo>
                <a:cubicBezTo>
                  <a:pt x="4579494" y="497174"/>
                  <a:pt x="4830579" y="480934"/>
                  <a:pt x="5081665" y="464695"/>
                </a:cubicBezTo>
              </a:path>
            </a:pathLst>
          </a:custGeom>
          <a:noFill/>
          <a:ln w="25400">
            <a:solidFill>
              <a:srgbClr val="C0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238E00FA-A167-1E42-B48E-9C08B3CD24E0}"/>
              </a:ext>
            </a:extLst>
          </p:cNvPr>
          <p:cNvSpPr/>
          <p:nvPr/>
        </p:nvSpPr>
        <p:spPr>
          <a:xfrm>
            <a:off x="3522688" y="6021757"/>
            <a:ext cx="5081666" cy="273228"/>
          </a:xfrm>
          <a:custGeom>
            <a:avLst/>
            <a:gdLst>
              <a:gd name="connsiteX0" fmla="*/ 0 w 5081666"/>
              <a:gd name="connsiteY0" fmla="*/ 281280 h 281280"/>
              <a:gd name="connsiteX1" fmla="*/ 3927423 w 5081666"/>
              <a:gd name="connsiteY1" fmla="*/ 11457 h 281280"/>
              <a:gd name="connsiteX2" fmla="*/ 5081666 w 5081666"/>
              <a:gd name="connsiteY2" fmla="*/ 56428 h 28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1666" h="281280">
                <a:moveTo>
                  <a:pt x="0" y="281280"/>
                </a:moveTo>
                <a:lnTo>
                  <a:pt x="3927423" y="11457"/>
                </a:lnTo>
                <a:cubicBezTo>
                  <a:pt x="4774367" y="-26018"/>
                  <a:pt x="4936761" y="38939"/>
                  <a:pt x="5081666" y="56428"/>
                </a:cubicBezTo>
              </a:path>
            </a:pathLst>
          </a:custGeom>
          <a:noFill/>
          <a:ln w="25400">
            <a:solidFill>
              <a:srgbClr val="C0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6EB886D-2548-0F44-9EE6-FD5FC2D7CCBB}"/>
              </a:ext>
            </a:extLst>
          </p:cNvPr>
          <p:cNvCxnSpPr/>
          <p:nvPr/>
        </p:nvCxnSpPr>
        <p:spPr>
          <a:xfrm>
            <a:off x="1904885" y="4843436"/>
            <a:ext cx="2338466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D0F3B31-39C3-7748-A39C-2B17A2B21338}"/>
              </a:ext>
            </a:extLst>
          </p:cNvPr>
          <p:cNvCxnSpPr/>
          <p:nvPr/>
        </p:nvCxnSpPr>
        <p:spPr>
          <a:xfrm>
            <a:off x="6002163" y="4843436"/>
            <a:ext cx="2338466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21B2D20-68B6-3A43-AFD8-24874817E0DD}"/>
              </a:ext>
            </a:extLst>
          </p:cNvPr>
          <p:cNvCxnSpPr>
            <a:cxnSpLocks/>
          </p:cNvCxnSpPr>
          <p:nvPr/>
        </p:nvCxnSpPr>
        <p:spPr>
          <a:xfrm flipV="1">
            <a:off x="1904885" y="3724019"/>
            <a:ext cx="0" cy="1119419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CA0B5AF-7D88-FF4A-81A9-301ADA2E638E}"/>
              </a:ext>
            </a:extLst>
          </p:cNvPr>
          <p:cNvCxnSpPr>
            <a:cxnSpLocks/>
          </p:cNvCxnSpPr>
          <p:nvPr/>
        </p:nvCxnSpPr>
        <p:spPr>
          <a:xfrm flipV="1">
            <a:off x="6002163" y="3724019"/>
            <a:ext cx="0" cy="1119417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4244072D-F157-3645-83B4-FA3261D2A429}"/>
              </a:ext>
            </a:extLst>
          </p:cNvPr>
          <p:cNvSpPr txBox="1"/>
          <p:nvPr/>
        </p:nvSpPr>
        <p:spPr>
          <a:xfrm>
            <a:off x="4243351" y="4658770"/>
            <a:ext cx="100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Time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1642A6C-745A-9D41-9788-3CA08545436C}"/>
              </a:ext>
            </a:extLst>
          </p:cNvPr>
          <p:cNvSpPr txBox="1"/>
          <p:nvPr/>
        </p:nvSpPr>
        <p:spPr>
          <a:xfrm>
            <a:off x="8340628" y="4658770"/>
            <a:ext cx="100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Time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0BFD3E-69EB-1C48-9ABC-BF8C27A404F2}"/>
              </a:ext>
            </a:extLst>
          </p:cNvPr>
          <p:cNvSpPr txBox="1"/>
          <p:nvPr/>
        </p:nvSpPr>
        <p:spPr>
          <a:xfrm>
            <a:off x="1402714" y="3402589"/>
            <a:ext cx="100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cwnd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E364E0E-786E-2E45-A107-FEF9FBA5D973}"/>
              </a:ext>
            </a:extLst>
          </p:cNvPr>
          <p:cNvSpPr txBox="1"/>
          <p:nvPr/>
        </p:nvSpPr>
        <p:spPr>
          <a:xfrm>
            <a:off x="5545662" y="3408869"/>
            <a:ext cx="100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Qlen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B849228-90CF-9E48-878B-78BECD1A865E}"/>
              </a:ext>
            </a:extLst>
          </p:cNvPr>
          <p:cNvCxnSpPr/>
          <p:nvPr/>
        </p:nvCxnSpPr>
        <p:spPr>
          <a:xfrm>
            <a:off x="6002163" y="3908685"/>
            <a:ext cx="2122506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4CB7E606-3071-1B49-91CA-42F40A4D8E85}"/>
              </a:ext>
            </a:extLst>
          </p:cNvPr>
          <p:cNvSpPr txBox="1"/>
          <p:nvPr/>
        </p:nvSpPr>
        <p:spPr>
          <a:xfrm>
            <a:off x="8102183" y="3724019"/>
            <a:ext cx="199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ECN Threshold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8C75460-BB28-FC45-B18A-B797E7320AEE}"/>
              </a:ext>
            </a:extLst>
          </p:cNvPr>
          <p:cNvCxnSpPr/>
          <p:nvPr/>
        </p:nvCxnSpPr>
        <p:spPr>
          <a:xfrm>
            <a:off x="1904885" y="4498819"/>
            <a:ext cx="328649" cy="0"/>
          </a:xfrm>
          <a:prstGeom prst="line">
            <a:avLst/>
          </a:prstGeom>
          <a:ln w="15875">
            <a:solidFill>
              <a:srgbClr val="004C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A480874-40AE-604D-A472-87A6F00CE21F}"/>
              </a:ext>
            </a:extLst>
          </p:cNvPr>
          <p:cNvCxnSpPr>
            <a:cxnSpLocks/>
          </p:cNvCxnSpPr>
          <p:nvPr/>
        </p:nvCxnSpPr>
        <p:spPr>
          <a:xfrm flipV="1">
            <a:off x="2237203" y="4381500"/>
            <a:ext cx="0" cy="117319"/>
          </a:xfrm>
          <a:prstGeom prst="line">
            <a:avLst/>
          </a:prstGeom>
          <a:ln w="15875">
            <a:solidFill>
              <a:srgbClr val="004C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8B1FA6D-72D1-804E-A3C4-5E9CB7E78C61}"/>
              </a:ext>
            </a:extLst>
          </p:cNvPr>
          <p:cNvCxnSpPr/>
          <p:nvPr/>
        </p:nvCxnSpPr>
        <p:spPr>
          <a:xfrm>
            <a:off x="2233534" y="4381500"/>
            <a:ext cx="328649" cy="0"/>
          </a:xfrm>
          <a:prstGeom prst="line">
            <a:avLst/>
          </a:prstGeom>
          <a:ln w="15875">
            <a:solidFill>
              <a:srgbClr val="004C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5ABA78C-B026-3B49-8E5F-246663EA0B6E}"/>
              </a:ext>
            </a:extLst>
          </p:cNvPr>
          <p:cNvCxnSpPr/>
          <p:nvPr/>
        </p:nvCxnSpPr>
        <p:spPr>
          <a:xfrm>
            <a:off x="2562183" y="4264181"/>
            <a:ext cx="328649" cy="0"/>
          </a:xfrm>
          <a:prstGeom prst="line">
            <a:avLst/>
          </a:prstGeom>
          <a:ln w="15875">
            <a:solidFill>
              <a:srgbClr val="004C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7DC9991-EF9C-B645-997A-FFD1380856C2}"/>
              </a:ext>
            </a:extLst>
          </p:cNvPr>
          <p:cNvCxnSpPr/>
          <p:nvPr/>
        </p:nvCxnSpPr>
        <p:spPr>
          <a:xfrm>
            <a:off x="2890832" y="4156387"/>
            <a:ext cx="328649" cy="0"/>
          </a:xfrm>
          <a:prstGeom prst="line">
            <a:avLst/>
          </a:prstGeom>
          <a:ln w="15875">
            <a:solidFill>
              <a:srgbClr val="004C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F335C56-E762-7D47-9422-616DB6710236}"/>
              </a:ext>
            </a:extLst>
          </p:cNvPr>
          <p:cNvCxnSpPr>
            <a:cxnSpLocks/>
          </p:cNvCxnSpPr>
          <p:nvPr/>
        </p:nvCxnSpPr>
        <p:spPr>
          <a:xfrm flipV="1">
            <a:off x="2562183" y="4264181"/>
            <a:ext cx="0" cy="117319"/>
          </a:xfrm>
          <a:prstGeom prst="line">
            <a:avLst/>
          </a:prstGeom>
          <a:ln w="15875">
            <a:solidFill>
              <a:srgbClr val="004C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37E03BF-B98B-BB46-B261-1215D80AF3EB}"/>
              </a:ext>
            </a:extLst>
          </p:cNvPr>
          <p:cNvCxnSpPr>
            <a:cxnSpLocks/>
          </p:cNvCxnSpPr>
          <p:nvPr/>
        </p:nvCxnSpPr>
        <p:spPr>
          <a:xfrm flipV="1">
            <a:off x="2890832" y="4156387"/>
            <a:ext cx="0" cy="117319"/>
          </a:xfrm>
          <a:prstGeom prst="line">
            <a:avLst/>
          </a:prstGeom>
          <a:ln w="15875">
            <a:solidFill>
              <a:srgbClr val="004C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BE34800-4CB5-7F4D-AC40-ACADAC535CF9}"/>
              </a:ext>
            </a:extLst>
          </p:cNvPr>
          <p:cNvCxnSpPr>
            <a:cxnSpLocks/>
          </p:cNvCxnSpPr>
          <p:nvPr/>
        </p:nvCxnSpPr>
        <p:spPr>
          <a:xfrm flipV="1">
            <a:off x="3219481" y="4156387"/>
            <a:ext cx="0" cy="548962"/>
          </a:xfrm>
          <a:prstGeom prst="line">
            <a:avLst/>
          </a:prstGeom>
          <a:ln w="15875">
            <a:solidFill>
              <a:srgbClr val="004C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433DE6DA-83CA-7345-9380-B5F1EC9E7E3D}"/>
              </a:ext>
            </a:extLst>
          </p:cNvPr>
          <p:cNvCxnSpPr/>
          <p:nvPr/>
        </p:nvCxnSpPr>
        <p:spPr>
          <a:xfrm>
            <a:off x="3219481" y="4705349"/>
            <a:ext cx="328649" cy="0"/>
          </a:xfrm>
          <a:prstGeom prst="line">
            <a:avLst/>
          </a:prstGeom>
          <a:ln w="15875">
            <a:solidFill>
              <a:srgbClr val="004C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9A96771-C5FE-704E-9B74-8E05B80CDA09}"/>
              </a:ext>
            </a:extLst>
          </p:cNvPr>
          <p:cNvCxnSpPr/>
          <p:nvPr/>
        </p:nvCxnSpPr>
        <p:spPr>
          <a:xfrm>
            <a:off x="2233534" y="4322840"/>
            <a:ext cx="324255" cy="0"/>
          </a:xfrm>
          <a:prstGeom prst="straightConnector1">
            <a:avLst/>
          </a:prstGeom>
          <a:ln w="6350"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B202CE5E-3A76-A04E-AEE0-5D7016671274}"/>
              </a:ext>
            </a:extLst>
          </p:cNvPr>
          <p:cNvCxnSpPr>
            <a:cxnSpLocks/>
          </p:cNvCxnSpPr>
          <p:nvPr/>
        </p:nvCxnSpPr>
        <p:spPr>
          <a:xfrm>
            <a:off x="2622163" y="4264102"/>
            <a:ext cx="0" cy="142798"/>
          </a:xfrm>
          <a:prstGeom prst="straightConnector1">
            <a:avLst/>
          </a:prstGeom>
          <a:ln w="6350">
            <a:miter lim="800000"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B65F71FD-9C73-8546-B37D-450F2A5C30FA}"/>
              </a:ext>
            </a:extLst>
          </p:cNvPr>
          <p:cNvSpPr txBox="1"/>
          <p:nvPr/>
        </p:nvSpPr>
        <p:spPr>
          <a:xfrm>
            <a:off x="2191947" y="4162597"/>
            <a:ext cx="430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1 RTT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9A61943-E05B-854B-AD46-FC51E1C486C9}"/>
              </a:ext>
            </a:extLst>
          </p:cNvPr>
          <p:cNvSpPr txBox="1"/>
          <p:nvPr/>
        </p:nvSpPr>
        <p:spPr>
          <a:xfrm>
            <a:off x="2577982" y="4233332"/>
            <a:ext cx="496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1 MSS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6A4B6A4F-BDE5-EF45-AFF5-7F3E68145474}"/>
              </a:ext>
            </a:extLst>
          </p:cNvPr>
          <p:cNvCxnSpPr/>
          <p:nvPr/>
        </p:nvCxnSpPr>
        <p:spPr>
          <a:xfrm>
            <a:off x="6002162" y="4201357"/>
            <a:ext cx="328649" cy="0"/>
          </a:xfrm>
          <a:prstGeom prst="line">
            <a:avLst/>
          </a:prstGeom>
          <a:ln w="15875">
            <a:solidFill>
              <a:srgbClr val="004C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7500C2F9-49DD-B245-9EB7-6B39BFF7E3E5}"/>
              </a:ext>
            </a:extLst>
          </p:cNvPr>
          <p:cNvCxnSpPr>
            <a:cxnSpLocks/>
          </p:cNvCxnSpPr>
          <p:nvPr/>
        </p:nvCxnSpPr>
        <p:spPr>
          <a:xfrm flipV="1">
            <a:off x="6334480" y="4084038"/>
            <a:ext cx="0" cy="117319"/>
          </a:xfrm>
          <a:prstGeom prst="line">
            <a:avLst/>
          </a:prstGeom>
          <a:ln w="15875">
            <a:solidFill>
              <a:srgbClr val="004C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A8FDEFE1-6C0D-BF4F-9D8E-169652000D01}"/>
              </a:ext>
            </a:extLst>
          </p:cNvPr>
          <p:cNvCxnSpPr/>
          <p:nvPr/>
        </p:nvCxnSpPr>
        <p:spPr>
          <a:xfrm>
            <a:off x="6330811" y="4084038"/>
            <a:ext cx="328649" cy="0"/>
          </a:xfrm>
          <a:prstGeom prst="line">
            <a:avLst/>
          </a:prstGeom>
          <a:ln w="15875">
            <a:solidFill>
              <a:srgbClr val="004C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6F172D53-55DC-2345-A3D4-475CC28F85D5}"/>
              </a:ext>
            </a:extLst>
          </p:cNvPr>
          <p:cNvCxnSpPr/>
          <p:nvPr/>
        </p:nvCxnSpPr>
        <p:spPr>
          <a:xfrm>
            <a:off x="6659460" y="3966719"/>
            <a:ext cx="328649" cy="0"/>
          </a:xfrm>
          <a:prstGeom prst="line">
            <a:avLst/>
          </a:prstGeom>
          <a:ln w="15875">
            <a:solidFill>
              <a:srgbClr val="004C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8559FD39-BF6E-4447-B795-24AA56173E8B}"/>
              </a:ext>
            </a:extLst>
          </p:cNvPr>
          <p:cNvCxnSpPr/>
          <p:nvPr/>
        </p:nvCxnSpPr>
        <p:spPr>
          <a:xfrm>
            <a:off x="6988109" y="3858925"/>
            <a:ext cx="328649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1A10E063-08F1-724E-BE5A-96904CC5412D}"/>
              </a:ext>
            </a:extLst>
          </p:cNvPr>
          <p:cNvCxnSpPr>
            <a:cxnSpLocks/>
          </p:cNvCxnSpPr>
          <p:nvPr/>
        </p:nvCxnSpPr>
        <p:spPr>
          <a:xfrm flipV="1">
            <a:off x="6659460" y="3966719"/>
            <a:ext cx="0" cy="117319"/>
          </a:xfrm>
          <a:prstGeom prst="line">
            <a:avLst/>
          </a:prstGeom>
          <a:ln w="15875">
            <a:solidFill>
              <a:srgbClr val="004C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D246048D-8151-F442-A9F0-3657075CF00D}"/>
              </a:ext>
            </a:extLst>
          </p:cNvPr>
          <p:cNvCxnSpPr>
            <a:cxnSpLocks/>
          </p:cNvCxnSpPr>
          <p:nvPr/>
        </p:nvCxnSpPr>
        <p:spPr>
          <a:xfrm flipV="1">
            <a:off x="6988109" y="3858925"/>
            <a:ext cx="0" cy="117319"/>
          </a:xfrm>
          <a:prstGeom prst="line">
            <a:avLst/>
          </a:prstGeom>
          <a:ln w="15875">
            <a:solidFill>
              <a:srgbClr val="004C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10A063F-2717-DD4E-B31B-528808BF30C9}"/>
              </a:ext>
            </a:extLst>
          </p:cNvPr>
          <p:cNvCxnSpPr>
            <a:cxnSpLocks/>
          </p:cNvCxnSpPr>
          <p:nvPr/>
        </p:nvCxnSpPr>
        <p:spPr>
          <a:xfrm flipV="1">
            <a:off x="7310439" y="3857938"/>
            <a:ext cx="0" cy="548962"/>
          </a:xfrm>
          <a:prstGeom prst="line">
            <a:avLst/>
          </a:prstGeom>
          <a:ln w="15875">
            <a:solidFill>
              <a:srgbClr val="004C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6073DE5F-9E0C-C844-A522-324E38E889F5}"/>
              </a:ext>
            </a:extLst>
          </p:cNvPr>
          <p:cNvCxnSpPr/>
          <p:nvPr/>
        </p:nvCxnSpPr>
        <p:spPr>
          <a:xfrm>
            <a:off x="7310439" y="4406900"/>
            <a:ext cx="328649" cy="0"/>
          </a:xfrm>
          <a:prstGeom prst="line">
            <a:avLst/>
          </a:prstGeom>
          <a:ln w="15875">
            <a:solidFill>
              <a:srgbClr val="004C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E587430C-7997-2B49-9B58-4A335A7EDC6A}"/>
              </a:ext>
            </a:extLst>
          </p:cNvPr>
          <p:cNvSpPr/>
          <p:nvPr/>
        </p:nvSpPr>
        <p:spPr>
          <a:xfrm>
            <a:off x="6783920" y="3289432"/>
            <a:ext cx="737025" cy="31692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Mark packets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AFDA2806-9AB6-DF42-ACB8-DC5798E3CDA3}"/>
              </a:ext>
            </a:extLst>
          </p:cNvPr>
          <p:cNvCxnSpPr>
            <a:stCxn id="108" idx="2"/>
          </p:cNvCxnSpPr>
          <p:nvPr/>
        </p:nvCxnSpPr>
        <p:spPr>
          <a:xfrm>
            <a:off x="7152433" y="3606358"/>
            <a:ext cx="0" cy="237661"/>
          </a:xfrm>
          <a:prstGeom prst="straightConnector1">
            <a:avLst/>
          </a:prstGeom>
          <a:ln w="158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EFA89AB-0509-844F-9ED1-2A81155DD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7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00"/>
                            </p:stCondLst>
                            <p:childTnLst>
                              <p:par>
                                <p:cTn id="8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89" grpId="0"/>
      <p:bldP spid="90" grpId="0"/>
      <p:bldP spid="10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AE53B-BF52-B341-B2AF-F817CDC9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564"/>
            <a:ext cx="10787799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97F"/>
                </a:solidFill>
              </a:rPr>
              <a:t>DCTCP: iterative, gradual window adaptation</a:t>
            </a:r>
            <a:endParaRPr lang="en-US" sz="4000" i="1" dirty="0">
              <a:solidFill>
                <a:srgbClr val="00297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C083C-ECA9-E34A-A75B-2C30341F7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DCTCP responds to congestion </a:t>
            </a:r>
            <a:r>
              <a:rPr lang="en-US" dirty="0">
                <a:solidFill>
                  <a:srgbClr val="004CEF"/>
                </a:solidFill>
              </a:rPr>
              <a:t>faster</a:t>
            </a:r>
            <a:r>
              <a:rPr lang="en-US" dirty="0"/>
              <a:t> than traditional TCP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BUT,</a:t>
            </a:r>
          </a:p>
          <a:p>
            <a:r>
              <a:rPr lang="en-US" dirty="0"/>
              <a:t>During </a:t>
            </a:r>
            <a:r>
              <a:rPr lang="en-US" dirty="0">
                <a:solidFill>
                  <a:srgbClr val="FF0000"/>
                </a:solidFill>
              </a:rPr>
              <a:t>severe incast</a:t>
            </a:r>
            <a:r>
              <a:rPr lang="en-US" dirty="0"/>
              <a:t>, network queues build up at much </a:t>
            </a:r>
            <a:r>
              <a:rPr lang="en-US" dirty="0">
                <a:solidFill>
                  <a:srgbClr val="FF0000"/>
                </a:solidFill>
              </a:rPr>
              <a:t>faster rate… </a:t>
            </a:r>
          </a:p>
          <a:p>
            <a:r>
              <a:rPr lang="en-US" dirty="0"/>
              <a:t>DCTCP has iterative, </a:t>
            </a:r>
            <a:r>
              <a:rPr lang="en-US" dirty="0">
                <a:solidFill>
                  <a:srgbClr val="FF0000"/>
                </a:solidFill>
              </a:rPr>
              <a:t>gradual</a:t>
            </a:r>
            <a:r>
              <a:rPr lang="en-US" dirty="0"/>
              <a:t> window adaptation → Packet drop</a:t>
            </a:r>
          </a:p>
          <a:p>
            <a:endParaRPr lang="en-US" dirty="0"/>
          </a:p>
          <a:p>
            <a:pPr marL="0" indent="0">
              <a:buNone/>
            </a:pPr>
            <a:endParaRPr lang="en-US" sz="4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B5EF01AE-30D9-F84B-AFFA-ABF5C1899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039" y="4001294"/>
            <a:ext cx="622733" cy="62273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60E301F-3953-9041-AD5A-1E2300430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037" y="4682331"/>
            <a:ext cx="622733" cy="62273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21FE5BA-06D7-1B45-B81B-1024958BF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037" y="5363368"/>
            <a:ext cx="622733" cy="62273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C754CB7-BF16-2A44-8297-0D4E605EB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036" y="6045894"/>
            <a:ext cx="622733" cy="62273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88C1538-D31B-204C-A7BF-1AC3A8B6F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1061" y="5112563"/>
            <a:ext cx="903816" cy="38500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DF3A174-A3F6-9148-8882-CA3501FDF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112" y="5024395"/>
            <a:ext cx="622733" cy="622733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1994DA65-1CB0-564B-A2C5-DF88D3FD5ABE}"/>
              </a:ext>
            </a:extLst>
          </p:cNvPr>
          <p:cNvSpPr/>
          <p:nvPr/>
        </p:nvSpPr>
        <p:spPr>
          <a:xfrm>
            <a:off x="4598504" y="5112562"/>
            <a:ext cx="1936193" cy="385001"/>
          </a:xfrm>
          <a:custGeom>
            <a:avLst/>
            <a:gdLst>
              <a:gd name="connsiteX0" fmla="*/ 0 w 1205948"/>
              <a:gd name="connsiteY0" fmla="*/ 0 h 385001"/>
              <a:gd name="connsiteX1" fmla="*/ 1205948 w 1205948"/>
              <a:gd name="connsiteY1" fmla="*/ 0 h 385001"/>
              <a:gd name="connsiteX2" fmla="*/ 1205948 w 1205948"/>
              <a:gd name="connsiteY2" fmla="*/ 385001 h 385001"/>
              <a:gd name="connsiteX3" fmla="*/ 0 w 1205948"/>
              <a:gd name="connsiteY3" fmla="*/ 385001 h 385001"/>
              <a:gd name="connsiteX4" fmla="*/ 0 w 1205948"/>
              <a:gd name="connsiteY4" fmla="*/ 0 h 385001"/>
              <a:gd name="connsiteX0" fmla="*/ 0 w 1205948"/>
              <a:gd name="connsiteY0" fmla="*/ 0 h 476441"/>
              <a:gd name="connsiteX1" fmla="*/ 1205948 w 1205948"/>
              <a:gd name="connsiteY1" fmla="*/ 0 h 476441"/>
              <a:gd name="connsiteX2" fmla="*/ 1205948 w 1205948"/>
              <a:gd name="connsiteY2" fmla="*/ 385001 h 476441"/>
              <a:gd name="connsiteX3" fmla="*/ 91440 w 1205948"/>
              <a:gd name="connsiteY3" fmla="*/ 476441 h 476441"/>
              <a:gd name="connsiteX0" fmla="*/ 0 w 1205948"/>
              <a:gd name="connsiteY0" fmla="*/ 0 h 423432"/>
              <a:gd name="connsiteX1" fmla="*/ 1205948 w 1205948"/>
              <a:gd name="connsiteY1" fmla="*/ 0 h 423432"/>
              <a:gd name="connsiteX2" fmla="*/ 1205948 w 1205948"/>
              <a:gd name="connsiteY2" fmla="*/ 385001 h 423432"/>
              <a:gd name="connsiteX3" fmla="*/ 11927 w 1205948"/>
              <a:gd name="connsiteY3" fmla="*/ 423432 h 423432"/>
              <a:gd name="connsiteX0" fmla="*/ 1325 w 1207273"/>
              <a:gd name="connsiteY0" fmla="*/ 0 h 385001"/>
              <a:gd name="connsiteX1" fmla="*/ 1207273 w 1207273"/>
              <a:gd name="connsiteY1" fmla="*/ 0 h 385001"/>
              <a:gd name="connsiteX2" fmla="*/ 1207273 w 1207273"/>
              <a:gd name="connsiteY2" fmla="*/ 385001 h 385001"/>
              <a:gd name="connsiteX3" fmla="*/ 0 w 1207273"/>
              <a:gd name="connsiteY3" fmla="*/ 370423 h 38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273" h="385001">
                <a:moveTo>
                  <a:pt x="1325" y="0"/>
                </a:moveTo>
                <a:lnTo>
                  <a:pt x="1207273" y="0"/>
                </a:lnTo>
                <a:lnTo>
                  <a:pt x="1207273" y="385001"/>
                </a:lnTo>
                <a:cubicBezTo>
                  <a:pt x="805290" y="385001"/>
                  <a:pt x="0" y="370423"/>
                  <a:pt x="0" y="370423"/>
                </a:cubicBezTo>
              </a:path>
            </a:pathLst>
          </a:cu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213A337-D297-8746-9534-8B85102AF978}"/>
              </a:ext>
            </a:extLst>
          </p:cNvPr>
          <p:cNvSpPr txBox="1"/>
          <p:nvPr/>
        </p:nvSpPr>
        <p:spPr>
          <a:xfrm>
            <a:off x="1562715" y="4089379"/>
            <a:ext cx="1034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dirty="0"/>
              <a:t>Sender 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1BCA551-7142-0645-B162-7ADB61EB19E6}"/>
              </a:ext>
            </a:extLst>
          </p:cNvPr>
          <p:cNvSpPr txBox="1"/>
          <p:nvPr/>
        </p:nvSpPr>
        <p:spPr>
          <a:xfrm>
            <a:off x="1562715" y="4737037"/>
            <a:ext cx="1034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dirty="0"/>
              <a:t>Sender 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5BCE9BB-91E4-624E-B4A9-B38D9CEA3C76}"/>
              </a:ext>
            </a:extLst>
          </p:cNvPr>
          <p:cNvSpPr txBox="1"/>
          <p:nvPr/>
        </p:nvSpPr>
        <p:spPr>
          <a:xfrm>
            <a:off x="1562713" y="5457000"/>
            <a:ext cx="1034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dirty="0"/>
              <a:t>Sender 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1609C08-B706-2D4F-A6C3-C7A767061003}"/>
              </a:ext>
            </a:extLst>
          </p:cNvPr>
          <p:cNvSpPr txBox="1"/>
          <p:nvPr/>
        </p:nvSpPr>
        <p:spPr>
          <a:xfrm>
            <a:off x="1562714" y="6127234"/>
            <a:ext cx="1034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dirty="0"/>
              <a:t>Sender 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409F8EF-EAA3-404C-B62D-1B50230AC01A}"/>
              </a:ext>
            </a:extLst>
          </p:cNvPr>
          <p:cNvSpPr txBox="1"/>
          <p:nvPr/>
        </p:nvSpPr>
        <p:spPr>
          <a:xfrm>
            <a:off x="8025845" y="5120396"/>
            <a:ext cx="1034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dirty="0"/>
              <a:t>Receiver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3096102-B07D-2047-B0FB-9BAB83253F6F}"/>
              </a:ext>
            </a:extLst>
          </p:cNvPr>
          <p:cNvGrpSpPr/>
          <p:nvPr/>
        </p:nvGrpSpPr>
        <p:grpSpPr>
          <a:xfrm>
            <a:off x="3116891" y="4141059"/>
            <a:ext cx="559063" cy="289623"/>
            <a:chOff x="3116891" y="4141059"/>
            <a:chExt cx="559063" cy="289623"/>
          </a:xfrm>
        </p:grpSpPr>
        <p:pic>
          <p:nvPicPr>
            <p:cNvPr id="61" name="Graphic 60" descr="Envelope">
              <a:extLst>
                <a:ext uri="{FF2B5EF4-FFF2-40B4-BE49-F238E27FC236}">
                  <a16:creationId xmlns:a16="http://schemas.microsoft.com/office/drawing/2014/main" id="{702EB72A-E341-B94D-B9A7-B9C8525C8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386647" y="4141059"/>
              <a:ext cx="289307" cy="289307"/>
            </a:xfrm>
            <a:prstGeom prst="rect">
              <a:avLst/>
            </a:prstGeom>
          </p:spPr>
        </p:pic>
        <p:pic>
          <p:nvPicPr>
            <p:cNvPr id="62" name="Graphic 61" descr="Envelope">
              <a:extLst>
                <a:ext uri="{FF2B5EF4-FFF2-40B4-BE49-F238E27FC236}">
                  <a16:creationId xmlns:a16="http://schemas.microsoft.com/office/drawing/2014/main" id="{3724AA9D-87F1-3642-BB17-D13DC79D8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116891" y="4141375"/>
              <a:ext cx="289307" cy="289307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ACDC186-25A1-F84C-86B1-2570CF07DECF}"/>
              </a:ext>
            </a:extLst>
          </p:cNvPr>
          <p:cNvGrpSpPr/>
          <p:nvPr/>
        </p:nvGrpSpPr>
        <p:grpSpPr>
          <a:xfrm>
            <a:off x="3097253" y="4827351"/>
            <a:ext cx="572107" cy="296071"/>
            <a:chOff x="3097253" y="4827351"/>
            <a:chExt cx="572107" cy="296071"/>
          </a:xfrm>
        </p:grpSpPr>
        <p:pic>
          <p:nvPicPr>
            <p:cNvPr id="63" name="Graphic 62" descr="Envelope">
              <a:extLst>
                <a:ext uri="{FF2B5EF4-FFF2-40B4-BE49-F238E27FC236}">
                  <a16:creationId xmlns:a16="http://schemas.microsoft.com/office/drawing/2014/main" id="{F8DDA1B3-DC38-CE44-952D-68EA3037D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097253" y="4830526"/>
              <a:ext cx="289307" cy="289307"/>
            </a:xfrm>
            <a:prstGeom prst="rect">
              <a:avLst/>
            </a:prstGeom>
          </p:spPr>
        </p:pic>
        <p:pic>
          <p:nvPicPr>
            <p:cNvPr id="64" name="Graphic 63" descr="Envelope">
              <a:extLst>
                <a:ext uri="{FF2B5EF4-FFF2-40B4-BE49-F238E27FC236}">
                  <a16:creationId xmlns:a16="http://schemas.microsoft.com/office/drawing/2014/main" id="{9DFB2CFD-8F42-C84F-AC55-7CA5E4C99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73289" y="4827351"/>
              <a:ext cx="296071" cy="296071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7CA37F5-B895-A84F-B1A7-399766AE600C}"/>
              </a:ext>
            </a:extLst>
          </p:cNvPr>
          <p:cNvGrpSpPr/>
          <p:nvPr/>
        </p:nvGrpSpPr>
        <p:grpSpPr>
          <a:xfrm>
            <a:off x="3083982" y="5530080"/>
            <a:ext cx="567148" cy="296209"/>
            <a:chOff x="3083982" y="5530080"/>
            <a:chExt cx="567148" cy="296209"/>
          </a:xfrm>
        </p:grpSpPr>
        <p:pic>
          <p:nvPicPr>
            <p:cNvPr id="65" name="Graphic 64" descr="Envelope">
              <a:extLst>
                <a:ext uri="{FF2B5EF4-FFF2-40B4-BE49-F238E27FC236}">
                  <a16:creationId xmlns:a16="http://schemas.microsoft.com/office/drawing/2014/main" id="{56839922-F772-9A44-B70C-C260095D0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083982" y="5530080"/>
              <a:ext cx="289307" cy="289307"/>
            </a:xfrm>
            <a:prstGeom prst="rect">
              <a:avLst/>
            </a:prstGeom>
          </p:spPr>
        </p:pic>
        <p:pic>
          <p:nvPicPr>
            <p:cNvPr id="66" name="Graphic 65" descr="Envelope">
              <a:extLst>
                <a:ext uri="{FF2B5EF4-FFF2-40B4-BE49-F238E27FC236}">
                  <a16:creationId xmlns:a16="http://schemas.microsoft.com/office/drawing/2014/main" id="{F7A260E8-CB86-3F41-948F-CDC771E0E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355335" y="5530494"/>
              <a:ext cx="295795" cy="295795"/>
            </a:xfrm>
            <a:prstGeom prst="rect">
              <a:avLst/>
            </a:prstGeom>
          </p:spPr>
        </p:pic>
      </p:grpSp>
      <p:pic>
        <p:nvPicPr>
          <p:cNvPr id="67" name="Graphic 66" descr="Envelope">
            <a:extLst>
              <a:ext uri="{FF2B5EF4-FFF2-40B4-BE49-F238E27FC236}">
                <a16:creationId xmlns:a16="http://schemas.microsoft.com/office/drawing/2014/main" id="{01F8F8B8-BA27-3D4B-BD63-C690B6BD13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83982" y="6211786"/>
            <a:ext cx="295795" cy="295795"/>
          </a:xfrm>
          <a:prstGeom prst="rect">
            <a:avLst/>
          </a:prstGeom>
        </p:spPr>
      </p:pic>
      <p:pic>
        <p:nvPicPr>
          <p:cNvPr id="68" name="Graphic 67" descr="Envelope">
            <a:extLst>
              <a:ext uri="{FF2B5EF4-FFF2-40B4-BE49-F238E27FC236}">
                <a16:creationId xmlns:a16="http://schemas.microsoft.com/office/drawing/2014/main" id="{2F4EB37C-2673-8843-AE2B-199A17A694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373289" y="6215099"/>
            <a:ext cx="289307" cy="289307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776B987F-6BFC-3C4F-AF60-326F909245CC}"/>
              </a:ext>
            </a:extLst>
          </p:cNvPr>
          <p:cNvGrpSpPr/>
          <p:nvPr/>
        </p:nvGrpSpPr>
        <p:grpSpPr>
          <a:xfrm>
            <a:off x="4205373" y="5150677"/>
            <a:ext cx="309278" cy="364881"/>
            <a:chOff x="2528047" y="2107174"/>
            <a:chExt cx="170329" cy="182440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D253564-7B16-9A4A-9554-E99525740A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8048" y="2107174"/>
              <a:ext cx="170328" cy="182440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B3534DA-DDC6-D845-BD14-41C8EEF26856}"/>
                </a:ext>
              </a:extLst>
            </p:cNvPr>
            <p:cNvCxnSpPr>
              <a:cxnSpLocks/>
            </p:cNvCxnSpPr>
            <p:nvPr/>
          </p:nvCxnSpPr>
          <p:spPr>
            <a:xfrm>
              <a:off x="2528047" y="2122194"/>
              <a:ext cx="170329" cy="167420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040D6CF-80EC-1E45-B9D7-864EB0027833}"/>
              </a:ext>
            </a:extLst>
          </p:cNvPr>
          <p:cNvSpPr/>
          <p:nvPr/>
        </p:nvSpPr>
        <p:spPr>
          <a:xfrm>
            <a:off x="9060166" y="4535486"/>
            <a:ext cx="2565833" cy="1655764"/>
          </a:xfrm>
          <a:prstGeom prst="roundRect">
            <a:avLst>
              <a:gd name="adj" fmla="val 19541"/>
            </a:avLst>
          </a:prstGeom>
          <a:solidFill>
            <a:srgbClr val="0029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>
                <a:solidFill>
                  <a:srgbClr val="C00000"/>
                </a:solidFill>
              </a:rPr>
              <a:t>Insight:</a:t>
            </a:r>
          </a:p>
          <a:p>
            <a:pPr algn="ctr"/>
            <a:r>
              <a:rPr lang="en-US" dirty="0"/>
              <a:t>It is necessary to </a:t>
            </a:r>
            <a:r>
              <a:rPr lang="en-US" dirty="0">
                <a:solidFill>
                  <a:srgbClr val="C00000"/>
                </a:solidFill>
              </a:rPr>
              <a:t>drastically slow down </a:t>
            </a:r>
            <a:r>
              <a:rPr lang="en-US" dirty="0"/>
              <a:t>all senders </a:t>
            </a:r>
            <a:r>
              <a:rPr lang="en-US" dirty="0">
                <a:solidFill>
                  <a:srgbClr val="C00000"/>
                </a:solidFill>
              </a:rPr>
              <a:t>during </a:t>
            </a:r>
            <a:r>
              <a:rPr lang="en-US" dirty="0" err="1">
                <a:solidFill>
                  <a:srgbClr val="C00000"/>
                </a:solidFill>
              </a:rPr>
              <a:t>incast</a:t>
            </a:r>
            <a:r>
              <a:rPr lang="en-US" dirty="0"/>
              <a:t> in order to avoid packet loss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9CCC69-DCA0-AF4A-9CBB-A4938108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4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C 0.02604 0.05717 0.05221 0.11435 0.09088 0.13981 C 0.12969 0.16504 0.18099 0.15833 0.23242 0.15162 " pathEditMode="relative" rAng="0" ptsTypes="AAA">
                                      <p:cBhvr>
                                        <p:cTn id="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00069 C 0.03269 0.01736 0.06368 0.03542 0.09441 0.04398 C 0.12513 0.05255 0.15547 0.05162 0.18594 0.0507 " pathEditMode="relative" rAng="0" ptsTypes="AAA"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6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116 C 0.03919 -0.01829 0.07774 -0.0375 0.10091 -0.0463 C 0.12409 -0.05532 0.13177 -0.05417 0.13959 -0.05301 " pathEditMode="relative" rAng="0" ptsTypes="AAA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007 C 0.03828 -0.0625 0.07396 -0.12546 0.09024 -0.15115 " pathEditMode="relative" ptsTypes="AA">
                                      <p:cBhvr>
                                        <p:cTn id="2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00138 L 0.09219 -0.15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7787E-0FD3-874E-B710-F2D2FEF7F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4033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97F"/>
                </a:solidFill>
              </a:rPr>
              <a:t>Related work (cont’d)</a:t>
            </a:r>
          </a:p>
        </p:txBody>
      </p:sp>
      <p:graphicFrame>
        <p:nvGraphicFramePr>
          <p:cNvPr id="27" name="Content Placeholder 24">
            <a:extLst>
              <a:ext uri="{FF2B5EF4-FFF2-40B4-BE49-F238E27FC236}">
                <a16:creationId xmlns:a16="http://schemas.microsoft.com/office/drawing/2014/main" id="{E55A9907-2D7B-439F-AA8C-C0CCC4ED5C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76472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49DC5A-7900-8C4D-A559-0DFE3404F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6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3621</TotalTime>
  <Words>1080</Words>
  <Application>Microsoft Macintosh PowerPoint</Application>
  <PresentationFormat>Widescreen</PresentationFormat>
  <Paragraphs>314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Wingdings</vt:lpstr>
      <vt:lpstr>Office Theme</vt:lpstr>
      <vt:lpstr>Pulser: Fast Congestion Response Using Explicit Incast Notifications for Datacenter Networks</vt:lpstr>
      <vt:lpstr>Datacenters host a mix of applications</vt:lpstr>
      <vt:lpstr>Goal: Joint optimization of short flows’ completion times and long flows’ throughput </vt:lpstr>
      <vt:lpstr>Traditional TCP cannot infer congestion quickly</vt:lpstr>
      <vt:lpstr>Contributions</vt:lpstr>
      <vt:lpstr>Outline</vt:lpstr>
      <vt:lpstr>Related work</vt:lpstr>
      <vt:lpstr>DCTCP: iterative, gradual window adaptation</vt:lpstr>
      <vt:lpstr>Related work (cont’d)</vt:lpstr>
      <vt:lpstr>Outline</vt:lpstr>
      <vt:lpstr>Pulser: Explicitly detect and isolate incast congestion</vt:lpstr>
      <vt:lpstr>Pulser design: Fast and accurate incast detection</vt:lpstr>
      <vt:lpstr>Pulser design: Fast and accurate incast detection</vt:lpstr>
      <vt:lpstr>Pulser design: Congestion control</vt:lpstr>
      <vt:lpstr>Outline</vt:lpstr>
      <vt:lpstr>Experimental methodology</vt:lpstr>
      <vt:lpstr>Results: Flow Completion Time (FCT)</vt:lpstr>
      <vt:lpstr>Results: Throughput</vt:lpstr>
      <vt:lpstr>Results: Queue length and congestion window behavior</vt:lpstr>
      <vt:lpstr>Results: Sensitivity of tail FCT to incast degree</vt:lpstr>
      <vt:lpstr>Real implementation</vt:lpstr>
      <vt:lpstr>Outline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Pulser: Fast Congestion Response Using Explicit Incast Notifications for Datacenter Networks</dc:title>
  <dc:subject/>
  <dc:creator>Almasi, Hamidreza</dc:creator>
  <cp:keywords/>
  <dc:description/>
  <cp:lastModifiedBy>Almasi, Hamidreza</cp:lastModifiedBy>
  <cp:revision>103</cp:revision>
  <dcterms:created xsi:type="dcterms:W3CDTF">2019-06-16T01:38:28Z</dcterms:created>
  <dcterms:modified xsi:type="dcterms:W3CDTF">2019-07-07T16:29:41Z</dcterms:modified>
  <cp:category/>
</cp:coreProperties>
</file>