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1"/>
  </p:notesMasterIdLst>
  <p:handoutMasterIdLst>
    <p:handoutMasterId r:id="rId22"/>
  </p:handoutMasterIdLst>
  <p:sldIdLst>
    <p:sldId id="572" r:id="rId2"/>
    <p:sldId id="627" r:id="rId3"/>
    <p:sldId id="736" r:id="rId4"/>
    <p:sldId id="628" r:id="rId5"/>
    <p:sldId id="733" r:id="rId6"/>
    <p:sldId id="690" r:id="rId7"/>
    <p:sldId id="691" r:id="rId8"/>
    <p:sldId id="737" r:id="rId9"/>
    <p:sldId id="630" r:id="rId10"/>
    <p:sldId id="635" r:id="rId11"/>
    <p:sldId id="677" r:id="rId12"/>
    <p:sldId id="673" r:id="rId13"/>
    <p:sldId id="663" r:id="rId14"/>
    <p:sldId id="664" r:id="rId15"/>
    <p:sldId id="528" r:id="rId16"/>
    <p:sldId id="640" r:id="rId17"/>
    <p:sldId id="619" r:id="rId18"/>
    <p:sldId id="642" r:id="rId19"/>
    <p:sldId id="6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F4141"/>
    <a:srgbClr val="EE454D"/>
    <a:srgbClr val="626262"/>
    <a:srgbClr val="E26464"/>
    <a:srgbClr val="F2F2F2"/>
    <a:srgbClr val="E26666"/>
    <a:srgbClr val="901929"/>
    <a:srgbClr val="F4B183"/>
    <a:srgbClr val="632523"/>
    <a:srgbClr val="ADA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6140" autoAdjust="0"/>
    <p:restoredTop sz="86416" autoAdjust="0"/>
  </p:normalViewPr>
  <p:slideViewPr>
    <p:cSldViewPr>
      <p:cViewPr varScale="1">
        <p:scale>
          <a:sx n="77" d="100"/>
          <a:sy n="77" d="100"/>
        </p:scale>
        <p:origin x="1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6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9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Mixed of </a:t>
            </a:r>
            <a:r>
              <a:rPr lang="en-US" dirty="0" err="1"/>
              <a:t>sh</a:t>
            </a:r>
            <a:r>
              <a:rPr lang="en-US" dirty="0"/>
              <a:t> and l flows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02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in today dc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62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9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49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1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4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1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52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8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0881C-E6E6-40AF-91B7-185081FB28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62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2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0881C-E6E6-40AF-91B7-185081FB28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191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OVERAL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packets that are more likely to fall in the tail often incur congestion at multiple points in the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7706" y="319320"/>
            <a:ext cx="8723893" cy="2709338"/>
          </a:xfrm>
          <a:noFill/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DF4141"/>
                </a:solidFill>
                <a:latin typeface="+mj-lt"/>
              </a:defRPr>
            </a:lvl1pPr>
          </a:lstStyle>
          <a:p>
            <a:r>
              <a:rPr lang="en-US" dirty="0"/>
              <a:t>Slytherin: Dynamic, Network-assisted Prioritization</a:t>
            </a:r>
            <a:br>
              <a:rPr lang="en-US" dirty="0"/>
            </a:br>
            <a:r>
              <a:rPr lang="en-US" dirty="0"/>
              <a:t>of Tail Packets in Datacenter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41767"/>
            <a:ext cx="6629400" cy="609600"/>
          </a:xfrm>
          <a:solidFill>
            <a:schemeClr val="bg1">
              <a:alpha val="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Mojtaba </a:t>
            </a:r>
            <a:r>
              <a:rPr lang="en-US" dirty="0" err="1"/>
              <a:t>Malekpourshahraki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1" y="6336630"/>
            <a:ext cx="9144001" cy="521369"/>
          </a:xfrm>
          <a:prstGeom prst="rect">
            <a:avLst/>
          </a:prstGeom>
          <a:solidFill>
            <a:srgbClr val="DF4141"/>
          </a:solidFill>
          <a:ln w="15875" cap="flat" cmpd="sng" algn="ctr">
            <a:noFill/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9144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9144000" cy="609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kumimoji="0" lang="en-US" sz="2800" b="1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2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9144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6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638800"/>
            <a:ext cx="9144000" cy="9144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9144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7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40080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3" r:id="rId2"/>
    <p:sldLayoutId id="2147483697" r:id="rId3"/>
    <p:sldLayoutId id="2147483696" r:id="rId4"/>
    <p:sldLayoutId id="2147483695" r:id="rId5"/>
    <p:sldLayoutId id="2147483698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F41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514600"/>
            <a:ext cx="9143999" cy="1014250"/>
          </a:xfrm>
        </p:spPr>
        <p:txBody>
          <a:bodyPr/>
          <a:lstStyle/>
          <a:p>
            <a:pPr algn="ctr"/>
            <a:r>
              <a:rPr lang="en-US" sz="3200" b="0" dirty="0">
                <a:latin typeface="+mn-lt"/>
              </a:rPr>
              <a:t>Hamed Rezaei, Muhammad Usama Chaudhry, Hamidreza Almasi, and </a:t>
            </a:r>
            <a:r>
              <a:rPr lang="en-US" sz="3200" dirty="0">
                <a:latin typeface="+mn-lt"/>
              </a:rPr>
              <a:t>Balajee Vamanan</a:t>
            </a:r>
          </a:p>
          <a:p>
            <a:pPr algn="ctr"/>
            <a:endParaRPr lang="en-US" sz="2400" b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57201"/>
            <a:ext cx="9144000" cy="1600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4000" dirty="0"/>
              <a:t>ICON: Incast Congestion Control using Packet Pacing in Datacenter Networks </a:t>
            </a:r>
            <a:endParaRPr lang="en-US" sz="4400" dirty="0"/>
          </a:p>
        </p:txBody>
      </p:sp>
      <p:pic>
        <p:nvPicPr>
          <p:cNvPr id="7" name="Picture 6" descr="A close up of a sign&#13;&#10;&#13;&#10;Description automatically generated">
            <a:extLst>
              <a:ext uri="{FF2B5EF4-FFF2-40B4-BE49-F238E27FC236}">
                <a16:creationId xmlns:a16="http://schemas.microsoft.com/office/drawing/2014/main" id="{746DBC00-C0B8-AB4C-A9FD-F26F0C866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0"/>
            <a:ext cx="5943600" cy="1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0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060"/>
    </mc:Choice>
    <mc:Fallback>
      <p:transition spd="slow" advTm="2706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ICON: 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Pacing is not a new idea …</a:t>
            </a:r>
          </a:p>
          <a:p>
            <a:pPr lvl="1"/>
            <a:r>
              <a:rPr lang="en-US" sz="2800" dirty="0"/>
              <a:t>But NIC support for pacing is new!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0395DAD2-E86E-480E-87AE-E9404ABDDFFE}"/>
              </a:ext>
            </a:extLst>
          </p:cNvPr>
          <p:cNvSpPr/>
          <p:nvPr/>
        </p:nvSpPr>
        <p:spPr>
          <a:xfrm>
            <a:off x="4838698" y="355565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8095F0-5EF9-5046-A929-6E559AE4F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91" y="1143000"/>
            <a:ext cx="6254732" cy="430882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1162083-211E-C64D-AB09-A7461C59AC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0" y="3510711"/>
            <a:ext cx="390394" cy="605599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11D39AA-8461-2147-8967-56038E9B5C1F}"/>
              </a:ext>
            </a:extLst>
          </p:cNvPr>
          <p:cNvCxnSpPr>
            <a:cxnSpLocks/>
            <a:stCxn id="62" idx="0"/>
            <a:endCxn id="71" idx="2"/>
          </p:cNvCxnSpPr>
          <p:nvPr/>
        </p:nvCxnSpPr>
        <p:spPr>
          <a:xfrm flipV="1">
            <a:off x="799807" y="2316702"/>
            <a:ext cx="1380925" cy="1194009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38A5D9B-98DD-734C-A554-27EF8BC38E90}"/>
              </a:ext>
            </a:extLst>
          </p:cNvPr>
          <p:cNvSpPr txBox="1"/>
          <p:nvPr/>
        </p:nvSpPr>
        <p:spPr>
          <a:xfrm>
            <a:off x="635932" y="4007762"/>
            <a:ext cx="163875" cy="217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A007287C-D086-3947-9EFA-DBA72E4E4F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64" y="1828800"/>
            <a:ext cx="515336" cy="487902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EB02E4C3-2EF1-0643-AFBB-4BC6BE44894B}"/>
              </a:ext>
            </a:extLst>
          </p:cNvPr>
          <p:cNvSpPr txBox="1"/>
          <p:nvPr/>
        </p:nvSpPr>
        <p:spPr>
          <a:xfrm rot="19210988">
            <a:off x="635416" y="3141702"/>
            <a:ext cx="231187" cy="2280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03B603-739C-AE4C-9455-2C9AB23122F8}"/>
              </a:ext>
            </a:extLst>
          </p:cNvPr>
          <p:cNvSpPr txBox="1"/>
          <p:nvPr/>
        </p:nvSpPr>
        <p:spPr>
          <a:xfrm rot="19210988">
            <a:off x="846024" y="2962964"/>
            <a:ext cx="231187" cy="2280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408C114-E59C-E443-ACF3-AC14904337BD}"/>
              </a:ext>
            </a:extLst>
          </p:cNvPr>
          <p:cNvSpPr txBox="1"/>
          <p:nvPr/>
        </p:nvSpPr>
        <p:spPr>
          <a:xfrm rot="19210988">
            <a:off x="424807" y="3327183"/>
            <a:ext cx="231187" cy="2280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BABCC-B186-7747-B8EE-B6F427DF7326}"/>
              </a:ext>
            </a:extLst>
          </p:cNvPr>
          <p:cNvSpPr txBox="1"/>
          <p:nvPr/>
        </p:nvSpPr>
        <p:spPr>
          <a:xfrm>
            <a:off x="1295400" y="344122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gap!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C84D62-27BB-1347-B87F-EBAE5765E22D}"/>
              </a:ext>
            </a:extLst>
          </p:cNvPr>
          <p:cNvSpPr txBox="1"/>
          <p:nvPr/>
        </p:nvSpPr>
        <p:spPr>
          <a:xfrm>
            <a:off x="1293213" y="369743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gap!</a:t>
            </a:r>
          </a:p>
        </p:txBody>
      </p:sp>
    </p:spTree>
    <p:extLst>
      <p:ext uri="{BB962C8B-B14F-4D97-AF65-F5344CB8AC3E}">
        <p14:creationId xmlns:p14="http://schemas.microsoft.com/office/powerpoint/2010/main" val="263887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-1.11111E-6 L 0.10139 -0.115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94444E-6 1.48148E-6 L 0.12535 -0.143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1.85185E-6 L 0.15121 -0.168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13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BE4F-7307-4C8A-A9FD-EC514BF8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ICON: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0C38-7D56-4E72-BE78-AF223B42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Pacing</a:t>
            </a:r>
          </a:p>
          <a:p>
            <a:pPr lvl="1"/>
            <a:r>
              <a:rPr lang="en-US" sz="2600" dirty="0"/>
              <a:t>Workers put appropriate gap between sending each packet</a:t>
            </a:r>
          </a:p>
          <a:p>
            <a:pPr lvl="1"/>
            <a:r>
              <a:rPr lang="en-US" sz="2600" dirty="0"/>
              <a:t>Computed based on desired rate and RTT</a:t>
            </a:r>
          </a:p>
          <a:p>
            <a:pPr lvl="1"/>
            <a:r>
              <a:rPr lang="en-US" sz="2600" dirty="0"/>
              <a:t>Naïve s/w implementation disables NIC offloads </a:t>
            </a:r>
          </a:p>
          <a:p>
            <a:pPr lvl="2"/>
            <a:r>
              <a:rPr lang="en-US" sz="2600" dirty="0"/>
              <a:t>Today’s NICs implement pacing logic on dequeue</a:t>
            </a:r>
          </a:p>
          <a:p>
            <a:r>
              <a:rPr lang="en-US" b="1" dirty="0"/>
              <a:t>Number of concurrent senders</a:t>
            </a:r>
          </a:p>
          <a:p>
            <a:pPr lvl="1"/>
            <a:r>
              <a:rPr lang="en-US" sz="2600" dirty="0"/>
              <a:t>Request uses unused VLAN bits; 8-12 bits sufficient </a:t>
            </a:r>
          </a:p>
          <a:p>
            <a:pPr lvl="1"/>
            <a:r>
              <a:rPr lang="en-US" sz="2600" dirty="0"/>
              <a:t>If unknown, set to 1 (= no rate control, only pacing)</a:t>
            </a:r>
          </a:p>
          <a:p>
            <a:pPr lvl="2"/>
            <a:r>
              <a:rPr lang="en-US" sz="2600" dirty="0"/>
              <a:t>even an </a:t>
            </a:r>
            <a:r>
              <a:rPr lang="en-US" sz="2600" i="1" dirty="0"/>
              <a:t>application agnostic </a:t>
            </a:r>
            <a:r>
              <a:rPr lang="en-US" sz="2600" dirty="0"/>
              <a:t>version of ICON improves over competition</a:t>
            </a:r>
          </a:p>
          <a:p>
            <a:pPr marL="914400" lvl="2" indent="0" algn="ctr">
              <a:buNone/>
            </a:pPr>
            <a:endParaRPr lang="en-US" sz="2600" dirty="0">
              <a:solidFill>
                <a:srgbClr val="DF4141"/>
              </a:solidFill>
            </a:endParaRPr>
          </a:p>
          <a:p>
            <a:pPr marL="457200" lvl="1" indent="0" algn="ctr">
              <a:buNone/>
            </a:pPr>
            <a:r>
              <a:rPr lang="en-US" sz="2800" b="1" dirty="0">
                <a:solidFill>
                  <a:srgbClr val="DF4141"/>
                </a:solidFill>
              </a:rPr>
              <a:t>Details in the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7C5D3-27B3-49BE-AFBD-576FD10C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6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59"/>
            <a:ext cx="8534400" cy="4817541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Datacenter network objectives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Existing proposals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contributions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Idea and Opportunity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ICON Design </a:t>
            </a:r>
          </a:p>
          <a:p>
            <a:r>
              <a:rPr lang="en-US" b="1" dirty="0">
                <a:solidFill>
                  <a:srgbClr val="FF0000"/>
                </a:solidFill>
              </a:rPr>
              <a:t>Methodology 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Closing remarks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04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0D2D-29A2-4B53-ADDA-13A19454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6401E-843D-4676-A6A2-7FAC106F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/>
              <a:t>Network simulator (ns-3 v3.28)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 lvl="1"/>
            <a:r>
              <a:rPr lang="en-US" sz="2800" dirty="0"/>
              <a:t>Transport protocol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DCTCP</a:t>
            </a:r>
            <a:r>
              <a:rPr lang="en-US" sz="2800" dirty="0"/>
              <a:t> as underlying congestion control </a:t>
            </a:r>
          </a:p>
          <a:p>
            <a:pPr marL="914400" lvl="2" indent="0">
              <a:buNone/>
            </a:pPr>
            <a:endParaRPr lang="en-US" sz="2800" dirty="0"/>
          </a:p>
          <a:p>
            <a:pPr lvl="1">
              <a:spcBef>
                <a:spcPts val="600"/>
              </a:spcBef>
            </a:pPr>
            <a:r>
              <a:rPr lang="en-US" sz="2800" dirty="0"/>
              <a:t>Workloads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Short</a:t>
            </a:r>
            <a:r>
              <a:rPr lang="en-US" sz="2800" dirty="0"/>
              <a:t> flows (8 - 32 KB) (web search workload)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long</a:t>
            </a:r>
            <a:r>
              <a:rPr lang="en-US" sz="2800" dirty="0"/>
              <a:t> flows (1 MB) (data mining)</a:t>
            </a:r>
          </a:p>
          <a:p>
            <a:pPr lvl="2">
              <a:spcBef>
                <a:spcPts val="600"/>
              </a:spcBef>
            </a:pPr>
            <a:endParaRPr lang="en-US" sz="2800" dirty="0"/>
          </a:p>
          <a:p>
            <a:pPr lvl="1">
              <a:spcBef>
                <a:spcPts val="600"/>
              </a:spcBef>
            </a:pPr>
            <a:r>
              <a:rPr lang="en-US" sz="2800" dirty="0"/>
              <a:t>Schemes compared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ICTCP</a:t>
            </a:r>
            <a:r>
              <a:rPr lang="en-US" sz="2800" dirty="0"/>
              <a:t> 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DCTCP</a:t>
            </a:r>
            <a:endParaRPr lang="en-US" sz="2800" dirty="0"/>
          </a:p>
          <a:p>
            <a:pPr lvl="2">
              <a:spcBef>
                <a:spcPts val="60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C0FB5-0C96-450E-9B86-79DDEA58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23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D5FC-73AA-481E-8AF8-02102738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D263F-EE20-4136-8969-4969CFF8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Two level, leaf-spine topology </a:t>
            </a:r>
          </a:p>
          <a:p>
            <a:pPr>
              <a:spcBef>
                <a:spcPts val="600"/>
              </a:spcBef>
            </a:pPr>
            <a:r>
              <a:rPr lang="en-US" dirty="0"/>
              <a:t>400 hosts through 20 leaf switches</a:t>
            </a:r>
          </a:p>
          <a:p>
            <a:pPr>
              <a:spcBef>
                <a:spcPts val="600"/>
              </a:spcBef>
            </a:pPr>
            <a:r>
              <a:rPr lang="en-US" dirty="0"/>
              <a:t>Connected to 10 spine switches in a full mesh manner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0015-791D-4AB6-A701-5BDA2799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1820788-86C1-054B-9A2D-C02889611F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8915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4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Tail (99</a:t>
            </a:r>
            <a:r>
              <a:rPr lang="en-US" baseline="30000" dirty="0"/>
              <a:t>th</a:t>
            </a:r>
            <a:r>
              <a:rPr lang="en-US" dirty="0"/>
              <a:t>) percentile FCT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5486400"/>
            <a:ext cx="9144000" cy="10244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ICON achieves 77% lower 99</a:t>
            </a:r>
            <a:r>
              <a:rPr lang="en-US" baseline="30000" dirty="0"/>
              <a:t>th</a:t>
            </a:r>
            <a:r>
              <a:rPr lang="en-US" dirty="0"/>
              <a:t> percentile </a:t>
            </a:r>
          </a:p>
          <a:p>
            <a:pPr marL="0" indent="0" algn="ctr">
              <a:buNone/>
            </a:pPr>
            <a:r>
              <a:rPr lang="en-US" dirty="0"/>
              <a:t>flow completion times for short flows</a:t>
            </a:r>
          </a:p>
        </p:txBody>
      </p:sp>
      <p:pic>
        <p:nvPicPr>
          <p:cNvPr id="9" name="Picture 8" descr="A close up of a map&#13;&#10;&#13;&#10;Description automatically generated">
            <a:extLst>
              <a:ext uri="{FF2B5EF4-FFF2-40B4-BE49-F238E27FC236}">
                <a16:creationId xmlns:a16="http://schemas.microsoft.com/office/drawing/2014/main" id="{F124FAF6-CEE0-B541-B3EB-085B9136FF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80949"/>
            <a:ext cx="6565900" cy="426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68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throughput (long flows)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0" y="5486400"/>
            <a:ext cx="9144000" cy="102447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kumimoji="0" lang="en-US" sz="2800" b="1" kern="1200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ICON achieves 18% higher throughput for long flows</a:t>
            </a:r>
          </a:p>
          <a:p>
            <a:pPr marL="0" indent="0" algn="ctr">
              <a:buNone/>
            </a:pPr>
            <a:r>
              <a:rPr lang="en-US" dirty="0"/>
              <a:t> than ICTCP</a:t>
            </a:r>
          </a:p>
        </p:txBody>
      </p:sp>
      <p:pic>
        <p:nvPicPr>
          <p:cNvPr id="10" name="Content Placeholder 9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FDB8F82C-987A-D048-8036-35CF3373B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066800"/>
            <a:ext cx="6591300" cy="4330700"/>
          </a:xfrm>
        </p:spPr>
      </p:pic>
    </p:spTree>
    <p:extLst>
      <p:ext uri="{BB962C8B-B14F-4D97-AF65-F5344CB8AC3E}">
        <p14:creationId xmlns:p14="http://schemas.microsoft.com/office/powerpoint/2010/main" val="17072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CDF of queue length in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0" y="5638800"/>
            <a:ext cx="9144000" cy="87207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kumimoji="0" lang="en-US" sz="2800" b="1" kern="1200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ICON significantly reduces 99th percentile queue </a:t>
            </a:r>
          </a:p>
          <a:p>
            <a:pPr marL="0" indent="0" algn="ctr">
              <a:buNone/>
            </a:pPr>
            <a:r>
              <a:rPr lang="en-US" dirty="0"/>
              <a:t>length in switches by about a factor of 5x on average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9103CB-B355-49B6-BAC4-1842737C73E8}"/>
              </a:ext>
            </a:extLst>
          </p:cNvPr>
          <p:cNvSpPr txBox="1"/>
          <p:nvPr/>
        </p:nvSpPr>
        <p:spPr>
          <a:xfrm>
            <a:off x="6034824" y="4611468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 =60%</a:t>
            </a:r>
          </a:p>
          <a:p>
            <a:endParaRPr lang="en-US" dirty="0"/>
          </a:p>
        </p:txBody>
      </p:sp>
      <p:pic>
        <p:nvPicPr>
          <p:cNvPr id="11" name="Picture 10" descr="A close up of a map&#13;&#10;&#13;&#10;Description automatically generated">
            <a:extLst>
              <a:ext uri="{FF2B5EF4-FFF2-40B4-BE49-F238E27FC236}">
                <a16:creationId xmlns:a16="http://schemas.microsoft.com/office/drawing/2014/main" id="{A5DD20FC-C0F0-6844-B850-1DB5DE0ACD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888"/>
            <a:ext cx="9144000" cy="47025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ADDFF2-AB94-2E4C-9204-3FCD3F7F93E1}"/>
              </a:ext>
            </a:extLst>
          </p:cNvPr>
          <p:cNvSpPr txBox="1"/>
          <p:nvPr/>
        </p:nvSpPr>
        <p:spPr>
          <a:xfrm>
            <a:off x="4343400" y="1746716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 =60%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3659"/>
            <a:ext cx="8610600" cy="4360341"/>
          </a:xfrm>
        </p:spPr>
        <p:txBody>
          <a:bodyPr/>
          <a:lstStyle/>
          <a:p>
            <a:r>
              <a:rPr lang="en-US" sz="2800" dirty="0"/>
              <a:t>Prior approaches</a:t>
            </a:r>
          </a:p>
          <a:p>
            <a:pPr lvl="1"/>
            <a:r>
              <a:rPr lang="en-US" sz="2800" dirty="0"/>
              <a:t>Reactive, leverage ECN to detect general congestion</a:t>
            </a:r>
          </a:p>
          <a:p>
            <a:pPr lvl="2"/>
            <a:r>
              <a:rPr lang="en-US" sz="2800" dirty="0"/>
              <a:t>too slow for incast </a:t>
            </a:r>
          </a:p>
          <a:p>
            <a:r>
              <a:rPr lang="en-US" sz="2800" dirty="0"/>
              <a:t>ICON </a:t>
            </a:r>
            <a:r>
              <a:rPr lang="en-US" sz="2800" dirty="0">
                <a:solidFill>
                  <a:srgbClr val="DF4141"/>
                </a:solidFill>
              </a:rPr>
              <a:t>isolates incast </a:t>
            </a:r>
            <a:r>
              <a:rPr lang="en-US" sz="2800" dirty="0"/>
              <a:t>congestion</a:t>
            </a:r>
          </a:p>
          <a:p>
            <a:pPr lvl="1"/>
            <a:r>
              <a:rPr lang="en-US" sz="2800" dirty="0"/>
              <a:t>Uses application knowledge to calculate sending rate </a:t>
            </a:r>
          </a:p>
          <a:p>
            <a:r>
              <a:rPr lang="en-US" sz="2800" dirty="0">
                <a:solidFill>
                  <a:srgbClr val="DF4141"/>
                </a:solidFill>
              </a:rPr>
              <a:t>Paces packets </a:t>
            </a:r>
            <a:r>
              <a:rPr lang="en-US" sz="2800" dirty="0"/>
              <a:t>at the sender NIC</a:t>
            </a:r>
          </a:p>
          <a:p>
            <a:r>
              <a:rPr lang="en-US" sz="2800" dirty="0"/>
              <a:t>Improves both tail latency and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5105400"/>
            <a:ext cx="8382000" cy="128739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Incast remains an open problem </a:t>
            </a:r>
            <a:br>
              <a:rPr lang="en-US" sz="2800" dirty="0"/>
            </a:br>
            <a:r>
              <a:rPr lang="en-US" sz="2800" dirty="0">
                <a:sym typeface="Wingdings" pitchFamily="2" charset="2"/>
              </a:rPr>
              <a:t> need schemes that isolate incast from other </a:t>
            </a:r>
            <a:br>
              <a:rPr lang="en-US" sz="2800" dirty="0">
                <a:sym typeface="Wingdings" pitchFamily="2" charset="2"/>
              </a:rPr>
            </a:br>
            <a:r>
              <a:rPr lang="en-US" sz="2800" dirty="0">
                <a:sym typeface="Wingdings" pitchFamily="2" charset="2"/>
              </a:rPr>
              <a:t>general forms of congestion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011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9D5D2-B8EF-41A5-8A7D-B3968A8C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6D17C-EE44-4EF7-ADF8-E8EDD2A35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9736" y="2743200"/>
            <a:ext cx="7504528" cy="14478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8903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Datacenter applications and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Datacenters </a:t>
            </a:r>
            <a:r>
              <a:rPr lang="en-US" sz="2800" dirty="0">
                <a:sym typeface="Wingdings" pitchFamily="2" charset="2"/>
              </a:rPr>
              <a:t> de facto platform to access Internet data</a:t>
            </a: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host diverse applications with varying traffic characteristics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DF4141"/>
                </a:solidFill>
              </a:rPr>
              <a:t>Foreground</a:t>
            </a:r>
            <a:r>
              <a:rPr lang="en-US" dirty="0"/>
              <a:t> applications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respond to user queries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e.g., Web search, Social networks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short flows (e.g., &lt; 16 KB)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sensitive to tail latency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Background applications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data replication, sync., update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e.g., Web index generation</a:t>
            </a:r>
          </a:p>
          <a:p>
            <a:pPr lvl="1"/>
            <a:r>
              <a:rPr lang="en-US" sz="2600" dirty="0"/>
              <a:t>long flows (e.g., &gt; 10 MB)</a:t>
            </a:r>
          </a:p>
          <a:p>
            <a:pPr lvl="1"/>
            <a:r>
              <a:rPr lang="en-US" sz="2600" dirty="0"/>
              <a:t>require high throughput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547" y="4848567"/>
            <a:ext cx="2495781" cy="1662444"/>
          </a:xfrm>
          <a:prstGeom prst="rect">
            <a:avLst/>
          </a:prstGeom>
        </p:spPr>
      </p:pic>
      <p:pic>
        <p:nvPicPr>
          <p:cNvPr id="15" name="Picture 14" descr="A close up of a logo&#13;&#10;&#13;&#10;Description automatically generated">
            <a:extLst>
              <a:ext uri="{FF2B5EF4-FFF2-40B4-BE49-F238E27FC236}">
                <a16:creationId xmlns:a16="http://schemas.microsoft.com/office/drawing/2014/main" id="{2A7D584C-FF5D-F34B-B9D1-9288C52B56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7264"/>
            <a:ext cx="2738279" cy="21309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530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1"/>
    </mc:Choice>
    <mc:Fallback>
      <p:transition spd="slow" advTm="4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4A8C-69A8-BD47-A588-21EB4FF4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Incast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CCAD-F786-0B44-B4C1-9D4F61F6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Foreground applications </a:t>
            </a:r>
            <a:r>
              <a:rPr lang="en-US" sz="2800" dirty="0">
                <a:sym typeface="Wingdings" pitchFamily="2" charset="2"/>
              </a:rPr>
              <a:t>perform</a:t>
            </a:r>
            <a:r>
              <a:rPr lang="en-US" sz="2800" dirty="0"/>
              <a:t> distributed lookup of small objects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query sent to 100s -- 1000s of servers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Responses are somewhat synchronized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responses collide at receiver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i="1" dirty="0">
                <a:solidFill>
                  <a:srgbClr val="FF0000"/>
                </a:solidFill>
              </a:rPr>
              <a:t>incast </a:t>
            </a:r>
            <a:r>
              <a:rPr lang="en-US" sz="2800" dirty="0"/>
              <a:t>congestion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Incast causes queue buildup &amp; packet drops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affects both tail latency and throughput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TCP too slow to avoid queue buildup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148C1A63-E803-9D43-9C23-30EF8E7A6B3D}"/>
              </a:ext>
            </a:extLst>
          </p:cNvPr>
          <p:cNvSpPr txBox="1">
            <a:spLocks/>
          </p:cNvSpPr>
          <p:nvPr/>
        </p:nvSpPr>
        <p:spPr>
          <a:xfrm>
            <a:off x="263471" y="5428713"/>
            <a:ext cx="8617058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kumimoji="0" lang="en-US" sz="2400" b="1" kern="1200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/>
              <a:t>Incast drastically affects tail latency and throughput in datacenter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0C9B0-7524-AB44-9A14-A1D3EF16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4396" y="6507480"/>
            <a:ext cx="733864" cy="274320"/>
          </a:xfrm>
        </p:spPr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96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42"/>
    </mc:Choice>
    <mc:Fallback>
      <p:transition spd="slow" advTm="591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Reactive congestion control (ECN based)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ICTCP [CoNEXT ’10], DCTCP [SIGCOMM ’10]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DF4141"/>
                </a:solidFill>
              </a:rPr>
              <a:t>challenge</a:t>
            </a:r>
            <a:r>
              <a:rPr lang="en-US" sz="2800" dirty="0"/>
              <a:t>: response time ~ incast duration 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>
                <a:sym typeface="Wingdings" pitchFamily="2" charset="2"/>
              </a:rPr>
              <a:t> too slow 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small ECN threshold or aggressive response to ECN </a:t>
            </a:r>
            <a:br>
              <a:rPr lang="en-US" sz="2800" dirty="0"/>
            </a:br>
            <a:r>
              <a:rPr lang="en-US" sz="2800" dirty="0"/>
              <a:t>     </a:t>
            </a:r>
            <a:r>
              <a:rPr lang="en-US" sz="2800" dirty="0">
                <a:sym typeface="Wingdings" pitchFamily="2" charset="2"/>
              </a:rPr>
              <a:t> throughput loss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ym typeface="Wingdings" pitchFamily="2" charset="2"/>
              </a:rPr>
              <a:t>Centralized schemes (e.g., FastPass) do not scale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Load balancing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existing proposals achieve perfect load balancing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incast still causes packet drops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B60C6C-98BA-FD4B-9D4F-7343395F20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700" y="5977921"/>
            <a:ext cx="8610600" cy="575279"/>
          </a:xfrm>
        </p:spPr>
        <p:txBody>
          <a:bodyPr/>
          <a:lstStyle/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2800" dirty="0"/>
              <a:t>Existing schemes inadequate to handle incast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4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741"/>
    </mc:Choice>
    <mc:Fallback>
      <p:transition spd="slow" advTm="71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ICON: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ICON </a:t>
            </a:r>
            <a:r>
              <a:rPr lang="en-US" sz="2800" i="1" dirty="0"/>
              <a:t>proactively</a:t>
            </a:r>
            <a:r>
              <a:rPr lang="en-US" sz="2800" dirty="0"/>
              <a:t> targets incast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/>
              <a:t> leverages application knowledge to set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ICON enforces rate at a fine grain (i.e., per packet)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/>
              <a:t> leverages existing NIC support for pacing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Nearly eliminates packet drops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Readily deployable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21E7C35-AC73-4DF2-8E80-ECFA3E833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00" y="5071079"/>
            <a:ext cx="8991600" cy="1270001"/>
          </a:xfrm>
        </p:spPr>
        <p:txBody>
          <a:bodyPr/>
          <a:lstStyle/>
          <a:p>
            <a:pPr marL="0" indent="0">
              <a:spcBef>
                <a:spcPts val="725"/>
              </a:spcBef>
              <a:buNone/>
              <a:defRPr/>
            </a:pPr>
            <a:r>
              <a:rPr lang="en-US" sz="2800" dirty="0"/>
              <a:t>ICON improves 99</a:t>
            </a:r>
            <a:r>
              <a:rPr lang="en-US" sz="2800" baseline="30000" dirty="0"/>
              <a:t>th</a:t>
            </a:r>
            <a:r>
              <a:rPr lang="en-US" sz="2800" dirty="0"/>
              <a:t> percentile flow completion times by 80% and throughput by 20% over ICTCP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02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11"/>
    </mc:Choice>
    <mc:Fallback>
      <p:transition spd="slow" advTm="591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59"/>
            <a:ext cx="8534400" cy="4817541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Datacenter applications and traffic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Incast congestion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Existing approaches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ICON: contributions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Opportunity </a:t>
            </a:r>
          </a:p>
          <a:p>
            <a:r>
              <a:rPr lang="en-US" dirty="0"/>
              <a:t>ICON Design </a:t>
            </a:r>
          </a:p>
          <a:p>
            <a:r>
              <a:rPr lang="en-US" dirty="0"/>
              <a:t>Methodology 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38BF32-2C11-4173-9832-E24DA40AA8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48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B67AA-4C42-43B7-AD6F-35DF14B1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5211-DB56-44EB-835C-F5A582FF9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How fast do buffers fill up?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From our Web Search workload ….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1600" i="1" dirty="0"/>
              <a:t>*High-Resolution Measurement of Data Center Microbursts</a:t>
            </a:r>
            <a:r>
              <a:rPr lang="en-US" sz="1600" dirty="0"/>
              <a:t>-(IMC ’17)) reported similar results</a:t>
            </a:r>
          </a:p>
          <a:p>
            <a:pPr marL="0" indent="0" algn="ctr">
              <a:buNone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FE43BD-E066-284E-97A1-7A01FBFCC4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000" y="6193492"/>
            <a:ext cx="8557260" cy="4258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Incast requires proactive, sub-RTT rate control</a:t>
            </a:r>
          </a:p>
        </p:txBody>
      </p:sp>
      <p:pic>
        <p:nvPicPr>
          <p:cNvPr id="7" name="Picture 6" descr="A close up of a map&#13;&#10;&#13;&#10;Description automatically generated">
            <a:extLst>
              <a:ext uri="{FF2B5EF4-FFF2-40B4-BE49-F238E27FC236}">
                <a16:creationId xmlns:a16="http://schemas.microsoft.com/office/drawing/2014/main" id="{492A4F89-14C3-1045-B3E8-DC95600DA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6324600" cy="36300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FE3FB-FE7C-404B-ABCF-3769E543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40"/>
    </mc:Choice>
    <mc:Fallback>
      <p:transition spd="slow" advTm="51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59"/>
            <a:ext cx="8534400" cy="4817541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Datacenter applications and traffic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Incast congestion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Existing approaches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ICON: contributions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Opportunity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ICON Design </a:t>
            </a:r>
          </a:p>
          <a:p>
            <a:r>
              <a:rPr lang="en-US" dirty="0"/>
              <a:t>Methodology 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38BF32-2C11-4173-9832-E24DA40AA8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26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ICON: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3659"/>
            <a:ext cx="8839200" cy="555414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Two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Determine rate proactively </a:t>
            </a:r>
          </a:p>
          <a:p>
            <a:pPr lvl="1"/>
            <a:r>
              <a:rPr lang="en-US" sz="2800" dirty="0"/>
              <a:t>use application knowledge: Query initiator knows the numbers of concurrent senders (servers)</a:t>
            </a:r>
          </a:p>
          <a:p>
            <a:pPr lvl="1"/>
            <a:r>
              <a:rPr lang="en-US" sz="2800" dirty="0"/>
              <a:t>initiator tells senders the appropriate </a:t>
            </a:r>
            <a:r>
              <a:rPr lang="en-US" sz="2800" dirty="0">
                <a:solidFill>
                  <a:srgbClr val="C00000"/>
                </a:solidFill>
              </a:rPr>
              <a:t>fair share rate</a:t>
            </a:r>
            <a:r>
              <a:rPr lang="en-US" sz="2800" dirty="0"/>
              <a:t>, assuming network is not bottleneck </a:t>
            </a:r>
          </a:p>
          <a:p>
            <a:pPr lvl="2"/>
            <a:r>
              <a:rPr lang="en-US" sz="2800" b="1" dirty="0"/>
              <a:t>insight</a:t>
            </a:r>
            <a:r>
              <a:rPr lang="en-US" sz="2800" dirty="0"/>
              <a:t>: congestion often at the edge!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Pace packets </a:t>
            </a:r>
          </a:p>
          <a:p>
            <a:pPr lvl="1"/>
            <a:r>
              <a:rPr lang="en-US" sz="2800" dirty="0"/>
              <a:t>enforces rate at packet granularity  </a:t>
            </a:r>
          </a:p>
          <a:p>
            <a:pPr lvl="1"/>
            <a:r>
              <a:rPr lang="en-US" sz="2800" dirty="0"/>
              <a:t>existing NICs support per-packet pacing </a:t>
            </a:r>
          </a:p>
          <a:p>
            <a:r>
              <a:rPr lang="en-US" sz="2800" dirty="0"/>
              <a:t>Proactive rate control + pacing drastically reduces queuing </a:t>
            </a:r>
          </a:p>
          <a:p>
            <a:pPr lvl="1"/>
            <a:r>
              <a:rPr lang="en-US" sz="2800" dirty="0"/>
              <a:t>~5x lower queue length</a:t>
            </a:r>
            <a:endParaRPr lang="en-US" sz="2800" baseline="30000" dirty="0"/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lvl="2"/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1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8.8|8.7|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4.4|12|8.3|1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1.2|13.8|5.6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28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4.5|30.3|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53430</TotalTime>
  <Words>752</Words>
  <Application>Microsoft Macintosh PowerPoint</Application>
  <PresentationFormat>On-screen Show (4:3)</PresentationFormat>
  <Paragraphs>210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Wingdings</vt:lpstr>
      <vt:lpstr>Custom Design</vt:lpstr>
      <vt:lpstr>ICON: Incast Congestion Control using Packet Pacing in Datacenter Networks </vt:lpstr>
      <vt:lpstr>Datacenter applications and traffic</vt:lpstr>
      <vt:lpstr>Incast congestion</vt:lpstr>
      <vt:lpstr>Existing schemes</vt:lpstr>
      <vt:lpstr>ICON: contributions</vt:lpstr>
      <vt:lpstr>Outline</vt:lpstr>
      <vt:lpstr>Opportunity</vt:lpstr>
      <vt:lpstr>Outline</vt:lpstr>
      <vt:lpstr>ICON: Design</vt:lpstr>
      <vt:lpstr>ICON: Pacing</vt:lpstr>
      <vt:lpstr>ICON: Implementation</vt:lpstr>
      <vt:lpstr>Outline</vt:lpstr>
      <vt:lpstr>Simulation Methodology</vt:lpstr>
      <vt:lpstr>Topology </vt:lpstr>
      <vt:lpstr>Tail (99th) percentile FCT</vt:lpstr>
      <vt:lpstr>Average throughput (long flows)</vt:lpstr>
      <vt:lpstr>CDF of queue length in switches</vt:lpstr>
      <vt:lpstr>Conclusion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Balajee Vamanan</cp:lastModifiedBy>
  <cp:revision>2321</cp:revision>
  <dcterms:created xsi:type="dcterms:W3CDTF">2013-04-15T19:57:38Z</dcterms:created>
  <dcterms:modified xsi:type="dcterms:W3CDTF">2019-01-09T05:07:31Z</dcterms:modified>
</cp:coreProperties>
</file>