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</p:sldMasterIdLst>
  <p:notesMasterIdLst>
    <p:notesMasterId r:id="rId25"/>
  </p:notesMasterIdLst>
  <p:handoutMasterIdLst>
    <p:handoutMasterId r:id="rId26"/>
  </p:handoutMasterIdLst>
  <p:sldIdLst>
    <p:sldId id="572" r:id="rId2"/>
    <p:sldId id="623" r:id="rId3"/>
    <p:sldId id="624" r:id="rId4"/>
    <p:sldId id="625" r:id="rId5"/>
    <p:sldId id="626" r:id="rId6"/>
    <p:sldId id="579" r:id="rId7"/>
    <p:sldId id="627" r:id="rId8"/>
    <p:sldId id="628" r:id="rId9"/>
    <p:sldId id="639" r:id="rId10"/>
    <p:sldId id="502" r:id="rId11"/>
    <p:sldId id="630" r:id="rId12"/>
    <p:sldId id="632" r:id="rId13"/>
    <p:sldId id="633" r:id="rId14"/>
    <p:sldId id="631" r:id="rId15"/>
    <p:sldId id="640" r:id="rId16"/>
    <p:sldId id="642" r:id="rId17"/>
    <p:sldId id="517" r:id="rId18"/>
    <p:sldId id="634" r:id="rId19"/>
    <p:sldId id="635" r:id="rId20"/>
    <p:sldId id="641" r:id="rId21"/>
    <p:sldId id="636" r:id="rId22"/>
    <p:sldId id="637" r:id="rId23"/>
    <p:sldId id="52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C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F4141"/>
    <a:srgbClr val="901929"/>
    <a:srgbClr val="F4B183"/>
    <a:srgbClr val="632523"/>
    <a:srgbClr val="ADA907"/>
    <a:srgbClr val="DDDD09"/>
    <a:srgbClr val="D19B23"/>
    <a:srgbClr val="E5B359"/>
    <a:srgbClr val="B4B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4" autoAdjust="0"/>
    <p:restoredTop sz="95304" autoAdjust="0"/>
  </p:normalViewPr>
  <p:slideViewPr>
    <p:cSldViewPr>
      <p:cViewPr>
        <p:scale>
          <a:sx n="93" d="100"/>
          <a:sy n="93" d="100"/>
        </p:scale>
        <p:origin x="145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76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6B600-F24D-4281-A2CE-48B9DD77548C}" type="datetimeFigureOut">
              <a:rPr lang="en-US" smtClean="0"/>
              <a:pPr/>
              <a:t>1/6/17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0117D-CF98-417B-BB1F-F20089ADE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99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61A6D-37D9-47B7-BCD0-B0CC97918285}" type="datetimeFigureOut">
              <a:rPr lang="en-US" smtClean="0"/>
              <a:pPr/>
              <a:t>1/6/17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0881C-E6E6-40AF-91B7-185081FB28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7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3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49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92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02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8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94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3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48727"/>
            <a:ext cx="7772400" cy="2709338"/>
          </a:xfrm>
          <a:noFill/>
        </p:spPr>
        <p:txBody>
          <a:bodyPr/>
          <a:lstStyle>
            <a:lvl1pPr algn="l">
              <a:defRPr sz="4800" baseline="0">
                <a:solidFill>
                  <a:srgbClr val="DF4141"/>
                </a:solidFill>
                <a:latin typeface="+mj-lt"/>
              </a:defRPr>
            </a:lvl1pPr>
          </a:lstStyle>
          <a:p>
            <a:r>
              <a:rPr lang="en-US" dirty="0" smtClean="0"/>
              <a:t>Mechanisms for Network Management and Low Latency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479807"/>
            <a:ext cx="3962400" cy="609600"/>
          </a:xfrm>
          <a:solidFill>
            <a:schemeClr val="bg1">
              <a:alpha val="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0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Balajee Vamanan</a:t>
            </a:r>
            <a:endParaRPr lang="en-US" dirty="0"/>
          </a:p>
        </p:txBody>
      </p:sp>
      <p:pic>
        <p:nvPicPr>
          <p:cNvPr id="9" name="Picture 8" descr="belltowerDay.jpg"/>
          <p:cNvPicPr>
            <a:picLocks noChangeAspect="1"/>
          </p:cNvPicPr>
          <p:nvPr userDrawn="1"/>
        </p:nvPicPr>
        <p:blipFill rotWithShape="1">
          <a:blip r:embed="rId2" cstate="print"/>
          <a:srcRect l="20791" t="3846" r="20093"/>
          <a:stretch/>
        </p:blipFill>
        <p:spPr>
          <a:xfrm>
            <a:off x="7941724" y="3429000"/>
            <a:ext cx="1202677" cy="286351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1" y="6336630"/>
            <a:ext cx="9144001" cy="521369"/>
          </a:xfrm>
          <a:prstGeom prst="rect">
            <a:avLst/>
          </a:prstGeom>
          <a:solidFill>
            <a:srgbClr val="DF4141"/>
          </a:solidFill>
          <a:ln w="15875" cap="flat" cmpd="sng" algn="ctr">
            <a:noFill/>
            <a:prstDash val="solid"/>
          </a:ln>
          <a:effectLst/>
        </p:spPr>
      </p:sp>
      <p:pic>
        <p:nvPicPr>
          <p:cNvPr id="7" name="Picture 6" descr="PU_sig13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31" y="4877167"/>
            <a:ext cx="2947533" cy="11482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80" y="4540556"/>
            <a:ext cx="1821495" cy="18214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07" y="5035230"/>
            <a:ext cx="2498939" cy="83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4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Punch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48"/>
            <a:ext cx="9144000" cy="777240"/>
          </a:xfrm>
        </p:spPr>
        <p:txBody>
          <a:bodyPr/>
          <a:lstStyle>
            <a:lvl1pPr>
              <a:defRPr>
                <a:solidFill>
                  <a:srgbClr val="DF4141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799"/>
            <a:ext cx="8458200" cy="4817541"/>
          </a:xfrm>
          <a:ln>
            <a:noFill/>
          </a:ln>
        </p:spPr>
        <p:txBody>
          <a:bodyPr/>
          <a:lstStyle>
            <a:lvl1pPr marL="228600" indent="-228600"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 sz="2600"/>
            </a:lvl1pPr>
            <a:lvl2pPr marL="685800" indent="-228600">
              <a:buClrTx/>
              <a:buFont typeface="Wingdings" panose="05000000000000000000" pitchFamily="2" charset="2"/>
              <a:buChar char="§"/>
              <a:defRPr sz="2600"/>
            </a:lvl2pPr>
            <a:lvl3pPr marL="1143000" indent="-228600">
              <a:buClrTx/>
              <a:buFont typeface="Wingdings" panose="05000000000000000000" pitchFamily="2" charset="2"/>
              <a:buChar char="§"/>
              <a:defRPr sz="2600"/>
            </a:lvl3pPr>
            <a:lvl4pPr marL="1600200" indent="-228600">
              <a:buClrTx/>
              <a:buFont typeface="Wingdings" panose="05000000000000000000" pitchFamily="2" charset="2"/>
              <a:buChar char="§"/>
              <a:defRPr sz="2600"/>
            </a:lvl4pPr>
            <a:lvl5pPr marL="2057400" indent="-228600">
              <a:buClrTx/>
              <a:buFont typeface="Wingdings" panose="05000000000000000000" pitchFamily="2" charset="2"/>
              <a:buChar char="§"/>
              <a:defRPr sz="26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527801"/>
            <a:ext cx="733864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38BF32-2C11-4173-9832-E24DA40AA8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5901271"/>
            <a:ext cx="9144000" cy="609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kumimoji="0" lang="en-US" sz="2800" b="1" dirty="0" smtClean="0">
                <a:solidFill>
                  <a:srgbClr val="DF414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  <a:buNone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233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, Punch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98"/>
            <a:ext cx="9144000" cy="777240"/>
          </a:xfrm>
        </p:spPr>
        <p:txBody>
          <a:bodyPr/>
          <a:lstStyle>
            <a:lvl1pPr>
              <a:defRPr>
                <a:solidFill>
                  <a:srgbClr val="DF4141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799"/>
            <a:ext cx="8458200" cy="4817541"/>
          </a:xfrm>
          <a:ln>
            <a:noFill/>
          </a:ln>
        </p:spPr>
        <p:txBody>
          <a:bodyPr/>
          <a:lstStyle>
            <a:lvl1pPr marL="228600" indent="-228600"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 sz="2600"/>
            </a:lvl1pPr>
            <a:lvl2pPr marL="685800" indent="-228600">
              <a:buClrTx/>
              <a:buFont typeface="Wingdings" panose="05000000000000000000" pitchFamily="2" charset="2"/>
              <a:buChar char="§"/>
              <a:defRPr sz="2600"/>
            </a:lvl2pPr>
            <a:lvl3pPr marL="1143000" indent="-228600">
              <a:buClrTx/>
              <a:buFont typeface="Wingdings" panose="05000000000000000000" pitchFamily="2" charset="2"/>
              <a:buChar char="§"/>
              <a:defRPr sz="2600"/>
            </a:lvl3pPr>
            <a:lvl4pPr marL="1600200" indent="-228600">
              <a:buClrTx/>
              <a:buFont typeface="Wingdings" panose="05000000000000000000" pitchFamily="2" charset="2"/>
              <a:buChar char="§"/>
              <a:defRPr sz="2600"/>
            </a:lvl4pPr>
            <a:lvl5pPr marL="2057400" indent="-228600">
              <a:buClrTx/>
              <a:buFont typeface="Wingdings" panose="05000000000000000000" pitchFamily="2" charset="2"/>
              <a:buChar char="§"/>
              <a:defRPr sz="26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527801"/>
            <a:ext cx="733864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38BF32-2C11-4173-9832-E24DA40AA8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5901271"/>
            <a:ext cx="9144000" cy="609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kumimoji="0" lang="en-US" sz="2800" b="1" dirty="0" smtClean="0">
                <a:solidFill>
                  <a:srgbClr val="DF4141"/>
                </a:solidFill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  <a:buNone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250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27" y="0"/>
            <a:ext cx="9144000" cy="777240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799"/>
            <a:ext cx="8458200" cy="4817541"/>
          </a:xfrm>
          <a:ln>
            <a:noFill/>
          </a:ln>
        </p:spPr>
        <p:txBody>
          <a:bodyPr/>
          <a:lstStyle>
            <a:lvl1pPr marL="228600" indent="-228600"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 sz="2600"/>
            </a:lvl1pPr>
            <a:lvl2pPr marL="685800" indent="-228600">
              <a:buClrTx/>
              <a:buFont typeface="Wingdings" panose="05000000000000000000" pitchFamily="2" charset="2"/>
              <a:buChar char="§"/>
              <a:defRPr sz="2600"/>
            </a:lvl2pPr>
            <a:lvl3pPr marL="1143000" indent="-228600">
              <a:buClrTx/>
              <a:buFont typeface="Wingdings" panose="05000000000000000000" pitchFamily="2" charset="2"/>
              <a:buChar char="§"/>
              <a:defRPr sz="2600"/>
            </a:lvl3pPr>
            <a:lvl4pPr marL="1600200" indent="-228600">
              <a:buClrTx/>
              <a:buFont typeface="Wingdings" panose="05000000000000000000" pitchFamily="2" charset="2"/>
              <a:buChar char="§"/>
              <a:defRPr sz="2600"/>
            </a:lvl4pPr>
            <a:lvl5pPr marL="2057400" indent="-228600">
              <a:buClrTx/>
              <a:buFont typeface="Wingdings" panose="05000000000000000000" pitchFamily="2" charset="2"/>
              <a:buChar char="§"/>
              <a:defRPr sz="26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527801"/>
            <a:ext cx="733864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38BF32-2C11-4173-9832-E24DA40AA8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39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240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527801"/>
            <a:ext cx="733864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38BF32-2C11-4173-9832-E24DA40AA8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03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C357-27DD-42D3-B494-5469385DA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31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77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none"/>
        </p:style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400800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BC357-27DD-42D3-B494-5469385DA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2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3" r:id="rId2"/>
    <p:sldLayoutId id="2147483697" r:id="rId3"/>
    <p:sldLayoutId id="2147483696" r:id="rId4"/>
    <p:sldLayoutId id="2147483695" r:id="rId5"/>
    <p:sldLayoutId id="2147483698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DF414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8001000" cy="1014250"/>
          </a:xfrm>
        </p:spPr>
        <p:txBody>
          <a:bodyPr/>
          <a:lstStyle/>
          <a:p>
            <a:r>
              <a:rPr lang="en-US" sz="2800" b="0" dirty="0" smtClean="0">
                <a:latin typeface="+mn-lt"/>
              </a:rPr>
              <a:t>Yiyang Chang, Ashkan Rezaei, </a:t>
            </a:r>
            <a:r>
              <a:rPr lang="en-US" sz="2800" dirty="0" smtClean="0">
                <a:latin typeface="+mn-lt"/>
              </a:rPr>
              <a:t>Balajee Vamanan</a:t>
            </a:r>
            <a:r>
              <a:rPr lang="en-US" sz="2800" b="0" dirty="0" smtClean="0">
                <a:latin typeface="+mn-lt"/>
              </a:rPr>
              <a:t>, Jahangir Hasan, Sanjay Rao and T. N. Vijaykumar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8727"/>
            <a:ext cx="7772400" cy="191347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/>
              <a:t>Hydra: Leveraging Functional Slicing for Efficient Distributed SDN Controllers</a:t>
            </a:r>
          </a:p>
        </p:txBody>
      </p:sp>
    </p:spTree>
    <p:extLst>
      <p:ext uri="{BB962C8B-B14F-4D97-AF65-F5344CB8AC3E}">
        <p14:creationId xmlns:p14="http://schemas.microsoft.com/office/powerpoint/2010/main" val="220800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4415"/>
    </mc:Choice>
    <mc:Fallback xmlns="">
      <p:transition advTm="2441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Hydra: goals and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0292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Partitioning must help scalability without worsening state convergence</a:t>
            </a:r>
          </a:p>
          <a:p>
            <a:pPr lvl="1">
              <a:spcBef>
                <a:spcPts val="600"/>
              </a:spcBef>
            </a:pPr>
            <a:r>
              <a:rPr lang="en-US" b="1" dirty="0" smtClean="0">
                <a:solidFill>
                  <a:srgbClr val="00B050"/>
                </a:solidFill>
              </a:rPr>
              <a:t>Functional slicing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Place </a:t>
            </a:r>
            <a:r>
              <a:rPr lang="en-US" dirty="0" smtClean="0"/>
              <a:t>applications without worsening latency</a:t>
            </a:r>
          </a:p>
          <a:p>
            <a:pPr lvl="1">
              <a:spcBef>
                <a:spcPts val="600"/>
              </a:spcBef>
            </a:pPr>
            <a:r>
              <a:rPr lang="en-US" b="1" dirty="0" smtClean="0">
                <a:solidFill>
                  <a:srgbClr val="00B050"/>
                </a:solidFill>
              </a:rPr>
              <a:t>Communication-aware placement</a:t>
            </a:r>
            <a:endParaRPr lang="en-US" dirty="0"/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Isolate </a:t>
            </a:r>
            <a:r>
              <a:rPr lang="en-US" dirty="0" smtClean="0"/>
              <a:t>real-time </a:t>
            </a:r>
            <a:r>
              <a:rPr lang="en-US" dirty="0" smtClean="0"/>
              <a:t>applications </a:t>
            </a:r>
            <a:r>
              <a:rPr lang="en-US" dirty="0" smtClean="0"/>
              <a:t>from load spikes</a:t>
            </a:r>
            <a:endParaRPr lang="en-US" dirty="0" smtClean="0"/>
          </a:p>
          <a:p>
            <a:pPr lvl="1">
              <a:spcBef>
                <a:spcPts val="600"/>
              </a:spcBef>
              <a:buClr>
                <a:schemeClr val="tx1"/>
              </a:buClr>
            </a:pPr>
            <a:r>
              <a:rPr lang="en-US" b="1" dirty="0" smtClean="0">
                <a:solidFill>
                  <a:srgbClr val="00B050"/>
                </a:solidFill>
              </a:rPr>
              <a:t>prioritize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real-time apps over other apps</a:t>
            </a:r>
            <a:endParaRPr lang="en-US" dirty="0"/>
          </a:p>
          <a:p>
            <a:pPr lvl="1">
              <a:spcBef>
                <a:spcPts val="60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0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59"/>
    </mc:Choice>
    <mc:Fallback xmlns="">
      <p:transition advTm="105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slicing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93951"/>
            <a:ext cx="8458200" cy="5633850"/>
          </a:xfrm>
        </p:spPr>
        <p:txBody>
          <a:bodyPr/>
          <a:lstStyle/>
          <a:p>
            <a:r>
              <a:rPr lang="en-US" dirty="0" smtClean="0"/>
              <a:t>Split control-plane apps among multiple servers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Clr>
                <a:srgbClr val="00B050"/>
              </a:buClr>
              <a:buNone/>
            </a:pPr>
            <a:endParaRPr lang="en-US" dirty="0" smtClean="0"/>
          </a:p>
          <a:p>
            <a:pPr marL="350838" indent="-350838">
              <a:buClr>
                <a:srgbClr val="00B050"/>
              </a:buClr>
              <a:buFont typeface="Wingdings" charset="2"/>
              <a:buChar char="ü"/>
            </a:pPr>
            <a:r>
              <a:rPr lang="en-US" dirty="0" smtClean="0"/>
              <a:t>Better convergence </a:t>
            </a:r>
            <a:r>
              <a:rPr lang="en-US" dirty="0" smtClean="0"/>
              <a:t>(apps have complete network state)</a:t>
            </a:r>
            <a:endParaRPr lang="en-US" dirty="0" smtClean="0"/>
          </a:p>
          <a:p>
            <a:pPr marL="344488" indent="-344488">
              <a:buClr>
                <a:srgbClr val="FF0000"/>
              </a:buClr>
              <a:buFont typeface="ZapfDingbatsITC" charset="0"/>
              <a:buChar char="✘"/>
            </a:pPr>
            <a:r>
              <a:rPr lang="en-US" dirty="0" smtClean="0"/>
              <a:t>Increases latency for events spanning &gt;1 app</a:t>
            </a:r>
          </a:p>
          <a:p>
            <a:pPr marL="801688" lvl="1" indent="-344488">
              <a:buClr>
                <a:schemeClr val="tx1"/>
              </a:buClr>
            </a:pPr>
            <a:r>
              <a:rPr lang="en-US" dirty="0" smtClean="0"/>
              <a:t>e.g., handling a </a:t>
            </a:r>
            <a:r>
              <a:rPr lang="en-US" sz="2400" b="1" dirty="0" smtClean="0">
                <a:latin typeface="Courier New" charset="0"/>
                <a:ea typeface="Courier New" charset="0"/>
                <a:cs typeface="Courier New" charset="0"/>
              </a:rPr>
              <a:t>packet-in</a:t>
            </a:r>
            <a:r>
              <a:rPr lang="en-US" dirty="0" smtClean="0"/>
              <a:t> might could involve inter-controller communication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lkvnclkn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3046"/>
            <a:ext cx="7467600" cy="36961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519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45"/>
    </mc:Choice>
    <mc:Fallback xmlns="">
      <p:transition spd="slow" advTm="44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Communication-aware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Step-0</a:t>
            </a:r>
            <a:r>
              <a:rPr lang="en-US" dirty="0" smtClean="0"/>
              <a:t>: find partition </a:t>
            </a:r>
            <a:r>
              <a:rPr lang="en-US" dirty="0" smtClean="0"/>
              <a:t>size based on critical app(s)</a:t>
            </a:r>
          </a:p>
          <a:p>
            <a:pPr lvl="1"/>
            <a:r>
              <a:rPr lang="en-US" dirty="0" smtClean="0"/>
              <a:t>Typically, topology application is </a:t>
            </a:r>
            <a:r>
              <a:rPr lang="en-US" dirty="0" smtClean="0"/>
              <a:t>critical</a:t>
            </a:r>
            <a:endParaRPr lang="en-US" dirty="0" smtClean="0"/>
          </a:p>
          <a:p>
            <a:r>
              <a:rPr lang="en-US" dirty="0" smtClean="0"/>
              <a:t>Determine app slice &lt;&gt; server mapping</a:t>
            </a:r>
          </a:p>
          <a:p>
            <a:pPr lvl="1"/>
            <a:r>
              <a:rPr lang="en-US" u="sng" dirty="0" smtClean="0"/>
              <a:t>Objective</a:t>
            </a:r>
            <a:r>
              <a:rPr lang="en-US" dirty="0" smtClean="0"/>
              <a:t>: minimize latency</a:t>
            </a:r>
          </a:p>
          <a:p>
            <a:pPr lvl="1"/>
            <a:r>
              <a:rPr lang="en-US" u="sng" dirty="0" smtClean="0"/>
              <a:t>subject</a:t>
            </a:r>
            <a:r>
              <a:rPr lang="en-US" dirty="0" smtClean="0"/>
              <a:t> to capacity and </a:t>
            </a:r>
            <a:r>
              <a:rPr lang="en-US" dirty="0" smtClean="0">
                <a:solidFill>
                  <a:srgbClr val="00B050"/>
                </a:solidFill>
              </a:rPr>
              <a:t>communication</a:t>
            </a:r>
            <a:r>
              <a:rPr lang="en-US" dirty="0" smtClean="0"/>
              <a:t> constraints </a:t>
            </a:r>
          </a:p>
          <a:p>
            <a:r>
              <a:rPr lang="en-US" dirty="0"/>
              <a:t>Inputs</a:t>
            </a:r>
          </a:p>
          <a:p>
            <a:pPr lvl="1"/>
            <a:r>
              <a:rPr lang="en-US" dirty="0"/>
              <a:t>applications’ CPU, memory demand </a:t>
            </a:r>
          </a:p>
          <a:p>
            <a:pPr lvl="1"/>
            <a:r>
              <a:rPr lang="en-US" dirty="0"/>
              <a:t>aggregate server </a:t>
            </a:r>
            <a:r>
              <a:rPr lang="en-US" dirty="0" smtClean="0"/>
              <a:t>CPU and memor</a:t>
            </a:r>
            <a:r>
              <a:rPr lang="en-US" dirty="0" smtClean="0"/>
              <a:t>y </a:t>
            </a:r>
            <a:r>
              <a:rPr lang="en-US" dirty="0" smtClean="0"/>
              <a:t>capacity</a:t>
            </a:r>
            <a:endParaRPr lang="en-US" dirty="0"/>
          </a:p>
          <a:p>
            <a:pPr lvl="1"/>
            <a:r>
              <a:rPr lang="en-US" dirty="0"/>
              <a:t>communication </a:t>
            </a:r>
            <a:r>
              <a:rPr lang="en-US" dirty="0" smtClean="0"/>
              <a:t>graph</a:t>
            </a:r>
          </a:p>
          <a:p>
            <a:r>
              <a:rPr lang="en-US" dirty="0" smtClean="0"/>
              <a:t>compute-intensive apps </a:t>
            </a:r>
            <a:r>
              <a:rPr lang="en-US" dirty="0" smtClean="0"/>
              <a:t>(e.g., topology app) </a:t>
            </a:r>
            <a:r>
              <a:rPr lang="en-US" dirty="0" smtClean="0"/>
              <a:t>placed </a:t>
            </a:r>
            <a:r>
              <a:rPr lang="en-US" dirty="0" smtClean="0"/>
              <a:t>in separate </a:t>
            </a:r>
            <a:r>
              <a:rPr lang="en-US" dirty="0" smtClean="0"/>
              <a:t>machines to avoid interference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000" y="5901271"/>
            <a:ext cx="8305800" cy="609600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Mathematical formulation in </a:t>
            </a:r>
            <a:r>
              <a:rPr lang="en-US" dirty="0" smtClean="0">
                <a:solidFill>
                  <a:srgbClr val="00B050"/>
                </a:solidFill>
              </a:rPr>
              <a:t>the </a:t>
            </a:r>
            <a:r>
              <a:rPr lang="en-US" dirty="0" smtClean="0">
                <a:solidFill>
                  <a:srgbClr val="00B050"/>
                </a:solidFill>
              </a:rPr>
              <a:t>paper </a:t>
            </a:r>
            <a:endParaRPr lang="en-US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859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58"/>
    </mc:Choice>
    <mc:Fallback xmlns="">
      <p:transition spd="slow" advTm="53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800600" y="3174612"/>
            <a:ext cx="1600200" cy="2912540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43200" y="3200400"/>
            <a:ext cx="1600200" cy="2912540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Communication-aware placement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799"/>
            <a:ext cx="8458200" cy="5257801"/>
          </a:xfrm>
        </p:spPr>
        <p:txBody>
          <a:bodyPr/>
          <a:lstStyle/>
          <a:p>
            <a:r>
              <a:rPr lang="en-US" dirty="0" smtClean="0"/>
              <a:t>An instance of </a:t>
            </a:r>
            <a:r>
              <a:rPr lang="en-US" i="1" dirty="0" smtClean="0"/>
              <a:t>multi-constraint </a:t>
            </a:r>
            <a:r>
              <a:rPr lang="en-US" i="1" dirty="0"/>
              <a:t>graph </a:t>
            </a:r>
            <a:r>
              <a:rPr lang="en-US" i="1" dirty="0" smtClean="0"/>
              <a:t>partitioning</a:t>
            </a:r>
          </a:p>
          <a:p>
            <a:pPr lvl="1"/>
            <a:r>
              <a:rPr lang="en-US" dirty="0" smtClean="0"/>
              <a:t>a known NP hard problem </a:t>
            </a:r>
          </a:p>
          <a:p>
            <a:pPr lvl="1"/>
            <a:r>
              <a:rPr lang="en-US" dirty="0" smtClean="0"/>
              <a:t>use existing heuristics to solve in reasonable </a:t>
            </a:r>
            <a:r>
              <a:rPr lang="en-US" dirty="0"/>
              <a:t>time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124200" y="3429000"/>
            <a:ext cx="914400" cy="838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f1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124200" y="5029200"/>
            <a:ext cx="914400" cy="838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f2</a:t>
            </a:r>
          </a:p>
        </p:txBody>
      </p:sp>
      <p:sp>
        <p:nvSpPr>
          <p:cNvPr id="7" name="Oval 6"/>
          <p:cNvSpPr/>
          <p:nvPr/>
        </p:nvSpPr>
        <p:spPr>
          <a:xfrm>
            <a:off x="5181600" y="3429000"/>
            <a:ext cx="914400" cy="838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f3</a:t>
            </a:r>
          </a:p>
        </p:txBody>
      </p:sp>
      <p:sp>
        <p:nvSpPr>
          <p:cNvPr id="8" name="Oval 7"/>
          <p:cNvSpPr/>
          <p:nvPr/>
        </p:nvSpPr>
        <p:spPr>
          <a:xfrm>
            <a:off x="5181600" y="5011882"/>
            <a:ext cx="914400" cy="838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f4</a:t>
            </a:r>
          </a:p>
        </p:txBody>
      </p:sp>
      <p:cxnSp>
        <p:nvCxnSpPr>
          <p:cNvPr id="10" name="Straight Connector 9"/>
          <p:cNvCxnSpPr>
            <a:stCxn id="5" idx="4"/>
            <a:endCxn id="6" idx="0"/>
          </p:cNvCxnSpPr>
          <p:nvPr/>
        </p:nvCxnSpPr>
        <p:spPr>
          <a:xfrm>
            <a:off x="3581400" y="4267200"/>
            <a:ext cx="0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38800" y="4249882"/>
            <a:ext cx="0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0" y="2971800"/>
            <a:ext cx="0" cy="33528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3463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45"/>
    </mc:Choice>
    <mc:Fallback xmlns="">
      <p:transition spd="slow" advTm="32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47"/>
            <a:ext cx="9144000" cy="12125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Hydra’s approach: hybrid of functional </a:t>
            </a:r>
            <a:r>
              <a:rPr lang="en-US" smtClean="0"/>
              <a:t>and topological slicing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05470"/>
            <a:ext cx="8458200" cy="4478869"/>
          </a:xfrm>
        </p:spPr>
        <p:txBody>
          <a:bodyPr/>
          <a:lstStyle/>
          <a:p>
            <a:r>
              <a:rPr lang="en-US" dirty="0" smtClean="0"/>
              <a:t>hybrid of topological and functional slicing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2400" y="5901271"/>
            <a:ext cx="86868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Communication-aware placement achieves better convergence </a:t>
            </a:r>
            <a:r>
              <a:rPr lang="en-US" i="1" dirty="0" smtClean="0"/>
              <a:t>without</a:t>
            </a:r>
            <a:r>
              <a:rPr lang="en-US" dirty="0" smtClean="0"/>
              <a:t> increasing latency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81" y="1835725"/>
            <a:ext cx="7961219" cy="39624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33400" y="2673925"/>
            <a:ext cx="4191000" cy="2286000"/>
          </a:xfrm>
          <a:prstGeom prst="rect">
            <a:avLst/>
          </a:prstGeom>
          <a:solidFill>
            <a:schemeClr val="bg1">
              <a:lumMod val="75000"/>
              <a:alpha val="36000"/>
            </a:schemeClr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57400" y="1835724"/>
            <a:ext cx="5143500" cy="745065"/>
          </a:xfrm>
          <a:prstGeom prst="rect">
            <a:avLst/>
          </a:prstGeom>
          <a:solidFill>
            <a:schemeClr val="bg1">
              <a:lumMod val="75000"/>
              <a:alpha val="36000"/>
            </a:schemeClr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96691" y="2673925"/>
            <a:ext cx="4191000" cy="2286000"/>
          </a:xfrm>
          <a:prstGeom prst="rect">
            <a:avLst/>
          </a:prstGeom>
          <a:solidFill>
            <a:schemeClr val="bg1">
              <a:lumMod val="75000"/>
              <a:alpha val="36000"/>
            </a:schemeClr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4959925"/>
            <a:ext cx="5143500" cy="745065"/>
          </a:xfrm>
          <a:prstGeom prst="rect">
            <a:avLst/>
          </a:prstGeom>
          <a:solidFill>
            <a:schemeClr val="bg1">
              <a:lumMod val="75000"/>
              <a:alpha val="36000"/>
            </a:schemeClr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96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81"/>
    </mc:Choice>
    <mc:Fallback xmlns="">
      <p:transition spd="slow" advTm="47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27" grpId="0" animBg="1"/>
      <p:bldP spid="27" grpId="1" animBg="1"/>
      <p:bldP spid="28" grpId="0" animBg="1"/>
      <p:bldP spid="2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 and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model can be </a:t>
            </a:r>
            <a:r>
              <a:rPr lang="en-US" dirty="0" smtClean="0"/>
              <a:t>extended to accommodate</a:t>
            </a:r>
            <a:endParaRPr lang="en-US" dirty="0"/>
          </a:p>
          <a:p>
            <a:pPr lvl="1"/>
            <a:r>
              <a:rPr lang="en-US" dirty="0" smtClean="0"/>
              <a:t>dynamic load changes</a:t>
            </a:r>
            <a:endParaRPr lang="en-US" dirty="0"/>
          </a:p>
          <a:p>
            <a:pPr lvl="1"/>
            <a:r>
              <a:rPr lang="en-US" dirty="0" smtClean="0"/>
              <a:t>replicated </a:t>
            </a:r>
            <a:r>
              <a:rPr lang="en-US" dirty="0"/>
              <a:t>controllers (fault tolerance )</a:t>
            </a:r>
            <a:endParaRPr lang="en-US" dirty="0"/>
          </a:p>
          <a:p>
            <a:pPr marL="0" indent="0" algn="ctr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B050"/>
                </a:solidFill>
              </a:rPr>
              <a:t>Details </a:t>
            </a:r>
            <a:r>
              <a:rPr lang="en-US" b="1" dirty="0" smtClean="0">
                <a:solidFill>
                  <a:srgbClr val="00B050"/>
                </a:solidFill>
              </a:rPr>
              <a:t>in the paper</a:t>
            </a:r>
            <a:endParaRPr lang="en-US" b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2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066799"/>
            <a:ext cx="8458200" cy="5461002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/>
              <a:t>Background </a:t>
            </a:r>
          </a:p>
          <a:p>
            <a:r>
              <a:rPr lang="en-US" dirty="0" smtClean="0"/>
              <a:t>Hydra</a:t>
            </a:r>
          </a:p>
          <a:p>
            <a:pPr lvl="1"/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Functional slicing </a:t>
            </a:r>
          </a:p>
          <a:p>
            <a:pPr lvl="1"/>
            <a:r>
              <a:rPr lang="en-US" dirty="0" smtClean="0"/>
              <a:t>Hybrid of functional and topological slicing </a:t>
            </a:r>
          </a:p>
          <a:p>
            <a:pPr lvl="1"/>
            <a:r>
              <a:rPr lang="en-US" dirty="0" smtClean="0"/>
              <a:t>Communication-aware placement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Key results </a:t>
            </a:r>
          </a:p>
          <a:p>
            <a:r>
              <a:rPr lang="en-US" dirty="0"/>
              <a:t>C</a:t>
            </a:r>
            <a:r>
              <a:rPr lang="en-US" dirty="0" smtClean="0"/>
              <a:t>onclusion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144"/>
    </mc:Choice>
    <mc:Fallback xmlns="">
      <p:transition advTm="1714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798"/>
            <a:ext cx="8458200" cy="556260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i="1" dirty="0" smtClean="0"/>
              <a:t>Floodlight</a:t>
            </a:r>
            <a:r>
              <a:rPr lang="en-US" dirty="0" smtClean="0"/>
              <a:t> controller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Apps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Dijkstra's shortest path computation (DJ)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Firewall (FW)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Route lookup (RL)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Heartbeat handler (HB)</a:t>
            </a:r>
          </a:p>
          <a:p>
            <a:pPr marL="228600" lvl="1">
              <a:spcBef>
                <a:spcPts val="600"/>
              </a:spcBef>
            </a:pPr>
            <a:r>
              <a:rPr lang="en-US" dirty="0" smtClean="0"/>
              <a:t>Modified </a:t>
            </a:r>
            <a:r>
              <a:rPr lang="en-US" i="1" dirty="0" smtClean="0"/>
              <a:t>CBench </a:t>
            </a:r>
            <a:r>
              <a:rPr lang="en-US" i="1" dirty="0" smtClean="0">
                <a:sym typeface="Wingdings"/>
              </a:rPr>
              <a:t> </a:t>
            </a:r>
            <a:r>
              <a:rPr lang="en-US" dirty="0">
                <a:sym typeface="Wingdings"/>
              </a:rPr>
              <a:t>l</a:t>
            </a:r>
            <a:r>
              <a:rPr lang="en-US" dirty="0" smtClean="0"/>
              <a:t>oad generation</a:t>
            </a:r>
          </a:p>
          <a:p>
            <a:pPr marL="685800" lvl="2">
              <a:spcBef>
                <a:spcPts val="600"/>
              </a:spcBef>
            </a:pPr>
            <a:r>
              <a:rPr lang="en-US" i="1" dirty="0" smtClean="0"/>
              <a:t>Mininet</a:t>
            </a:r>
            <a:r>
              <a:rPr lang="en-US" dirty="0" smtClean="0"/>
              <a:t> models control plane </a:t>
            </a:r>
            <a:r>
              <a:rPr lang="en-US" dirty="0" smtClean="0">
                <a:sym typeface="Wingdings"/>
              </a:rPr>
              <a:t> doesn’t scale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Topology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Datacenter network </a:t>
            </a:r>
            <a:r>
              <a:rPr lang="en-US" dirty="0" smtClean="0">
                <a:sym typeface="Wingdings"/>
              </a:rPr>
              <a:t> fat-tree 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sym typeface="Wingdings"/>
              </a:rPr>
              <a:t>~2500 </a:t>
            </a:r>
            <a:r>
              <a:rPr lang="en-US" dirty="0" smtClean="0">
                <a:sym typeface="Wingdings"/>
              </a:rPr>
              <a:t>switches</a:t>
            </a:r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 lvl="1">
              <a:spcBef>
                <a:spcPts val="6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17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807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8210"/>
    </mc:Choice>
    <mc:Fallback xmlns="">
      <p:transition advTm="4821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</a:t>
            </a:r>
            <a:r>
              <a:rPr lang="en-US" dirty="0" smtClean="0"/>
              <a:t>time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8023" y="834592"/>
            <a:ext cx="6647953" cy="48180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5715000"/>
            <a:ext cx="8709660" cy="8128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Topological slicing requires higher # partitions </a:t>
            </a:r>
            <a:r>
              <a:rPr lang="en-US" dirty="0" smtClean="0">
                <a:sym typeface="Wingdings"/>
              </a:rPr>
              <a:t> worsens convergence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965192" y="2632365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758184" y="2639568"/>
            <a:ext cx="978408" cy="484632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65192" y="1981200"/>
            <a:ext cx="1707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Topo. slicing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1981200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Func</a:t>
            </a:r>
            <a:r>
              <a:rPr lang="en-US" sz="2400" dirty="0" smtClean="0"/>
              <a:t>. slicing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019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7" grpId="0" animBg="1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demand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817420"/>
            <a:ext cx="6862811" cy="49737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5791200"/>
            <a:ext cx="8305800" cy="719671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DJ’s demand</a:t>
            </a:r>
            <a:r>
              <a:rPr lang="en-US" dirty="0" smtClean="0"/>
              <a:t> depends on # partitions; </a:t>
            </a:r>
            <a:br>
              <a:rPr lang="en-US" dirty="0" smtClean="0"/>
            </a:br>
            <a:r>
              <a:rPr lang="en-US" dirty="0" smtClean="0"/>
              <a:t>other apps sensitive to network load (</a:t>
            </a:r>
            <a:r>
              <a:rPr lang="en-US" sz="24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packet-in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is becoming prevalent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4318000"/>
          </a:xfrm>
        </p:spPr>
        <p:txBody>
          <a:bodyPr/>
          <a:lstStyle/>
          <a:p>
            <a:r>
              <a:rPr lang="en-US" dirty="0" smtClean="0"/>
              <a:t>Software defined Networking (SDN) becoming prevalent in datacenter and enterprise networks </a:t>
            </a:r>
          </a:p>
          <a:p>
            <a:pPr marL="917575" lvl="1" indent="-460375">
              <a:buClr>
                <a:srgbClr val="00B050"/>
              </a:buClr>
              <a:buFont typeface="Wingdings" charset="2"/>
              <a:buChar char="ü"/>
            </a:pPr>
            <a:r>
              <a:rPr lang="en-US" dirty="0" smtClean="0"/>
              <a:t>Centralized </a:t>
            </a:r>
            <a:r>
              <a:rPr lang="en-US" dirty="0" smtClean="0"/>
              <a:t>state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 Fine-grained </a:t>
            </a:r>
            <a:r>
              <a:rPr lang="en-US" dirty="0" smtClean="0"/>
              <a:t>management </a:t>
            </a:r>
            <a:endParaRPr lang="en-US" dirty="0" smtClean="0"/>
          </a:p>
          <a:p>
            <a:pPr lvl="2">
              <a:buClr>
                <a:schemeClr val="tx1"/>
              </a:buClr>
              <a:buFont typeface="Wingdings" charset="2"/>
              <a:buChar char="§"/>
            </a:pPr>
            <a:r>
              <a:rPr lang="en-US" dirty="0" smtClean="0">
                <a:sym typeface="Wingdings"/>
              </a:rPr>
              <a:t>high network utilization</a:t>
            </a:r>
            <a:endParaRPr lang="en-US" dirty="0">
              <a:sym typeface="Wingdings"/>
            </a:endParaRPr>
          </a:p>
          <a:p>
            <a:pPr marL="917575" lvl="1" indent="-460375">
              <a:buClr>
                <a:srgbClr val="00B050"/>
              </a:buClr>
              <a:buFont typeface="Wingdings" charset="2"/>
              <a:buChar char="ü"/>
            </a:pPr>
            <a:r>
              <a:rPr lang="en-US" dirty="0" smtClean="0"/>
              <a:t>Wide adoption in industry WANs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Google (B4, </a:t>
            </a:r>
            <a:r>
              <a:rPr lang="en-US" sz="2000" i="1" dirty="0" smtClean="0"/>
              <a:t>SIGCOMM</a:t>
            </a:r>
            <a:r>
              <a:rPr lang="en-US" sz="2000" dirty="0" smtClean="0"/>
              <a:t> ‘13</a:t>
            </a:r>
            <a:r>
              <a:rPr lang="en-US" dirty="0" smtClean="0"/>
              <a:t>)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Microsoft (SWAN, </a:t>
            </a:r>
            <a:r>
              <a:rPr lang="en-US" sz="2000" dirty="0" smtClean="0"/>
              <a:t>SIGCOMM’13</a:t>
            </a:r>
            <a:r>
              <a:rPr lang="en-US" dirty="0" smtClean="0"/>
              <a:t>)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dirty="0"/>
              <a:t>C</a:t>
            </a:r>
            <a:r>
              <a:rPr lang="en-US" dirty="0" smtClean="0"/>
              <a:t>onsolidate state at a central controller</a:t>
            </a:r>
          </a:p>
          <a:p>
            <a:pPr marL="917575" lvl="1" indent="-460375">
              <a:buClr>
                <a:schemeClr val="tx1"/>
              </a:buClr>
              <a:buFont typeface="Wingdings" charset="2"/>
              <a:buChar char="§"/>
            </a:pPr>
            <a:r>
              <a:rPr lang="en-US" dirty="0" smtClean="0"/>
              <a:t>Single physical controller for small networks </a:t>
            </a:r>
          </a:p>
          <a:p>
            <a:pPr marL="917575" lvl="1" indent="-460375">
              <a:buClr>
                <a:schemeClr val="tx1"/>
              </a:buClr>
              <a:buFont typeface="Wingdings" charset="2"/>
              <a:buChar char="§"/>
            </a:pPr>
            <a:r>
              <a:rPr lang="en-US" dirty="0" smtClean="0"/>
              <a:t>Distributed implementation for large networks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15000"/>
            <a:ext cx="3352800" cy="594537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746641"/>
            <a:ext cx="3634740" cy="450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34" y="5440680"/>
            <a:ext cx="1676400" cy="11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08"/>
    </mc:Choice>
    <mc:Fallback xmlns="">
      <p:transition spd="slow" advTm="5130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799"/>
            <a:ext cx="8458200" cy="5461002"/>
          </a:xfrm>
        </p:spPr>
        <p:txBody>
          <a:bodyPr/>
          <a:lstStyle/>
          <a:p>
            <a:r>
              <a:rPr lang="en-US" dirty="0" smtClean="0"/>
              <a:t>Available capacity: 4 </a:t>
            </a:r>
            <a:r>
              <a:rPr lang="en-US" dirty="0" smtClean="0"/>
              <a:t>servers, 4 cores per server</a:t>
            </a:r>
          </a:p>
          <a:p>
            <a:r>
              <a:rPr lang="en-US" dirty="0"/>
              <a:t>Topological partitioning co-locates all apps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requires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&gt;= </a:t>
            </a:r>
            <a:r>
              <a:rPr lang="en-US" b="1" dirty="0" smtClean="0">
                <a:solidFill>
                  <a:srgbClr val="FF0000"/>
                </a:solidFill>
              </a:rPr>
              <a:t>16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partitions </a:t>
            </a:r>
          </a:p>
          <a:p>
            <a:pPr lvl="1"/>
            <a:r>
              <a:rPr lang="en-US" dirty="0"/>
              <a:t>16 partitions = 16 controller instances = one per core </a:t>
            </a:r>
            <a:endParaRPr lang="en-US" dirty="0" smtClean="0"/>
          </a:p>
          <a:p>
            <a:r>
              <a:rPr lang="en-US" dirty="0" smtClean="0"/>
              <a:t>Functional slicing reduces demand 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 </a:t>
            </a:r>
            <a:r>
              <a:rPr lang="en-US" i="1" dirty="0" smtClean="0">
                <a:sym typeface="Wingdings"/>
              </a:rPr>
              <a:t>Hydra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requires fewer than 16 </a:t>
            </a:r>
            <a:r>
              <a:rPr lang="en-US" dirty="0"/>
              <a:t>partitions</a:t>
            </a:r>
            <a:r>
              <a:rPr lang="en-US" dirty="0" smtClean="0">
                <a:sym typeface="Wingdings"/>
              </a:rPr>
              <a:t> (i.e., </a:t>
            </a:r>
            <a:r>
              <a:rPr lang="en-US" b="1" dirty="0" smtClean="0">
                <a:solidFill>
                  <a:srgbClr val="00B050"/>
                </a:solidFill>
              </a:rPr>
              <a:t>8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each </a:t>
            </a:r>
            <a:r>
              <a:rPr lang="en-US" dirty="0" smtClean="0"/>
              <a:t>partition hosts two controller </a:t>
            </a:r>
            <a:r>
              <a:rPr lang="en-US" dirty="0" smtClean="0"/>
              <a:t>instances</a:t>
            </a:r>
          </a:p>
          <a:p>
            <a:pPr lvl="2"/>
            <a:r>
              <a:rPr lang="en-US" i="1" dirty="0"/>
              <a:t>Packet-in</a:t>
            </a:r>
            <a:r>
              <a:rPr lang="en-US" dirty="0"/>
              <a:t> pipeline: communication between RL and </a:t>
            </a:r>
            <a:r>
              <a:rPr lang="en-US" dirty="0" smtClean="0"/>
              <a:t>FW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one </a:t>
            </a:r>
            <a:r>
              <a:rPr lang="en-US" dirty="0" smtClean="0"/>
              <a:t>for DJ, one for {RL, FW, HB}</a:t>
            </a:r>
          </a:p>
          <a:p>
            <a:pPr lvl="2"/>
            <a:r>
              <a:rPr lang="en-US" dirty="0" smtClean="0"/>
              <a:t>HB is prioritized over </a:t>
            </a:r>
            <a:r>
              <a:rPr lang="en-US" dirty="0" smtClean="0"/>
              <a:t>other apps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Hydra’s scalability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891"/>
          <a:stretch/>
        </p:blipFill>
        <p:spPr>
          <a:xfrm>
            <a:off x="762000" y="1067644"/>
            <a:ext cx="7162800" cy="478157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95299" y="5771427"/>
            <a:ext cx="8229600" cy="78177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Hydra</a:t>
            </a:r>
            <a:r>
              <a:rPr lang="en-US" dirty="0" smtClean="0"/>
              <a:t> </a:t>
            </a:r>
            <a:r>
              <a:rPr lang="en-US" dirty="0" smtClean="0"/>
              <a:t>scales better than topological slicing by isolating compute-intensive apps from other apps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267200" y="2667000"/>
            <a:ext cx="1828800" cy="1219200"/>
          </a:xfrm>
          <a:prstGeom prst="ellipse">
            <a:avLst/>
          </a:prstGeom>
          <a:solidFill>
            <a:srgbClr val="00B050">
              <a:alpha val="13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6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0"/>
    </mc:Choice>
    <mc:Fallback xmlns="">
      <p:transition spd="slow" advTm="9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performance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754" r="3261"/>
          <a:stretch/>
        </p:blipFill>
        <p:spPr>
          <a:xfrm>
            <a:off x="1066800" y="762000"/>
            <a:ext cx="6934200" cy="50691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4800" y="5748871"/>
            <a:ext cx="8382000" cy="804329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Hydra’s thread prioritization</a:t>
            </a:r>
            <a:r>
              <a:rPr lang="en-US" dirty="0"/>
              <a:t> </a:t>
            </a:r>
            <a:r>
              <a:rPr lang="en-US" dirty="0" smtClean="0"/>
              <a:t>isolates </a:t>
            </a:r>
            <a:br>
              <a:rPr lang="en-US" dirty="0" smtClean="0"/>
            </a:br>
            <a:r>
              <a:rPr lang="en-US" dirty="0" smtClean="0"/>
              <a:t>heart-beats </a:t>
            </a:r>
            <a:r>
              <a:rPr lang="en-US" dirty="0" smtClean="0"/>
              <a:t>from </a:t>
            </a:r>
            <a:r>
              <a:rPr lang="en-US" dirty="0" smtClean="0"/>
              <a:t>other apps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752600" y="852055"/>
            <a:ext cx="1828800" cy="1219200"/>
          </a:xfrm>
          <a:prstGeom prst="ellipse">
            <a:avLst/>
          </a:prstGeom>
          <a:solidFill>
            <a:srgbClr val="00B050">
              <a:alpha val="13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5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Hydra is framework </a:t>
            </a:r>
            <a:r>
              <a:rPr lang="en-US" dirty="0" smtClean="0"/>
              <a:t>for distributing SDN functions</a:t>
            </a:r>
          </a:p>
          <a:p>
            <a:r>
              <a:rPr lang="en-US" dirty="0" smtClean="0"/>
              <a:t>Incorporates </a:t>
            </a:r>
            <a:r>
              <a:rPr lang="en-US" i="1" dirty="0" smtClean="0"/>
              <a:t>functional</a:t>
            </a:r>
            <a:r>
              <a:rPr lang="en-US" dirty="0" smtClean="0"/>
              <a:t> slicing </a:t>
            </a:r>
          </a:p>
          <a:p>
            <a:r>
              <a:rPr lang="en-US" dirty="0" smtClean="0"/>
              <a:t>Communication-aware placement </a:t>
            </a:r>
            <a:endParaRPr lang="en-US" dirty="0" smtClean="0"/>
          </a:p>
          <a:p>
            <a:r>
              <a:rPr lang="en-US" dirty="0" smtClean="0"/>
              <a:t>Thread prioritization</a:t>
            </a:r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esults show importance of Hydra’s key ideas</a:t>
            </a:r>
          </a:p>
          <a:p>
            <a:endParaRPr lang="en-US" dirty="0"/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Infer </a:t>
            </a:r>
            <a:r>
              <a:rPr lang="en-US" dirty="0" smtClean="0"/>
              <a:t>communication </a:t>
            </a:r>
            <a:r>
              <a:rPr lang="en-US" dirty="0" smtClean="0"/>
              <a:t>graph using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program analysis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ncorporate </a:t>
            </a:r>
            <a:r>
              <a:rPr lang="en-US" dirty="0" smtClean="0"/>
              <a:t>apps’ consistency requirements into model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200" y="5791200"/>
            <a:ext cx="8991600" cy="62653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Hydra’s gains potentially higher in large scale </a:t>
            </a:r>
            <a:r>
              <a:rPr lang="en-US" dirty="0" smtClean="0"/>
              <a:t>deployments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172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6558"/>
    </mc:Choice>
    <mc:Fallback xmlns="">
      <p:transition advTm="3655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Heterogeneity </a:t>
            </a:r>
            <a:r>
              <a:rPr lang="en-US" dirty="0" smtClean="0"/>
              <a:t>in SDN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1"/>
            <a:ext cx="8458200" cy="4969940"/>
          </a:xfrm>
        </p:spPr>
        <p:txBody>
          <a:bodyPr/>
          <a:lstStyle/>
          <a:p>
            <a:r>
              <a:rPr lang="en-US" dirty="0" smtClean="0"/>
              <a:t>SDN applications place varying demands on underlying machine</a:t>
            </a:r>
          </a:p>
          <a:p>
            <a:pPr marL="801688" lvl="1" indent="-344488">
              <a:buFont typeface="+mj-lt"/>
              <a:buAutoNum type="arabicPeriod"/>
            </a:pPr>
            <a:r>
              <a:rPr lang="en-US" i="1" dirty="0" smtClean="0"/>
              <a:t>Real-time</a:t>
            </a:r>
            <a:r>
              <a:rPr lang="en-US" dirty="0" smtClean="0"/>
              <a:t>: periodically refresh state </a:t>
            </a:r>
          </a:p>
          <a:p>
            <a:pPr lvl="2"/>
            <a:r>
              <a:rPr lang="en-US" dirty="0" smtClean="0"/>
              <a:t>e.g., heart-beats, link manager</a:t>
            </a:r>
          </a:p>
          <a:p>
            <a:pPr lvl="2"/>
            <a:r>
              <a:rPr lang="en-US" dirty="0" smtClean="0"/>
              <a:t>deadline driven, light load </a:t>
            </a:r>
          </a:p>
          <a:p>
            <a:pPr marL="801688" lvl="1" indent="-344488">
              <a:buFont typeface="+mj-lt"/>
              <a:buAutoNum type="arabicPeriod"/>
            </a:pPr>
            <a:r>
              <a:rPr lang="en-US" i="1" dirty="0" smtClean="0"/>
              <a:t>Latency-sensitive</a:t>
            </a:r>
            <a:r>
              <a:rPr lang="en-US" dirty="0" smtClean="0"/>
              <a:t>: invoked during flow setup</a:t>
            </a:r>
          </a:p>
          <a:p>
            <a:pPr lvl="2"/>
            <a:r>
              <a:rPr lang="en-US" dirty="0" smtClean="0"/>
              <a:t>e.g., path lookup, bandwidth reservation, QoS</a:t>
            </a:r>
            <a:endParaRPr lang="en-US" dirty="0"/>
          </a:p>
          <a:p>
            <a:pPr lvl="2"/>
            <a:r>
              <a:rPr lang="en-US" dirty="0" smtClean="0"/>
              <a:t>latency sensitive, medium load </a:t>
            </a:r>
          </a:p>
          <a:p>
            <a:pPr marL="801688" lvl="1" indent="-344488">
              <a:buFont typeface="+mj-lt"/>
              <a:buAutoNum type="arabicPeriod"/>
            </a:pPr>
            <a:r>
              <a:rPr lang="en-US" i="1" dirty="0" smtClean="0"/>
              <a:t>Computationally-intensive</a:t>
            </a:r>
            <a:r>
              <a:rPr lang="en-US" dirty="0" smtClean="0"/>
              <a:t>: triggered during failures </a:t>
            </a:r>
          </a:p>
          <a:p>
            <a:pPr lvl="2"/>
            <a:r>
              <a:rPr lang="en-US" dirty="0" smtClean="0"/>
              <a:t>e.g., shortest path calculation </a:t>
            </a:r>
          </a:p>
          <a:p>
            <a:pPr lvl="2"/>
            <a:r>
              <a:rPr lang="en-US" dirty="0" smtClean="0"/>
              <a:t>affect convergence, heavy load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81000" y="5528729"/>
            <a:ext cx="8458200" cy="102447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Distributed controller must </a:t>
            </a:r>
            <a:r>
              <a:rPr lang="en-US" dirty="0" smtClean="0"/>
              <a:t>handle both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network </a:t>
            </a:r>
            <a:r>
              <a:rPr lang="en-US" dirty="0" smtClean="0"/>
              <a:t>size and application </a:t>
            </a:r>
            <a:r>
              <a:rPr lang="en-US" dirty="0" smtClean="0"/>
              <a:t>heterogeneity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179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1"/>
    </mc:Choice>
    <mc:Fallback xmlns="">
      <p:transition spd="slow" advTm="100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work: topological slicing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/>
            <a:r>
              <a:rPr lang="en-US" dirty="0" smtClean="0"/>
              <a:t>Conventional approach: </a:t>
            </a:r>
            <a:r>
              <a:rPr lang="en-US" i="1" dirty="0" smtClean="0"/>
              <a:t>topological slicing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partition network topology: one physical controller for each network partition</a:t>
            </a:r>
          </a:p>
          <a:p>
            <a:pPr lvl="2"/>
            <a:r>
              <a:rPr lang="en-US" dirty="0" smtClean="0"/>
              <a:t>all network functions run in each partition</a:t>
            </a:r>
          </a:p>
          <a:p>
            <a:pPr marL="466725" indent="-466725">
              <a:buClr>
                <a:srgbClr val="FF0000"/>
              </a:buClr>
              <a:buFont typeface="ZapfDingbatsITC" charset="0"/>
              <a:buChar char="✘"/>
            </a:pPr>
            <a:r>
              <a:rPr lang="en-US" i="1" dirty="0" smtClean="0"/>
              <a:t>one-size-fits-all</a:t>
            </a:r>
            <a:r>
              <a:rPr lang="en-US" dirty="0" smtClean="0"/>
              <a:t>: all apps use same partition size</a:t>
            </a:r>
          </a:p>
          <a:p>
            <a:pPr marL="460375" indent="-460375">
              <a:buClr>
                <a:schemeClr val="tx1"/>
              </a:buClr>
              <a:buFont typeface="Wingdings" charset="2"/>
              <a:buChar char="§"/>
            </a:pPr>
            <a:r>
              <a:rPr lang="en-US" dirty="0"/>
              <a:t>Topological slicing co-locates all applications </a:t>
            </a:r>
          </a:p>
          <a:p>
            <a:pPr marL="917575" lvl="1" indent="-460375">
              <a:buClr>
                <a:schemeClr val="tx1"/>
              </a:buClr>
              <a:buFont typeface="Wingdings" charset="2"/>
              <a:buChar char="§"/>
            </a:pPr>
            <a:r>
              <a:rPr lang="en-US" dirty="0" smtClean="0"/>
              <a:t>Computationally-intensive apps susceptible to load spikes</a:t>
            </a:r>
          </a:p>
          <a:p>
            <a:pPr marL="923925" lvl="1" indent="-466725">
              <a:buClr>
                <a:srgbClr val="FF0000"/>
              </a:buClr>
              <a:buFont typeface="ZapfDingbatsITC" charset="0"/>
              <a:buChar char="✘"/>
            </a:pPr>
            <a:r>
              <a:rPr lang="en-US" dirty="0" smtClean="0"/>
              <a:t>affects co-located real-time/latency-sensitive apps</a:t>
            </a:r>
          </a:p>
          <a:p>
            <a:pPr marL="350838" indent="-350838">
              <a:buClr>
                <a:srgbClr val="FF0000"/>
              </a:buClr>
              <a:buFont typeface="ZapfDingbatsITC" charset="0"/>
              <a:buChar char="✘"/>
            </a:pPr>
            <a:r>
              <a:rPr lang="en-US" dirty="0" smtClean="0"/>
              <a:t>Administrative constraints on partition sizing 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000" y="5731933"/>
            <a:ext cx="84582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topological slicing is agnostic of </a:t>
            </a:r>
            <a:r>
              <a:rPr lang="en-US" dirty="0" smtClean="0"/>
              <a:t>application heterogeneity and </a:t>
            </a:r>
            <a:r>
              <a:rPr lang="en-US" dirty="0"/>
              <a:t>does not scale well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02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363"/>
    </mc:Choice>
    <mc:Fallback xmlns="">
      <p:transition spd="slow" advTm="69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Hydra’s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6725" indent="-466725">
              <a:buFont typeface="+mj-lt"/>
              <a:buAutoNum type="arabicPeriod"/>
            </a:pPr>
            <a:r>
              <a:rPr lang="en-US" i="1" dirty="0" smtClean="0"/>
              <a:t>Functional slicing: split control plane applications across servers</a:t>
            </a:r>
          </a:p>
          <a:p>
            <a:pPr marL="801688" lvl="1" indent="-344488">
              <a:buClr>
                <a:srgbClr val="00B050"/>
              </a:buClr>
              <a:buFont typeface="Wingdings" charset="2"/>
              <a:buChar char="ü"/>
            </a:pPr>
            <a:r>
              <a:rPr lang="en-US" dirty="0" smtClean="0"/>
              <a:t>adds new dimension to partitioning, more freedom for placement</a:t>
            </a:r>
          </a:p>
          <a:p>
            <a:pPr marL="801688" lvl="1" indent="-344488">
              <a:buClr>
                <a:srgbClr val="FF0000"/>
              </a:buClr>
              <a:buFont typeface="ZapfDingbatsITC" charset="0"/>
              <a:buChar char="✘"/>
            </a:pPr>
            <a:r>
              <a:rPr lang="en-US" dirty="0" smtClean="0"/>
              <a:t>Increase latency if critical paths span multiple </a:t>
            </a:r>
            <a:r>
              <a:rPr lang="en-US" dirty="0" smtClean="0"/>
              <a:t>servers</a:t>
            </a:r>
            <a:endParaRPr lang="en-US" dirty="0"/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Communication-aware placement</a:t>
            </a:r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r>
              <a:rPr lang="en-US" dirty="0" smtClean="0"/>
              <a:t>cast as optimization problem </a:t>
            </a:r>
          </a:p>
          <a:p>
            <a:pPr marL="1270000" lvl="2" indent="-355600">
              <a:buClr>
                <a:srgbClr val="00B050"/>
              </a:buClr>
              <a:buFont typeface="Wingdings" charset="2"/>
              <a:buChar char="ü"/>
            </a:pPr>
            <a:r>
              <a:rPr lang="en-US" dirty="0" smtClean="0"/>
              <a:t>multi-constraint </a:t>
            </a:r>
            <a:r>
              <a:rPr lang="en-US" dirty="0"/>
              <a:t>graph </a:t>
            </a:r>
            <a:r>
              <a:rPr lang="en-US" dirty="0" smtClean="0"/>
              <a:t>partitioning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Shields real-time apps from other apps 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uses thread prioritization</a:t>
            </a:r>
          </a:p>
          <a:p>
            <a:pPr marL="514350" indent="-514350">
              <a:buClr>
                <a:srgbClr val="00B050"/>
              </a:buClr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Clr>
                <a:srgbClr val="00B050"/>
              </a:buClr>
              <a:buFont typeface="+mj-lt"/>
              <a:buAutoNum type="arabicPeriod"/>
            </a:pPr>
            <a:endParaRPr lang="en-US" dirty="0"/>
          </a:p>
          <a:p>
            <a:pPr lvl="2">
              <a:buClr>
                <a:srgbClr val="00B050"/>
              </a:buClr>
              <a:buFont typeface="Wingdings" charset="2"/>
              <a:buChar char="§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8600" y="5359399"/>
            <a:ext cx="8709660" cy="11938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Hydra shows better performance for each app category and scales better than topological slicing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448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79"/>
    </mc:Choice>
    <mc:Fallback xmlns="">
      <p:transition spd="slow" advTm="80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066799"/>
            <a:ext cx="8458200" cy="5461002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Background </a:t>
            </a:r>
          </a:p>
          <a:p>
            <a:r>
              <a:rPr lang="en-US" dirty="0" smtClean="0"/>
              <a:t>Hydra</a:t>
            </a:r>
          </a:p>
          <a:p>
            <a:pPr lvl="1"/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Functional slicing </a:t>
            </a:r>
          </a:p>
          <a:p>
            <a:pPr lvl="1"/>
            <a:r>
              <a:rPr lang="en-US" dirty="0" smtClean="0"/>
              <a:t>Hybrid of functional and topological slicing </a:t>
            </a:r>
          </a:p>
          <a:p>
            <a:pPr lvl="1"/>
            <a:r>
              <a:rPr lang="en-US" dirty="0" smtClean="0"/>
              <a:t>Communication-aware placement</a:t>
            </a:r>
          </a:p>
          <a:p>
            <a:r>
              <a:rPr lang="en-US" dirty="0" smtClean="0"/>
              <a:t>Key results </a:t>
            </a:r>
          </a:p>
          <a:p>
            <a:r>
              <a:rPr lang="en-US" dirty="0"/>
              <a:t>C</a:t>
            </a:r>
            <a:r>
              <a:rPr lang="en-US" dirty="0" smtClean="0"/>
              <a:t>onclusion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5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144"/>
    </mc:Choice>
    <mc:Fallback xmlns="">
      <p:transition advTm="1714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slicing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is partitioned into multiple controller domains </a:t>
            </a:r>
          </a:p>
          <a:p>
            <a:r>
              <a:rPr lang="en-US" dirty="0" smtClean="0"/>
              <a:t>Each controller instance hosts all control-plane apps </a:t>
            </a:r>
          </a:p>
          <a:p>
            <a:pPr lvl="1"/>
            <a:r>
              <a:rPr lang="en-US" dirty="0" smtClean="0"/>
              <a:t>but handles events </a:t>
            </a:r>
            <a:r>
              <a:rPr lang="en-US" i="1" dirty="0" smtClean="0"/>
              <a:t>only</a:t>
            </a:r>
            <a:r>
              <a:rPr lang="en-US" dirty="0" smtClean="0"/>
              <a:t> from switches in its partition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66910" y="2590800"/>
            <a:ext cx="7691290" cy="3528123"/>
            <a:chOff x="513106" y="1735664"/>
            <a:chExt cx="6881046" cy="3147123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3998017" y="1960098"/>
              <a:ext cx="219083" cy="578644"/>
            </a:xfrm>
            <a:prstGeom prst="line">
              <a:avLst/>
            </a:prstGeom>
            <a:ln w="19050">
              <a:noFill/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30770" y="2048285"/>
              <a:ext cx="10601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Server 1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17604" y="2403496"/>
              <a:ext cx="1044878" cy="181977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23366" y="2403496"/>
              <a:ext cx="1104955" cy="181977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5996" y="2403496"/>
              <a:ext cx="1066373" cy="18197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74874" y="2403496"/>
              <a:ext cx="1054474" cy="181977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utoShape 234"/>
            <p:cNvSpPr>
              <a:spLocks noChangeArrowheads="1"/>
            </p:cNvSpPr>
            <p:nvPr/>
          </p:nvSpPr>
          <p:spPr bwMode="auto">
            <a:xfrm>
              <a:off x="2300990" y="2540547"/>
              <a:ext cx="362320" cy="188595"/>
            </a:xfrm>
            <a:prstGeom prst="flowChartMagneticDisk">
              <a:avLst/>
            </a:prstGeom>
            <a:gradFill rotWithShape="0">
              <a:gsLst>
                <a:gs pos="100000">
                  <a:schemeClr val="tx1"/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US" sz="1600"/>
            </a:p>
          </p:txBody>
        </p:sp>
        <p:sp>
          <p:nvSpPr>
            <p:cNvPr id="14" name="AutoShape 235"/>
            <p:cNvSpPr>
              <a:spLocks noChangeArrowheads="1"/>
            </p:cNvSpPr>
            <p:nvPr/>
          </p:nvSpPr>
          <p:spPr bwMode="auto">
            <a:xfrm>
              <a:off x="2352750" y="2540547"/>
              <a:ext cx="258800" cy="48578"/>
            </a:xfrm>
            <a:custGeom>
              <a:avLst/>
              <a:gdLst>
                <a:gd name="G0" fmla="+- 6480 0 0"/>
                <a:gd name="G1" fmla="+- 8640 0 0"/>
                <a:gd name="G2" fmla="+- 4320 0 0"/>
                <a:gd name="G3" fmla="+- 21600 0 6480"/>
                <a:gd name="G4" fmla="+- 21600 0 8640"/>
                <a:gd name="G5" fmla="+- 21600 0 4320"/>
                <a:gd name="G6" fmla="+- 6480 0 10800"/>
                <a:gd name="G7" fmla="+- 8640 0 10800"/>
                <a:gd name="G8" fmla="*/ G7 4320 G6"/>
                <a:gd name="G9" fmla="+- 21600 0 G8"/>
                <a:gd name="T0" fmla="*/ G8 w 21600"/>
                <a:gd name="T1" fmla="*/ G1 h 21600"/>
                <a:gd name="T2" fmla="*/ G9 w 21600"/>
                <a:gd name="T3" fmla="*/ G4 h 2160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EECE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US" sz="1600"/>
            </a:p>
          </p:txBody>
        </p:sp>
        <p:sp>
          <p:nvSpPr>
            <p:cNvPr id="15" name="AutoShape 234"/>
            <p:cNvSpPr>
              <a:spLocks noChangeArrowheads="1"/>
            </p:cNvSpPr>
            <p:nvPr/>
          </p:nvSpPr>
          <p:spPr bwMode="auto">
            <a:xfrm>
              <a:off x="2296466" y="3670188"/>
              <a:ext cx="362320" cy="188595"/>
            </a:xfrm>
            <a:prstGeom prst="flowChartMagneticDisk">
              <a:avLst/>
            </a:prstGeom>
            <a:gradFill rotWithShape="0">
              <a:gsLst>
                <a:gs pos="100000">
                  <a:schemeClr val="tx1"/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US" sz="1600"/>
            </a:p>
          </p:txBody>
        </p:sp>
        <p:sp>
          <p:nvSpPr>
            <p:cNvPr id="16" name="AutoShape 235"/>
            <p:cNvSpPr>
              <a:spLocks noChangeArrowheads="1"/>
            </p:cNvSpPr>
            <p:nvPr/>
          </p:nvSpPr>
          <p:spPr bwMode="auto">
            <a:xfrm>
              <a:off x="2348226" y="3670188"/>
              <a:ext cx="258800" cy="48578"/>
            </a:xfrm>
            <a:custGeom>
              <a:avLst/>
              <a:gdLst>
                <a:gd name="G0" fmla="+- 6480 0 0"/>
                <a:gd name="G1" fmla="+- 8640 0 0"/>
                <a:gd name="G2" fmla="+- 4320 0 0"/>
                <a:gd name="G3" fmla="+- 21600 0 6480"/>
                <a:gd name="G4" fmla="+- 21600 0 8640"/>
                <a:gd name="G5" fmla="+- 21600 0 4320"/>
                <a:gd name="G6" fmla="+- 6480 0 10800"/>
                <a:gd name="G7" fmla="+- 8640 0 10800"/>
                <a:gd name="G8" fmla="*/ G7 4320 G6"/>
                <a:gd name="G9" fmla="+- 21600 0 G8"/>
                <a:gd name="T0" fmla="*/ G8 w 21600"/>
                <a:gd name="T1" fmla="*/ G1 h 21600"/>
                <a:gd name="T2" fmla="*/ G9 w 21600"/>
                <a:gd name="T3" fmla="*/ G4 h 2160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EECE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US" sz="1600"/>
            </a:p>
          </p:txBody>
        </p:sp>
        <p:sp>
          <p:nvSpPr>
            <p:cNvPr id="17" name="AutoShape 234"/>
            <p:cNvSpPr>
              <a:spLocks noChangeArrowheads="1"/>
            </p:cNvSpPr>
            <p:nvPr/>
          </p:nvSpPr>
          <p:spPr bwMode="auto">
            <a:xfrm>
              <a:off x="3165193" y="3241952"/>
              <a:ext cx="362320" cy="188595"/>
            </a:xfrm>
            <a:prstGeom prst="flowChartMagneticDisk">
              <a:avLst/>
            </a:prstGeom>
            <a:gradFill rotWithShape="0">
              <a:gsLst>
                <a:gs pos="100000">
                  <a:schemeClr val="tx1"/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US" sz="1600"/>
            </a:p>
          </p:txBody>
        </p:sp>
        <p:sp>
          <p:nvSpPr>
            <p:cNvPr id="18" name="AutoShape 235"/>
            <p:cNvSpPr>
              <a:spLocks noChangeArrowheads="1"/>
            </p:cNvSpPr>
            <p:nvPr/>
          </p:nvSpPr>
          <p:spPr bwMode="auto">
            <a:xfrm>
              <a:off x="3216953" y="3241952"/>
              <a:ext cx="258800" cy="48578"/>
            </a:xfrm>
            <a:custGeom>
              <a:avLst/>
              <a:gdLst>
                <a:gd name="G0" fmla="+- 6480 0 0"/>
                <a:gd name="G1" fmla="+- 8640 0 0"/>
                <a:gd name="G2" fmla="+- 4320 0 0"/>
                <a:gd name="G3" fmla="+- 21600 0 6480"/>
                <a:gd name="G4" fmla="+- 21600 0 8640"/>
                <a:gd name="G5" fmla="+- 21600 0 4320"/>
                <a:gd name="G6" fmla="+- 6480 0 10800"/>
                <a:gd name="G7" fmla="+- 8640 0 10800"/>
                <a:gd name="G8" fmla="*/ G7 4320 G6"/>
                <a:gd name="G9" fmla="+- 21600 0 G8"/>
                <a:gd name="T0" fmla="*/ G8 w 21600"/>
                <a:gd name="T1" fmla="*/ G1 h 21600"/>
                <a:gd name="T2" fmla="*/ G9 w 21600"/>
                <a:gd name="T3" fmla="*/ G4 h 2160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EECE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US" sz="1600"/>
            </a:p>
          </p:txBody>
        </p:sp>
        <p:sp>
          <p:nvSpPr>
            <p:cNvPr id="19" name="AutoShape 234"/>
            <p:cNvSpPr>
              <a:spLocks noChangeArrowheads="1"/>
            </p:cNvSpPr>
            <p:nvPr/>
          </p:nvSpPr>
          <p:spPr bwMode="auto">
            <a:xfrm>
              <a:off x="3533312" y="2548346"/>
              <a:ext cx="362320" cy="188595"/>
            </a:xfrm>
            <a:prstGeom prst="flowChartMagneticDisk">
              <a:avLst/>
            </a:prstGeom>
            <a:gradFill rotWithShape="0">
              <a:gsLst>
                <a:gs pos="100000">
                  <a:schemeClr val="tx1"/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US" sz="1600"/>
            </a:p>
          </p:txBody>
        </p:sp>
        <p:sp>
          <p:nvSpPr>
            <p:cNvPr id="20" name="AutoShape 235"/>
            <p:cNvSpPr>
              <a:spLocks noChangeArrowheads="1"/>
            </p:cNvSpPr>
            <p:nvPr/>
          </p:nvSpPr>
          <p:spPr bwMode="auto">
            <a:xfrm>
              <a:off x="3585072" y="2548346"/>
              <a:ext cx="258800" cy="48578"/>
            </a:xfrm>
            <a:custGeom>
              <a:avLst/>
              <a:gdLst>
                <a:gd name="G0" fmla="+- 6480 0 0"/>
                <a:gd name="G1" fmla="+- 8640 0 0"/>
                <a:gd name="G2" fmla="+- 4320 0 0"/>
                <a:gd name="G3" fmla="+- 21600 0 6480"/>
                <a:gd name="G4" fmla="+- 21600 0 8640"/>
                <a:gd name="G5" fmla="+- 21600 0 4320"/>
                <a:gd name="G6" fmla="+- 6480 0 10800"/>
                <a:gd name="G7" fmla="+- 8640 0 10800"/>
                <a:gd name="G8" fmla="*/ G7 4320 G6"/>
                <a:gd name="G9" fmla="+- 21600 0 G8"/>
                <a:gd name="T0" fmla="*/ G8 w 21600"/>
                <a:gd name="T1" fmla="*/ G1 h 21600"/>
                <a:gd name="T2" fmla="*/ G9 w 21600"/>
                <a:gd name="T3" fmla="*/ G4 h 2160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EECE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US" sz="1600"/>
            </a:p>
          </p:txBody>
        </p:sp>
        <p:sp>
          <p:nvSpPr>
            <p:cNvPr id="21" name="AutoShape 234"/>
            <p:cNvSpPr>
              <a:spLocks noChangeArrowheads="1"/>
            </p:cNvSpPr>
            <p:nvPr/>
          </p:nvSpPr>
          <p:spPr bwMode="auto">
            <a:xfrm>
              <a:off x="4064437" y="3604378"/>
              <a:ext cx="362320" cy="188595"/>
            </a:xfrm>
            <a:prstGeom prst="flowChartMagneticDisk">
              <a:avLst/>
            </a:prstGeom>
            <a:gradFill rotWithShape="0">
              <a:gsLst>
                <a:gs pos="100000">
                  <a:schemeClr val="tx1"/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US" sz="1600"/>
            </a:p>
          </p:txBody>
        </p:sp>
        <p:sp>
          <p:nvSpPr>
            <p:cNvPr id="22" name="AutoShape 235"/>
            <p:cNvSpPr>
              <a:spLocks noChangeArrowheads="1"/>
            </p:cNvSpPr>
            <p:nvPr/>
          </p:nvSpPr>
          <p:spPr bwMode="auto">
            <a:xfrm>
              <a:off x="4116197" y="3604378"/>
              <a:ext cx="258800" cy="48578"/>
            </a:xfrm>
            <a:custGeom>
              <a:avLst/>
              <a:gdLst>
                <a:gd name="G0" fmla="+- 6480 0 0"/>
                <a:gd name="G1" fmla="+- 8640 0 0"/>
                <a:gd name="G2" fmla="+- 4320 0 0"/>
                <a:gd name="G3" fmla="+- 21600 0 6480"/>
                <a:gd name="G4" fmla="+- 21600 0 8640"/>
                <a:gd name="G5" fmla="+- 21600 0 4320"/>
                <a:gd name="G6" fmla="+- 6480 0 10800"/>
                <a:gd name="G7" fmla="+- 8640 0 10800"/>
                <a:gd name="G8" fmla="*/ G7 4320 G6"/>
                <a:gd name="G9" fmla="+- 21600 0 G8"/>
                <a:gd name="T0" fmla="*/ G8 w 21600"/>
                <a:gd name="T1" fmla="*/ G1 h 21600"/>
                <a:gd name="T2" fmla="*/ G9 w 21600"/>
                <a:gd name="T3" fmla="*/ G4 h 2160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EECE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US" sz="1600"/>
            </a:p>
          </p:txBody>
        </p:sp>
        <p:sp>
          <p:nvSpPr>
            <p:cNvPr id="23" name="AutoShape 234"/>
            <p:cNvSpPr>
              <a:spLocks noChangeArrowheads="1"/>
            </p:cNvSpPr>
            <p:nvPr/>
          </p:nvSpPr>
          <p:spPr bwMode="auto">
            <a:xfrm>
              <a:off x="4524634" y="2790585"/>
              <a:ext cx="362320" cy="188595"/>
            </a:xfrm>
            <a:prstGeom prst="flowChartMagneticDisk">
              <a:avLst/>
            </a:prstGeom>
            <a:gradFill rotWithShape="0">
              <a:gsLst>
                <a:gs pos="100000">
                  <a:schemeClr val="tx1"/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US" sz="1600"/>
            </a:p>
          </p:txBody>
        </p:sp>
        <p:sp>
          <p:nvSpPr>
            <p:cNvPr id="24" name="AutoShape 235"/>
            <p:cNvSpPr>
              <a:spLocks noChangeArrowheads="1"/>
            </p:cNvSpPr>
            <p:nvPr/>
          </p:nvSpPr>
          <p:spPr bwMode="auto">
            <a:xfrm>
              <a:off x="4576394" y="2790585"/>
              <a:ext cx="258800" cy="48578"/>
            </a:xfrm>
            <a:custGeom>
              <a:avLst/>
              <a:gdLst>
                <a:gd name="G0" fmla="+- 6480 0 0"/>
                <a:gd name="G1" fmla="+- 8640 0 0"/>
                <a:gd name="G2" fmla="+- 4320 0 0"/>
                <a:gd name="G3" fmla="+- 21600 0 6480"/>
                <a:gd name="G4" fmla="+- 21600 0 8640"/>
                <a:gd name="G5" fmla="+- 21600 0 4320"/>
                <a:gd name="G6" fmla="+- 6480 0 10800"/>
                <a:gd name="G7" fmla="+- 8640 0 10800"/>
                <a:gd name="G8" fmla="*/ G7 4320 G6"/>
                <a:gd name="G9" fmla="+- 21600 0 G8"/>
                <a:gd name="T0" fmla="*/ G8 w 21600"/>
                <a:gd name="T1" fmla="*/ G1 h 21600"/>
                <a:gd name="T2" fmla="*/ G9 w 21600"/>
                <a:gd name="T3" fmla="*/ G4 h 2160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EECE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US" sz="1600"/>
            </a:p>
          </p:txBody>
        </p:sp>
        <p:sp>
          <p:nvSpPr>
            <p:cNvPr id="25" name="AutoShape 234"/>
            <p:cNvSpPr>
              <a:spLocks noChangeArrowheads="1"/>
            </p:cNvSpPr>
            <p:nvPr/>
          </p:nvSpPr>
          <p:spPr bwMode="auto">
            <a:xfrm>
              <a:off x="5432546" y="2429293"/>
              <a:ext cx="362320" cy="188595"/>
            </a:xfrm>
            <a:prstGeom prst="flowChartMagneticDisk">
              <a:avLst/>
            </a:prstGeom>
            <a:gradFill rotWithShape="0">
              <a:gsLst>
                <a:gs pos="100000">
                  <a:schemeClr val="tx1"/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US" sz="1600"/>
            </a:p>
          </p:txBody>
        </p:sp>
        <p:sp>
          <p:nvSpPr>
            <p:cNvPr id="26" name="AutoShape 235"/>
            <p:cNvSpPr>
              <a:spLocks noChangeArrowheads="1"/>
            </p:cNvSpPr>
            <p:nvPr/>
          </p:nvSpPr>
          <p:spPr bwMode="auto">
            <a:xfrm>
              <a:off x="5484306" y="2429293"/>
              <a:ext cx="258800" cy="48578"/>
            </a:xfrm>
            <a:custGeom>
              <a:avLst/>
              <a:gdLst>
                <a:gd name="G0" fmla="+- 6480 0 0"/>
                <a:gd name="G1" fmla="+- 8640 0 0"/>
                <a:gd name="G2" fmla="+- 4320 0 0"/>
                <a:gd name="G3" fmla="+- 21600 0 6480"/>
                <a:gd name="G4" fmla="+- 21600 0 8640"/>
                <a:gd name="G5" fmla="+- 21600 0 4320"/>
                <a:gd name="G6" fmla="+- 6480 0 10800"/>
                <a:gd name="G7" fmla="+- 8640 0 10800"/>
                <a:gd name="G8" fmla="*/ G7 4320 G6"/>
                <a:gd name="G9" fmla="+- 21600 0 G8"/>
                <a:gd name="T0" fmla="*/ G8 w 21600"/>
                <a:gd name="T1" fmla="*/ G1 h 21600"/>
                <a:gd name="T2" fmla="*/ G9 w 21600"/>
                <a:gd name="T3" fmla="*/ G4 h 2160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EECE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US" sz="1600"/>
            </a:p>
          </p:txBody>
        </p:sp>
        <p:sp>
          <p:nvSpPr>
            <p:cNvPr id="27" name="AutoShape 234"/>
            <p:cNvSpPr>
              <a:spLocks noChangeArrowheads="1"/>
            </p:cNvSpPr>
            <p:nvPr/>
          </p:nvSpPr>
          <p:spPr bwMode="auto">
            <a:xfrm>
              <a:off x="5458642" y="3577620"/>
              <a:ext cx="362320" cy="188595"/>
            </a:xfrm>
            <a:prstGeom prst="flowChartMagneticDisk">
              <a:avLst/>
            </a:prstGeom>
            <a:gradFill rotWithShape="0">
              <a:gsLst>
                <a:gs pos="100000">
                  <a:schemeClr val="tx1"/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US" sz="1600"/>
            </a:p>
          </p:txBody>
        </p:sp>
        <p:sp>
          <p:nvSpPr>
            <p:cNvPr id="28" name="AutoShape 235"/>
            <p:cNvSpPr>
              <a:spLocks noChangeArrowheads="1"/>
            </p:cNvSpPr>
            <p:nvPr/>
          </p:nvSpPr>
          <p:spPr bwMode="auto">
            <a:xfrm>
              <a:off x="5510402" y="3577620"/>
              <a:ext cx="258800" cy="48578"/>
            </a:xfrm>
            <a:custGeom>
              <a:avLst/>
              <a:gdLst>
                <a:gd name="G0" fmla="+- 6480 0 0"/>
                <a:gd name="G1" fmla="+- 8640 0 0"/>
                <a:gd name="G2" fmla="+- 4320 0 0"/>
                <a:gd name="G3" fmla="+- 21600 0 6480"/>
                <a:gd name="G4" fmla="+- 21600 0 8640"/>
                <a:gd name="G5" fmla="+- 21600 0 4320"/>
                <a:gd name="G6" fmla="+- 6480 0 10800"/>
                <a:gd name="G7" fmla="+- 8640 0 10800"/>
                <a:gd name="G8" fmla="*/ G7 4320 G6"/>
                <a:gd name="G9" fmla="+- 21600 0 G8"/>
                <a:gd name="T0" fmla="*/ G8 w 21600"/>
                <a:gd name="T1" fmla="*/ G1 h 21600"/>
                <a:gd name="T2" fmla="*/ G9 w 21600"/>
                <a:gd name="T3" fmla="*/ G4 h 2160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EECE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US" sz="160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482151" y="2729142"/>
              <a:ext cx="864203" cy="512810"/>
            </a:xfrm>
            <a:prstGeom prst="line">
              <a:avLst/>
            </a:prstGeom>
            <a:ln w="254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658785" y="3430547"/>
              <a:ext cx="687567" cy="333939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346352" y="2736941"/>
              <a:ext cx="368119" cy="505011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3533312" y="3333780"/>
              <a:ext cx="718084" cy="268129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4245597" y="2979180"/>
              <a:ext cx="460196" cy="625199"/>
            </a:xfrm>
            <a:prstGeom prst="line">
              <a:avLst/>
            </a:prstGeom>
            <a:ln w="254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3895632" y="2662473"/>
              <a:ext cx="629001" cy="22241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4705793" y="2523591"/>
              <a:ext cx="726752" cy="266994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705793" y="2979180"/>
              <a:ext cx="752849" cy="69273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814814" y="3904236"/>
              <a:ext cx="1112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Partition 1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26942" y="3904236"/>
              <a:ext cx="11124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Partition 4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50180" y="3904236"/>
              <a:ext cx="11658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Partition 2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927385" y="3904236"/>
              <a:ext cx="1112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Partition 3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24624" y="2404032"/>
              <a:ext cx="1066373" cy="18197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542340" y="2839163"/>
              <a:ext cx="10486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106" y="3313382"/>
              <a:ext cx="1077891" cy="5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42340" y="3764485"/>
              <a:ext cx="10486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36548" y="2417608"/>
              <a:ext cx="95440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 f1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()</a:t>
              </a:r>
            </a:p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 f2()</a:t>
              </a:r>
            </a:p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US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f3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()</a:t>
              </a:r>
            </a:p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US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f4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()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25473" y="2048285"/>
              <a:ext cx="10601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Server 4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227827" y="2414763"/>
              <a:ext cx="1066373" cy="181977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6245543" y="2849894"/>
              <a:ext cx="10486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216309" y="3324113"/>
              <a:ext cx="1077891" cy="5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245543" y="3775216"/>
              <a:ext cx="10486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439751" y="2428339"/>
              <a:ext cx="95440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 f1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()</a:t>
              </a:r>
            </a:p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 f2()</a:t>
              </a:r>
            </a:p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US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f3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()</a:t>
              </a:r>
            </a:p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US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f4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()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14814" y="4455256"/>
              <a:ext cx="4247668" cy="4275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2872369" y="4455256"/>
              <a:ext cx="0" cy="4275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923366" y="4455256"/>
              <a:ext cx="0" cy="4275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026942" y="4455256"/>
              <a:ext cx="0" cy="4275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1906073" y="4489496"/>
              <a:ext cx="4156409" cy="30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f1() 	      f2()  	         f3()                  f4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()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084180" y="4489496"/>
              <a:ext cx="10601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Server 3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812666" y="1735664"/>
              <a:ext cx="4247668" cy="42753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2870221" y="1735664"/>
              <a:ext cx="0" cy="4275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921218" y="1735664"/>
              <a:ext cx="0" cy="4275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024794" y="1735664"/>
              <a:ext cx="0" cy="4275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1903925" y="1769904"/>
              <a:ext cx="4156409" cy="30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f1() 	         f2()              f3()                 f4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()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75116" y="1743785"/>
              <a:ext cx="10601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Server 2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flipH="1">
              <a:off x="3396272" y="2163195"/>
              <a:ext cx="7970" cy="232318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4482411" y="4217998"/>
              <a:ext cx="2148" cy="237258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1590997" y="3317826"/>
              <a:ext cx="205728" cy="14811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6028803" y="3320098"/>
              <a:ext cx="205728" cy="14811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393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90"/>
    </mc:Choice>
    <mc:Fallback xmlns="">
      <p:transition spd="slow" advTm="4319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Shortcomings of topological slicing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Sustainable throughput limited</a:t>
            </a:r>
          </a:p>
          <a:p>
            <a:pPr lvl="1"/>
            <a:r>
              <a:rPr lang="en-US" dirty="0" smtClean="0">
                <a:sym typeface="Wingdings"/>
              </a:rPr>
              <a:t>compute/memory capacities of server must be sufficient to handle </a:t>
            </a:r>
            <a:r>
              <a:rPr lang="en-US" i="1" dirty="0" smtClean="0">
                <a:sym typeface="Wingdings"/>
              </a:rPr>
              <a:t>all</a:t>
            </a:r>
            <a:r>
              <a:rPr lang="en-US" dirty="0" smtClean="0">
                <a:sym typeface="Wingdings"/>
              </a:rPr>
              <a:t> apps</a:t>
            </a:r>
          </a:p>
          <a:p>
            <a:r>
              <a:rPr lang="en-US" dirty="0" smtClean="0"/>
              <a:t>Possible solution: increase # of partitions </a:t>
            </a:r>
          </a:p>
          <a:p>
            <a:r>
              <a:rPr lang="en-US" dirty="0" smtClean="0"/>
              <a:t>Increasing # of partitions causes other problems</a:t>
            </a:r>
          </a:p>
          <a:p>
            <a:pPr marL="917575" lvl="1" indent="-460375">
              <a:buClr>
                <a:srgbClr val="FF0000"/>
              </a:buClr>
              <a:buFont typeface="ZapfDingbatsITC" charset="0"/>
              <a:buChar char="✘"/>
            </a:pPr>
            <a:r>
              <a:rPr lang="en-US" dirty="0" smtClean="0"/>
              <a:t>Worsens convergence</a:t>
            </a:r>
          </a:p>
          <a:p>
            <a:pPr lvl="2">
              <a:buFont typeface="Wingdings" charset="2"/>
              <a:buChar char="§"/>
            </a:pPr>
            <a:r>
              <a:rPr lang="en-US" dirty="0"/>
              <a:t>time to recalculate paths during link/switch </a:t>
            </a:r>
            <a:r>
              <a:rPr lang="en-US" dirty="0" smtClean="0"/>
              <a:t>failure</a:t>
            </a:r>
          </a:p>
          <a:p>
            <a:pPr marL="917575" lvl="1" indent="-460375">
              <a:buClr>
                <a:srgbClr val="FF0000"/>
              </a:buClr>
              <a:buFont typeface="ZapfDingbatsITC" charset="0"/>
              <a:buChar char="✘"/>
            </a:pPr>
            <a:r>
              <a:rPr lang="en-US" dirty="0" smtClean="0"/>
              <a:t>Slow updates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Write-heavy apps suffer</a:t>
            </a:r>
          </a:p>
          <a:p>
            <a:pPr marL="917575" lvl="1" indent="-460375">
              <a:buFont typeface="ZapfDingbatsITC" charset="0"/>
              <a:buChar char="✘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2400" y="5257800"/>
            <a:ext cx="8785860" cy="108374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Topological </a:t>
            </a:r>
            <a:r>
              <a:rPr lang="en-US" dirty="0"/>
              <a:t>slicing </a:t>
            </a:r>
            <a:r>
              <a:rPr lang="en-US" dirty="0" smtClean="0"/>
              <a:t>co-locates all apps </a:t>
            </a:r>
            <a:r>
              <a:rPr lang="en-US" dirty="0" smtClean="0">
                <a:sym typeface="Wingdings"/>
              </a:rPr>
              <a:t> requires higher # of partitions  affects scalability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387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69"/>
    </mc:Choice>
    <mc:Fallback xmlns="">
      <p:transition spd="slow" advTm="608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066799"/>
            <a:ext cx="8458200" cy="5461002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/>
              <a:t>Background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Hydra</a:t>
            </a:r>
          </a:p>
          <a:p>
            <a:pPr lvl="1"/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Functional slicing </a:t>
            </a:r>
          </a:p>
          <a:p>
            <a:pPr lvl="1"/>
            <a:r>
              <a:rPr lang="en-US" dirty="0" smtClean="0"/>
              <a:t>Hybrid of functional and topological slicing </a:t>
            </a:r>
          </a:p>
          <a:p>
            <a:pPr lvl="1"/>
            <a:r>
              <a:rPr lang="en-US" dirty="0" smtClean="0"/>
              <a:t>Communication-aware placement</a:t>
            </a:r>
          </a:p>
          <a:p>
            <a:r>
              <a:rPr lang="en-US" dirty="0" smtClean="0"/>
              <a:t>Key results </a:t>
            </a:r>
          </a:p>
          <a:p>
            <a:r>
              <a:rPr lang="en-US" dirty="0"/>
              <a:t>C</a:t>
            </a:r>
            <a:r>
              <a:rPr lang="en-US" dirty="0" smtClean="0"/>
              <a:t>onclusion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144"/>
    </mc:Choice>
    <mc:Fallback xmlns="">
      <p:transition advTm="17144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26.2|23.5|2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2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0.6|0.4|0.3|18.9|17|16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4|8.9|2.1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3|16.7|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7.1|26.4|1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6.2|29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6.8|13.6|18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13.9|8.3|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8.2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48789</TotalTime>
  <Words>854</Words>
  <Application>Microsoft Macintosh PowerPoint</Application>
  <PresentationFormat>On-screen Show (4:3)</PresentationFormat>
  <Paragraphs>240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Book Antiqua</vt:lpstr>
      <vt:lpstr>Calibri</vt:lpstr>
      <vt:lpstr>Calibri Light</vt:lpstr>
      <vt:lpstr>Courier New</vt:lpstr>
      <vt:lpstr>Wingdings</vt:lpstr>
      <vt:lpstr>ZapfDingbatsITC</vt:lpstr>
      <vt:lpstr>Arial</vt:lpstr>
      <vt:lpstr>Custom Design</vt:lpstr>
      <vt:lpstr>Hydra: Leveraging Functional Slicing for Efficient Distributed SDN Controllers</vt:lpstr>
      <vt:lpstr>SDN is becoming prevalent</vt:lpstr>
      <vt:lpstr>Heterogeneity in SDN applications</vt:lpstr>
      <vt:lpstr>Previous work: topological slicing</vt:lpstr>
      <vt:lpstr>Hydra’s contributions</vt:lpstr>
      <vt:lpstr>Outline</vt:lpstr>
      <vt:lpstr>Topological slicing</vt:lpstr>
      <vt:lpstr>Shortcomings of topological slicing</vt:lpstr>
      <vt:lpstr>Outline</vt:lpstr>
      <vt:lpstr>Hydra: goals and techniques</vt:lpstr>
      <vt:lpstr>Functional slicing</vt:lpstr>
      <vt:lpstr>Communication-aware placement</vt:lpstr>
      <vt:lpstr>Communication-aware placement (cont.)</vt:lpstr>
      <vt:lpstr>Hydra’s approach: hybrid of functional and topological slicing</vt:lpstr>
      <vt:lpstr>Odds and ends</vt:lpstr>
      <vt:lpstr>Outline</vt:lpstr>
      <vt:lpstr>Methodology</vt:lpstr>
      <vt:lpstr>Convergence time</vt:lpstr>
      <vt:lpstr>CPU demand </vt:lpstr>
      <vt:lpstr>Placement results</vt:lpstr>
      <vt:lpstr>Hydra’s scalability</vt:lpstr>
      <vt:lpstr>Real-time performance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Balajee Vamanan</dc:creator>
  <cp:lastModifiedBy>Balajee Vamanan</cp:lastModifiedBy>
  <cp:revision>1848</cp:revision>
  <dcterms:created xsi:type="dcterms:W3CDTF">2013-04-15T19:57:38Z</dcterms:created>
  <dcterms:modified xsi:type="dcterms:W3CDTF">2017-01-07T05:04:38Z</dcterms:modified>
</cp:coreProperties>
</file>