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44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5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46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48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75120" y="405900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9216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37512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1625040" y="1671120"/>
            <a:ext cx="5728680" cy="457092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1625040" y="1671120"/>
            <a:ext cx="5728680" cy="4570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375120" y="660240"/>
            <a:ext cx="8229240" cy="401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7512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9216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375120" y="405900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375120" y="405900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9216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37512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1625040" y="1671120"/>
            <a:ext cx="5728680" cy="457092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3"/>
          <a:stretch/>
        </p:blipFill>
        <p:spPr>
          <a:xfrm>
            <a:off x="1625040" y="1671120"/>
            <a:ext cx="5728680" cy="4570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375120" y="660240"/>
            <a:ext cx="8229240" cy="401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7512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59216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375120" y="405900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75120" y="405900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9216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7512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1625040" y="1671120"/>
            <a:ext cx="5728680" cy="457092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3"/>
          <a:stretch/>
        </p:blipFill>
        <p:spPr>
          <a:xfrm>
            <a:off x="1625040" y="1671120"/>
            <a:ext cx="5728680" cy="4570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375120" y="660240"/>
            <a:ext cx="8229240" cy="401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7512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4570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92160" y="405900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7512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92160" y="1671480"/>
            <a:ext cx="401580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75120" y="4059000"/>
            <a:ext cx="8229240" cy="2180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55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55080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6303960"/>
            <a:ext cx="9143640" cy="5551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4987440" y="6467040"/>
            <a:ext cx="3695400" cy="2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en-US" sz="900" strike="noStrike">
                <a:solidFill>
                  <a:srgbClr val="9ea0a4"/>
                </a:solidFill>
                <a:latin typeface="Arial"/>
                <a:ea typeface="Arial"/>
              </a:rPr>
              <a:t>Google Confidential and Proprietary</a:t>
            </a:r>
            <a:endParaRPr/>
          </a:p>
        </p:txBody>
      </p:sp>
      <p:sp>
        <p:nvSpPr>
          <p:cNvPr id="4" name="CustomShape 5"/>
          <p:cNvSpPr/>
          <p:nvPr/>
        </p:nvSpPr>
        <p:spPr>
          <a:xfrm>
            <a:off x="0" y="630396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507320" y="223200"/>
            <a:ext cx="19080" cy="2520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1100160" y="22536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1148400" y="236880"/>
            <a:ext cx="75960" cy="9936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1131120" y="393120"/>
            <a:ext cx="112680" cy="8388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1100160" y="22536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924480" y="22032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958320" y="231120"/>
            <a:ext cx="105480" cy="14580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924480" y="22032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728280" y="22032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762120" y="231120"/>
            <a:ext cx="105480" cy="14580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728280" y="22032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457200" y="14112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457200" y="14112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1270800" y="13284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270800" y="13284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1366200" y="22032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1396080" y="231840"/>
            <a:ext cx="74520" cy="6660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1366200" y="22032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1507320" y="218160"/>
            <a:ext cx="48240" cy="25200"/>
          </a:xfrm>
          <a:custGeom>
            <a:avLst/>
            <a:gdLst/>
            <a:ahLst/>
            <a:rect l="0" t="0" r="r" b="b"/>
            <a:pathLst>
              <a:path w="12616" h="6640">
                <a:moveTo>
                  <a:pt x="0" y="0"/>
                </a:move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  <a:lnTo>
                  <a:pt x="5010" y="664"/>
                </a:lnTo>
                <a:lnTo>
                  <a:pt x="5010" y="0"/>
                </a:lnTo>
                <a:lnTo>
                  <a:pt x="5975" y="0"/>
                </a:lnTo>
                <a:lnTo>
                  <a:pt x="5975" y="6639"/>
                </a:lnTo>
                <a:lnTo>
                  <a:pt x="6700" y="6639"/>
                </a:lnTo>
                <a:lnTo>
                  <a:pt x="6700" y="2414"/>
                </a:lnTo>
                <a:lnTo>
                  <a:pt x="6700" y="1509"/>
                </a:lnTo>
                <a:lnTo>
                  <a:pt x="6639" y="724"/>
                </a:lnTo>
                <a:lnTo>
                  <a:pt x="6700" y="724"/>
                </a:lnTo>
                <a:lnTo>
                  <a:pt x="8933" y="6639"/>
                </a:lnTo>
                <a:lnTo>
                  <a:pt x="9537" y="6639"/>
                </a:lnTo>
                <a:lnTo>
                  <a:pt x="11830" y="724"/>
                </a:lnTo>
                <a:lnTo>
                  <a:pt x="11891" y="724"/>
                </a:lnTo>
                <a:lnTo>
                  <a:pt x="11830" y="2354"/>
                </a:lnTo>
                <a:lnTo>
                  <a:pt x="11830" y="6639"/>
                </a:lnTo>
                <a:lnTo>
                  <a:pt x="12615" y="6639"/>
                </a:lnTo>
                <a:lnTo>
                  <a:pt x="12615" y="0"/>
                </a:lnTo>
                <a:lnTo>
                  <a:pt x="11408" y="0"/>
                </a:lnTo>
                <a:lnTo>
                  <a:pt x="9295" y="5493"/>
                </a:lnTo>
                <a:lnTo>
                  <a:pt x="7183" y="0"/>
                </a:lnTo>
              </a:path>
            </a:pathLst>
          </a:custGeom>
          <a:solidFill>
            <a:srgbClr val="9698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1530360" y="218160"/>
            <a:ext cx="25200" cy="25200"/>
          </a:xfrm>
          <a:custGeom>
            <a:avLst/>
            <a:gdLst/>
            <a:ahLst/>
            <a:rect l="0" t="0" r="r" b="b"/>
            <a:pathLst>
              <a:path w="6641" h="6640">
                <a:moveTo>
                  <a:pt x="3562" y="6639"/>
                </a:moveTo>
                <a:lnTo>
                  <a:pt x="5855" y="724"/>
                </a:lnTo>
                <a:lnTo>
                  <a:pt x="5916" y="724"/>
                </a:lnTo>
                <a:lnTo>
                  <a:pt x="5916" y="724"/>
                </a:lnTo>
                <a:lnTo>
                  <a:pt x="5855" y="2354"/>
                </a:lnTo>
                <a:lnTo>
                  <a:pt x="5855" y="6639"/>
                </a:lnTo>
                <a:lnTo>
                  <a:pt x="6640" y="6639"/>
                </a:lnTo>
                <a:lnTo>
                  <a:pt x="6640" y="0"/>
                </a:lnTo>
                <a:lnTo>
                  <a:pt x="5433" y="0"/>
                </a:lnTo>
                <a:lnTo>
                  <a:pt x="3320" y="5493"/>
                </a:lnTo>
                <a:lnTo>
                  <a:pt x="3320" y="5493"/>
                </a:lnTo>
                <a:lnTo>
                  <a:pt x="1208" y="0"/>
                </a:lnTo>
                <a:lnTo>
                  <a:pt x="0" y="0"/>
                </a:lnTo>
                <a:lnTo>
                  <a:pt x="0" y="6639"/>
                </a:lnTo>
                <a:lnTo>
                  <a:pt x="725" y="6639"/>
                </a:lnTo>
                <a:lnTo>
                  <a:pt x="725" y="2414"/>
                </a:lnTo>
                <a:lnTo>
                  <a:pt x="725" y="2414"/>
                </a:lnTo>
                <a:lnTo>
                  <a:pt x="725" y="1509"/>
                </a:lnTo>
                <a:lnTo>
                  <a:pt x="664" y="724"/>
                </a:lnTo>
                <a:lnTo>
                  <a:pt x="725" y="724"/>
                </a:lnTo>
                <a:lnTo>
                  <a:pt x="2958" y="6639"/>
                </a:lnTo>
                <a:lnTo>
                  <a:pt x="3562" y="6639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6"/>
          <p:cNvSpPr/>
          <p:nvPr/>
        </p:nvSpPr>
        <p:spPr>
          <a:xfrm>
            <a:off x="1507320" y="218160"/>
            <a:ext cx="19080" cy="2520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7"/>
          <p:cNvSpPr/>
          <p:nvPr/>
        </p:nvSpPr>
        <p:spPr>
          <a:xfrm>
            <a:off x="1100160" y="22032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8"/>
          <p:cNvSpPr/>
          <p:nvPr/>
        </p:nvSpPr>
        <p:spPr>
          <a:xfrm>
            <a:off x="1148400" y="231840"/>
            <a:ext cx="75960" cy="9936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9"/>
          <p:cNvSpPr/>
          <p:nvPr/>
        </p:nvSpPr>
        <p:spPr>
          <a:xfrm>
            <a:off x="1131120" y="388080"/>
            <a:ext cx="112680" cy="8388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30"/>
          <p:cNvSpPr/>
          <p:nvPr/>
        </p:nvSpPr>
        <p:spPr>
          <a:xfrm>
            <a:off x="1100160" y="22032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CustomShape 31"/>
          <p:cNvSpPr/>
          <p:nvPr/>
        </p:nvSpPr>
        <p:spPr>
          <a:xfrm>
            <a:off x="924480" y="21528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eeb21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32"/>
          <p:cNvSpPr/>
          <p:nvPr/>
        </p:nvSpPr>
        <p:spPr>
          <a:xfrm>
            <a:off x="958320" y="226080"/>
            <a:ext cx="105480" cy="14580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33"/>
          <p:cNvSpPr/>
          <p:nvPr/>
        </p:nvSpPr>
        <p:spPr>
          <a:xfrm>
            <a:off x="924480" y="21528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4"/>
          <p:cNvSpPr/>
          <p:nvPr/>
        </p:nvSpPr>
        <p:spPr>
          <a:xfrm>
            <a:off x="728280" y="21528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5"/>
          <p:cNvSpPr/>
          <p:nvPr/>
        </p:nvSpPr>
        <p:spPr>
          <a:xfrm>
            <a:off x="762120" y="226080"/>
            <a:ext cx="105480" cy="14580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6"/>
          <p:cNvSpPr/>
          <p:nvPr/>
        </p:nvSpPr>
        <p:spPr>
          <a:xfrm>
            <a:off x="728280" y="21528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7"/>
          <p:cNvSpPr/>
          <p:nvPr/>
        </p:nvSpPr>
        <p:spPr>
          <a:xfrm>
            <a:off x="457200" y="13608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8"/>
          <p:cNvSpPr/>
          <p:nvPr/>
        </p:nvSpPr>
        <p:spPr>
          <a:xfrm>
            <a:off x="457200" y="13608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9"/>
          <p:cNvSpPr/>
          <p:nvPr/>
        </p:nvSpPr>
        <p:spPr>
          <a:xfrm>
            <a:off x="1270800" y="12780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0099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40"/>
          <p:cNvSpPr/>
          <p:nvPr/>
        </p:nvSpPr>
        <p:spPr>
          <a:xfrm>
            <a:off x="1270800" y="12780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1"/>
          <p:cNvSpPr/>
          <p:nvPr/>
        </p:nvSpPr>
        <p:spPr>
          <a:xfrm>
            <a:off x="1366200" y="21528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>
            <a:off x="1396080" y="227160"/>
            <a:ext cx="74520" cy="6660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3"/>
          <p:cNvSpPr/>
          <p:nvPr/>
        </p:nvSpPr>
        <p:spPr>
          <a:xfrm>
            <a:off x="1366200" y="21528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2f2f2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5"/>
          <p:cNvSpPr/>
          <p:nvPr/>
        </p:nvSpPr>
        <p:spPr>
          <a:xfrm>
            <a:off x="0" y="630396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6"/>
          <p:cNvSpPr/>
          <p:nvPr/>
        </p:nvSpPr>
        <p:spPr>
          <a:xfrm>
            <a:off x="2372760" y="2031840"/>
            <a:ext cx="360" cy="3041280"/>
          </a:xfrm>
          <a:prstGeom prst="straightConnector1">
            <a:avLst/>
          </a:prstGeom>
          <a:noFill/>
          <a:ln w="9360">
            <a:solidFill>
              <a:srgbClr val="bfbf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47"/>
          <p:cNvSpPr>
            <a:spLocks noGrp="1"/>
          </p:cNvSpPr>
          <p:nvPr>
            <p:ph type="title"/>
          </p:nvPr>
        </p:nvSpPr>
        <p:spPr>
          <a:xfrm>
            <a:off x="2527560" y="2176200"/>
            <a:ext cx="6166800" cy="146952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7" name="CustomShape 48"/>
          <p:cNvSpPr/>
          <p:nvPr/>
        </p:nvSpPr>
        <p:spPr>
          <a:xfrm>
            <a:off x="2084040" y="3229560"/>
            <a:ext cx="29520" cy="3924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9"/>
          <p:cNvSpPr/>
          <p:nvPr/>
        </p:nvSpPr>
        <p:spPr>
          <a:xfrm>
            <a:off x="1454040" y="3232800"/>
            <a:ext cx="270000" cy="41328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0"/>
          <p:cNvSpPr/>
          <p:nvPr/>
        </p:nvSpPr>
        <p:spPr>
          <a:xfrm>
            <a:off x="1528920" y="3250800"/>
            <a:ext cx="118080" cy="15408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1"/>
          <p:cNvSpPr/>
          <p:nvPr/>
        </p:nvSpPr>
        <p:spPr>
          <a:xfrm>
            <a:off x="1501920" y="3492360"/>
            <a:ext cx="174600" cy="13032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2"/>
          <p:cNvSpPr/>
          <p:nvPr/>
        </p:nvSpPr>
        <p:spPr>
          <a:xfrm>
            <a:off x="1454040" y="3232800"/>
            <a:ext cx="270000" cy="41328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3"/>
          <p:cNvSpPr/>
          <p:nvPr/>
        </p:nvSpPr>
        <p:spPr>
          <a:xfrm>
            <a:off x="1182600" y="3225240"/>
            <a:ext cx="269280" cy="2592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4"/>
          <p:cNvSpPr/>
          <p:nvPr/>
        </p:nvSpPr>
        <p:spPr>
          <a:xfrm>
            <a:off x="1234800" y="3241800"/>
            <a:ext cx="163080" cy="22608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5"/>
          <p:cNvSpPr/>
          <p:nvPr/>
        </p:nvSpPr>
        <p:spPr>
          <a:xfrm>
            <a:off x="1182600" y="3225240"/>
            <a:ext cx="269280" cy="2592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6"/>
          <p:cNvSpPr/>
          <p:nvPr/>
        </p:nvSpPr>
        <p:spPr>
          <a:xfrm>
            <a:off x="878760" y="3225240"/>
            <a:ext cx="269280" cy="2592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7"/>
          <p:cNvSpPr/>
          <p:nvPr/>
        </p:nvSpPr>
        <p:spPr>
          <a:xfrm>
            <a:off x="931320" y="3241800"/>
            <a:ext cx="163080" cy="22608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58"/>
          <p:cNvSpPr/>
          <p:nvPr/>
        </p:nvSpPr>
        <p:spPr>
          <a:xfrm>
            <a:off x="878760" y="3225240"/>
            <a:ext cx="269280" cy="2592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9"/>
          <p:cNvSpPr/>
          <p:nvPr/>
        </p:nvSpPr>
        <p:spPr>
          <a:xfrm>
            <a:off x="459720" y="3102480"/>
            <a:ext cx="394920" cy="40068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0"/>
          <p:cNvSpPr/>
          <p:nvPr/>
        </p:nvSpPr>
        <p:spPr>
          <a:xfrm>
            <a:off x="459720" y="3102480"/>
            <a:ext cx="394920" cy="40068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1"/>
          <p:cNvSpPr/>
          <p:nvPr/>
        </p:nvSpPr>
        <p:spPr>
          <a:xfrm>
            <a:off x="1717920" y="3089880"/>
            <a:ext cx="142920" cy="38484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2"/>
          <p:cNvSpPr/>
          <p:nvPr/>
        </p:nvSpPr>
        <p:spPr>
          <a:xfrm>
            <a:off x="1717920" y="3089880"/>
            <a:ext cx="142920" cy="38484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63"/>
          <p:cNvSpPr/>
          <p:nvPr/>
        </p:nvSpPr>
        <p:spPr>
          <a:xfrm>
            <a:off x="1865520" y="3225240"/>
            <a:ext cx="225360" cy="25992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64"/>
          <p:cNvSpPr/>
          <p:nvPr/>
        </p:nvSpPr>
        <p:spPr>
          <a:xfrm>
            <a:off x="1911600" y="3243240"/>
            <a:ext cx="115560" cy="10332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5"/>
          <p:cNvSpPr/>
          <p:nvPr/>
        </p:nvSpPr>
        <p:spPr>
          <a:xfrm>
            <a:off x="1865520" y="3225240"/>
            <a:ext cx="225360" cy="25992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6"/>
          <p:cNvSpPr/>
          <p:nvPr/>
        </p:nvSpPr>
        <p:spPr>
          <a:xfrm>
            <a:off x="2084040" y="3222720"/>
            <a:ext cx="74880" cy="39240"/>
          </a:xfrm>
          <a:custGeom>
            <a:avLst/>
            <a:gdLst/>
            <a:ahLst/>
            <a:rect l="0" t="0" r="r" b="b"/>
            <a:pathLst>
              <a:path w="12616" h="6640">
                <a:moveTo>
                  <a:pt x="0" y="0"/>
                </a:move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  <a:lnTo>
                  <a:pt x="5010" y="664"/>
                </a:lnTo>
                <a:lnTo>
                  <a:pt x="5010" y="0"/>
                </a:lnTo>
                <a:lnTo>
                  <a:pt x="5975" y="0"/>
                </a:lnTo>
                <a:lnTo>
                  <a:pt x="5975" y="6639"/>
                </a:lnTo>
                <a:lnTo>
                  <a:pt x="6700" y="6639"/>
                </a:lnTo>
                <a:lnTo>
                  <a:pt x="6700" y="2414"/>
                </a:lnTo>
                <a:lnTo>
                  <a:pt x="6700" y="1509"/>
                </a:lnTo>
                <a:lnTo>
                  <a:pt x="6639" y="724"/>
                </a:lnTo>
                <a:lnTo>
                  <a:pt x="6700" y="724"/>
                </a:lnTo>
                <a:lnTo>
                  <a:pt x="8933" y="6639"/>
                </a:lnTo>
                <a:lnTo>
                  <a:pt x="9537" y="6639"/>
                </a:lnTo>
                <a:lnTo>
                  <a:pt x="11830" y="724"/>
                </a:lnTo>
                <a:lnTo>
                  <a:pt x="11891" y="724"/>
                </a:lnTo>
                <a:lnTo>
                  <a:pt x="11830" y="2354"/>
                </a:lnTo>
                <a:lnTo>
                  <a:pt x="11830" y="6639"/>
                </a:lnTo>
                <a:lnTo>
                  <a:pt x="12615" y="6639"/>
                </a:lnTo>
                <a:lnTo>
                  <a:pt x="12615" y="0"/>
                </a:lnTo>
                <a:lnTo>
                  <a:pt x="11408" y="0"/>
                </a:lnTo>
                <a:lnTo>
                  <a:pt x="9295" y="5493"/>
                </a:lnTo>
                <a:lnTo>
                  <a:pt x="7183" y="0"/>
                </a:lnTo>
              </a:path>
            </a:pathLst>
          </a:custGeom>
          <a:solidFill>
            <a:srgbClr val="9698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67"/>
          <p:cNvSpPr/>
          <p:nvPr/>
        </p:nvSpPr>
        <p:spPr>
          <a:xfrm>
            <a:off x="2119680" y="3222720"/>
            <a:ext cx="39240" cy="39240"/>
          </a:xfrm>
          <a:custGeom>
            <a:avLst/>
            <a:gdLst/>
            <a:ahLst/>
            <a:rect l="0" t="0" r="r" b="b"/>
            <a:pathLst>
              <a:path w="6641" h="6640">
                <a:moveTo>
                  <a:pt x="3562" y="6639"/>
                </a:moveTo>
                <a:lnTo>
                  <a:pt x="5855" y="724"/>
                </a:lnTo>
                <a:lnTo>
                  <a:pt x="5916" y="724"/>
                </a:lnTo>
                <a:lnTo>
                  <a:pt x="5916" y="724"/>
                </a:lnTo>
                <a:lnTo>
                  <a:pt x="5855" y="2354"/>
                </a:lnTo>
                <a:lnTo>
                  <a:pt x="5855" y="6639"/>
                </a:lnTo>
                <a:lnTo>
                  <a:pt x="6640" y="6639"/>
                </a:lnTo>
                <a:lnTo>
                  <a:pt x="6640" y="0"/>
                </a:lnTo>
                <a:lnTo>
                  <a:pt x="5433" y="0"/>
                </a:lnTo>
                <a:lnTo>
                  <a:pt x="3320" y="5493"/>
                </a:lnTo>
                <a:lnTo>
                  <a:pt x="3320" y="5493"/>
                </a:lnTo>
                <a:lnTo>
                  <a:pt x="1208" y="0"/>
                </a:lnTo>
                <a:lnTo>
                  <a:pt x="0" y="0"/>
                </a:lnTo>
                <a:lnTo>
                  <a:pt x="0" y="6639"/>
                </a:lnTo>
                <a:lnTo>
                  <a:pt x="725" y="6639"/>
                </a:lnTo>
                <a:lnTo>
                  <a:pt x="725" y="2414"/>
                </a:lnTo>
                <a:lnTo>
                  <a:pt x="725" y="2414"/>
                </a:lnTo>
                <a:lnTo>
                  <a:pt x="725" y="1509"/>
                </a:lnTo>
                <a:lnTo>
                  <a:pt x="664" y="724"/>
                </a:lnTo>
                <a:lnTo>
                  <a:pt x="725" y="724"/>
                </a:lnTo>
                <a:lnTo>
                  <a:pt x="2958" y="6639"/>
                </a:lnTo>
                <a:lnTo>
                  <a:pt x="3562" y="6639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68"/>
          <p:cNvSpPr/>
          <p:nvPr/>
        </p:nvSpPr>
        <p:spPr>
          <a:xfrm>
            <a:off x="2084040" y="3222720"/>
            <a:ext cx="29520" cy="3924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9"/>
          <p:cNvSpPr/>
          <p:nvPr/>
        </p:nvSpPr>
        <p:spPr>
          <a:xfrm>
            <a:off x="1454040" y="3225960"/>
            <a:ext cx="270000" cy="41328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70"/>
          <p:cNvSpPr/>
          <p:nvPr/>
        </p:nvSpPr>
        <p:spPr>
          <a:xfrm>
            <a:off x="1528920" y="3243960"/>
            <a:ext cx="118080" cy="15408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71"/>
          <p:cNvSpPr/>
          <p:nvPr/>
        </p:nvSpPr>
        <p:spPr>
          <a:xfrm>
            <a:off x="1501920" y="3485880"/>
            <a:ext cx="174600" cy="13032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2"/>
          <p:cNvSpPr/>
          <p:nvPr/>
        </p:nvSpPr>
        <p:spPr>
          <a:xfrm>
            <a:off x="1454040" y="3225960"/>
            <a:ext cx="270000" cy="41328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73"/>
          <p:cNvSpPr/>
          <p:nvPr/>
        </p:nvSpPr>
        <p:spPr>
          <a:xfrm>
            <a:off x="1182600" y="3218400"/>
            <a:ext cx="269280" cy="2592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eeb21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74"/>
          <p:cNvSpPr/>
          <p:nvPr/>
        </p:nvSpPr>
        <p:spPr>
          <a:xfrm>
            <a:off x="1234800" y="3234960"/>
            <a:ext cx="163080" cy="22608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75"/>
          <p:cNvSpPr/>
          <p:nvPr/>
        </p:nvSpPr>
        <p:spPr>
          <a:xfrm>
            <a:off x="1182600" y="3218400"/>
            <a:ext cx="269280" cy="2592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76"/>
          <p:cNvSpPr/>
          <p:nvPr/>
        </p:nvSpPr>
        <p:spPr>
          <a:xfrm>
            <a:off x="878760" y="3218400"/>
            <a:ext cx="269280" cy="2592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77"/>
          <p:cNvSpPr/>
          <p:nvPr/>
        </p:nvSpPr>
        <p:spPr>
          <a:xfrm>
            <a:off x="931320" y="3234960"/>
            <a:ext cx="163080" cy="22608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78"/>
          <p:cNvSpPr/>
          <p:nvPr/>
        </p:nvSpPr>
        <p:spPr>
          <a:xfrm>
            <a:off x="878760" y="3218400"/>
            <a:ext cx="269280" cy="2592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79"/>
          <p:cNvSpPr/>
          <p:nvPr/>
        </p:nvSpPr>
        <p:spPr>
          <a:xfrm>
            <a:off x="459720" y="3095640"/>
            <a:ext cx="394920" cy="40068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80"/>
          <p:cNvSpPr/>
          <p:nvPr/>
        </p:nvSpPr>
        <p:spPr>
          <a:xfrm>
            <a:off x="459720" y="3095640"/>
            <a:ext cx="394920" cy="40068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81"/>
          <p:cNvSpPr/>
          <p:nvPr/>
        </p:nvSpPr>
        <p:spPr>
          <a:xfrm>
            <a:off x="1717920" y="3083040"/>
            <a:ext cx="142920" cy="38484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0099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82"/>
          <p:cNvSpPr/>
          <p:nvPr/>
        </p:nvSpPr>
        <p:spPr>
          <a:xfrm>
            <a:off x="1717920" y="3083040"/>
            <a:ext cx="142920" cy="38484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83"/>
          <p:cNvSpPr/>
          <p:nvPr/>
        </p:nvSpPr>
        <p:spPr>
          <a:xfrm>
            <a:off x="1865520" y="3218400"/>
            <a:ext cx="225360" cy="25992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84"/>
          <p:cNvSpPr/>
          <p:nvPr/>
        </p:nvSpPr>
        <p:spPr>
          <a:xfrm>
            <a:off x="1911600" y="3236400"/>
            <a:ext cx="115560" cy="10332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85"/>
          <p:cNvSpPr/>
          <p:nvPr/>
        </p:nvSpPr>
        <p:spPr>
          <a:xfrm>
            <a:off x="1865520" y="3218400"/>
            <a:ext cx="225360" cy="25992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8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9143640" cy="55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0" y="55080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"/>
          <p:cNvSpPr/>
          <p:nvPr/>
        </p:nvSpPr>
        <p:spPr>
          <a:xfrm>
            <a:off x="0" y="6303960"/>
            <a:ext cx="9143640" cy="5551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4987440" y="6467040"/>
            <a:ext cx="3695400" cy="2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en-US" sz="900" strike="noStrike">
                <a:solidFill>
                  <a:srgbClr val="9ea0a4"/>
                </a:solidFill>
                <a:latin typeface="Arial"/>
                <a:ea typeface="Arial"/>
              </a:rPr>
              <a:t>Google Confidential and Proprietary</a:t>
            </a:r>
            <a:endParaRPr/>
          </a:p>
        </p:txBody>
      </p:sp>
      <p:sp>
        <p:nvSpPr>
          <p:cNvPr id="124" name="CustomShape 5"/>
          <p:cNvSpPr/>
          <p:nvPr/>
        </p:nvSpPr>
        <p:spPr>
          <a:xfrm>
            <a:off x="0" y="630396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6"/>
          <p:cNvSpPr/>
          <p:nvPr/>
        </p:nvSpPr>
        <p:spPr>
          <a:xfrm>
            <a:off x="1507320" y="223200"/>
            <a:ext cx="19080" cy="2520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7"/>
          <p:cNvSpPr/>
          <p:nvPr/>
        </p:nvSpPr>
        <p:spPr>
          <a:xfrm>
            <a:off x="1100160" y="22536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8"/>
          <p:cNvSpPr/>
          <p:nvPr/>
        </p:nvSpPr>
        <p:spPr>
          <a:xfrm>
            <a:off x="1148400" y="236880"/>
            <a:ext cx="75960" cy="9936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9"/>
          <p:cNvSpPr/>
          <p:nvPr/>
        </p:nvSpPr>
        <p:spPr>
          <a:xfrm>
            <a:off x="1131120" y="393120"/>
            <a:ext cx="112680" cy="8388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10"/>
          <p:cNvSpPr/>
          <p:nvPr/>
        </p:nvSpPr>
        <p:spPr>
          <a:xfrm>
            <a:off x="1100160" y="22536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1"/>
          <p:cNvSpPr/>
          <p:nvPr/>
        </p:nvSpPr>
        <p:spPr>
          <a:xfrm>
            <a:off x="924480" y="22032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12"/>
          <p:cNvSpPr/>
          <p:nvPr/>
        </p:nvSpPr>
        <p:spPr>
          <a:xfrm>
            <a:off x="958320" y="231120"/>
            <a:ext cx="105480" cy="14580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3"/>
          <p:cNvSpPr/>
          <p:nvPr/>
        </p:nvSpPr>
        <p:spPr>
          <a:xfrm>
            <a:off x="924480" y="22032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4"/>
          <p:cNvSpPr/>
          <p:nvPr/>
        </p:nvSpPr>
        <p:spPr>
          <a:xfrm>
            <a:off x="728280" y="22032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5"/>
          <p:cNvSpPr/>
          <p:nvPr/>
        </p:nvSpPr>
        <p:spPr>
          <a:xfrm>
            <a:off x="762120" y="231120"/>
            <a:ext cx="105480" cy="14580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16"/>
          <p:cNvSpPr/>
          <p:nvPr/>
        </p:nvSpPr>
        <p:spPr>
          <a:xfrm>
            <a:off x="728280" y="22032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7"/>
          <p:cNvSpPr/>
          <p:nvPr/>
        </p:nvSpPr>
        <p:spPr>
          <a:xfrm>
            <a:off x="457200" y="14112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8"/>
          <p:cNvSpPr/>
          <p:nvPr/>
        </p:nvSpPr>
        <p:spPr>
          <a:xfrm>
            <a:off x="457200" y="14112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9"/>
          <p:cNvSpPr/>
          <p:nvPr/>
        </p:nvSpPr>
        <p:spPr>
          <a:xfrm>
            <a:off x="1270800" y="13284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0"/>
          <p:cNvSpPr/>
          <p:nvPr/>
        </p:nvSpPr>
        <p:spPr>
          <a:xfrm>
            <a:off x="1270800" y="13284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1"/>
          <p:cNvSpPr/>
          <p:nvPr/>
        </p:nvSpPr>
        <p:spPr>
          <a:xfrm>
            <a:off x="1366200" y="22032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2"/>
          <p:cNvSpPr/>
          <p:nvPr/>
        </p:nvSpPr>
        <p:spPr>
          <a:xfrm>
            <a:off x="1396080" y="231840"/>
            <a:ext cx="74520" cy="6660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3"/>
          <p:cNvSpPr/>
          <p:nvPr/>
        </p:nvSpPr>
        <p:spPr>
          <a:xfrm>
            <a:off x="1366200" y="22032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4"/>
          <p:cNvSpPr/>
          <p:nvPr/>
        </p:nvSpPr>
        <p:spPr>
          <a:xfrm>
            <a:off x="1507320" y="218160"/>
            <a:ext cx="48240" cy="25200"/>
          </a:xfrm>
          <a:custGeom>
            <a:avLst/>
            <a:gdLst/>
            <a:ahLst/>
            <a:rect l="0" t="0" r="r" b="b"/>
            <a:pathLst>
              <a:path w="12616" h="6640">
                <a:moveTo>
                  <a:pt x="0" y="0"/>
                </a:move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  <a:lnTo>
                  <a:pt x="5010" y="664"/>
                </a:lnTo>
                <a:lnTo>
                  <a:pt x="5010" y="0"/>
                </a:lnTo>
                <a:lnTo>
                  <a:pt x="5975" y="0"/>
                </a:lnTo>
                <a:lnTo>
                  <a:pt x="5975" y="6639"/>
                </a:lnTo>
                <a:lnTo>
                  <a:pt x="6700" y="6639"/>
                </a:lnTo>
                <a:lnTo>
                  <a:pt x="6700" y="2414"/>
                </a:lnTo>
                <a:lnTo>
                  <a:pt x="6700" y="1509"/>
                </a:lnTo>
                <a:lnTo>
                  <a:pt x="6639" y="724"/>
                </a:lnTo>
                <a:lnTo>
                  <a:pt x="6700" y="724"/>
                </a:lnTo>
                <a:lnTo>
                  <a:pt x="8933" y="6639"/>
                </a:lnTo>
                <a:lnTo>
                  <a:pt x="9537" y="6639"/>
                </a:lnTo>
                <a:lnTo>
                  <a:pt x="11830" y="724"/>
                </a:lnTo>
                <a:lnTo>
                  <a:pt x="11891" y="724"/>
                </a:lnTo>
                <a:lnTo>
                  <a:pt x="11830" y="2354"/>
                </a:lnTo>
                <a:lnTo>
                  <a:pt x="11830" y="6639"/>
                </a:lnTo>
                <a:lnTo>
                  <a:pt x="12615" y="6639"/>
                </a:lnTo>
                <a:lnTo>
                  <a:pt x="12615" y="0"/>
                </a:lnTo>
                <a:lnTo>
                  <a:pt x="11408" y="0"/>
                </a:lnTo>
                <a:lnTo>
                  <a:pt x="9295" y="5493"/>
                </a:lnTo>
                <a:lnTo>
                  <a:pt x="7183" y="0"/>
                </a:lnTo>
              </a:path>
            </a:pathLst>
          </a:custGeom>
          <a:solidFill>
            <a:srgbClr val="9698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5"/>
          <p:cNvSpPr/>
          <p:nvPr/>
        </p:nvSpPr>
        <p:spPr>
          <a:xfrm>
            <a:off x="1530360" y="218160"/>
            <a:ext cx="25200" cy="25200"/>
          </a:xfrm>
          <a:custGeom>
            <a:avLst/>
            <a:gdLst/>
            <a:ahLst/>
            <a:rect l="0" t="0" r="r" b="b"/>
            <a:pathLst>
              <a:path w="6641" h="6640">
                <a:moveTo>
                  <a:pt x="3562" y="6639"/>
                </a:moveTo>
                <a:lnTo>
                  <a:pt x="5855" y="724"/>
                </a:lnTo>
                <a:lnTo>
                  <a:pt x="5916" y="724"/>
                </a:lnTo>
                <a:lnTo>
                  <a:pt x="5916" y="724"/>
                </a:lnTo>
                <a:lnTo>
                  <a:pt x="5855" y="2354"/>
                </a:lnTo>
                <a:lnTo>
                  <a:pt x="5855" y="6639"/>
                </a:lnTo>
                <a:lnTo>
                  <a:pt x="6640" y="6639"/>
                </a:lnTo>
                <a:lnTo>
                  <a:pt x="6640" y="0"/>
                </a:lnTo>
                <a:lnTo>
                  <a:pt x="5433" y="0"/>
                </a:lnTo>
                <a:lnTo>
                  <a:pt x="3320" y="5493"/>
                </a:lnTo>
                <a:lnTo>
                  <a:pt x="3320" y="5493"/>
                </a:lnTo>
                <a:lnTo>
                  <a:pt x="1208" y="0"/>
                </a:lnTo>
                <a:lnTo>
                  <a:pt x="0" y="0"/>
                </a:lnTo>
                <a:lnTo>
                  <a:pt x="0" y="6639"/>
                </a:lnTo>
                <a:lnTo>
                  <a:pt x="725" y="6639"/>
                </a:lnTo>
                <a:lnTo>
                  <a:pt x="725" y="2414"/>
                </a:lnTo>
                <a:lnTo>
                  <a:pt x="725" y="2414"/>
                </a:lnTo>
                <a:lnTo>
                  <a:pt x="725" y="1509"/>
                </a:lnTo>
                <a:lnTo>
                  <a:pt x="664" y="724"/>
                </a:lnTo>
                <a:lnTo>
                  <a:pt x="725" y="724"/>
                </a:lnTo>
                <a:lnTo>
                  <a:pt x="2958" y="6639"/>
                </a:lnTo>
                <a:lnTo>
                  <a:pt x="3562" y="6639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6"/>
          <p:cNvSpPr/>
          <p:nvPr/>
        </p:nvSpPr>
        <p:spPr>
          <a:xfrm>
            <a:off x="1507320" y="218160"/>
            <a:ext cx="19080" cy="2520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7"/>
          <p:cNvSpPr/>
          <p:nvPr/>
        </p:nvSpPr>
        <p:spPr>
          <a:xfrm>
            <a:off x="1100160" y="22032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8"/>
          <p:cNvSpPr/>
          <p:nvPr/>
        </p:nvSpPr>
        <p:spPr>
          <a:xfrm>
            <a:off x="1148400" y="231840"/>
            <a:ext cx="75960" cy="9936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9"/>
          <p:cNvSpPr/>
          <p:nvPr/>
        </p:nvSpPr>
        <p:spPr>
          <a:xfrm>
            <a:off x="1131120" y="388080"/>
            <a:ext cx="112680" cy="8388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30"/>
          <p:cNvSpPr/>
          <p:nvPr/>
        </p:nvSpPr>
        <p:spPr>
          <a:xfrm>
            <a:off x="1100160" y="22032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1"/>
          <p:cNvSpPr/>
          <p:nvPr/>
        </p:nvSpPr>
        <p:spPr>
          <a:xfrm>
            <a:off x="924480" y="21528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eeb21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32"/>
          <p:cNvSpPr/>
          <p:nvPr/>
        </p:nvSpPr>
        <p:spPr>
          <a:xfrm>
            <a:off x="958320" y="226080"/>
            <a:ext cx="105480" cy="14580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3"/>
          <p:cNvSpPr/>
          <p:nvPr/>
        </p:nvSpPr>
        <p:spPr>
          <a:xfrm>
            <a:off x="924480" y="21528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4"/>
          <p:cNvSpPr/>
          <p:nvPr/>
        </p:nvSpPr>
        <p:spPr>
          <a:xfrm>
            <a:off x="728280" y="21528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5"/>
          <p:cNvSpPr/>
          <p:nvPr/>
        </p:nvSpPr>
        <p:spPr>
          <a:xfrm>
            <a:off x="762120" y="226080"/>
            <a:ext cx="105480" cy="14580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36"/>
          <p:cNvSpPr/>
          <p:nvPr/>
        </p:nvSpPr>
        <p:spPr>
          <a:xfrm>
            <a:off x="728280" y="21528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7"/>
          <p:cNvSpPr/>
          <p:nvPr/>
        </p:nvSpPr>
        <p:spPr>
          <a:xfrm>
            <a:off x="457200" y="13608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8"/>
          <p:cNvSpPr/>
          <p:nvPr/>
        </p:nvSpPr>
        <p:spPr>
          <a:xfrm>
            <a:off x="457200" y="13608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9"/>
          <p:cNvSpPr/>
          <p:nvPr/>
        </p:nvSpPr>
        <p:spPr>
          <a:xfrm>
            <a:off x="1270800" y="12780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0099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0"/>
          <p:cNvSpPr/>
          <p:nvPr/>
        </p:nvSpPr>
        <p:spPr>
          <a:xfrm>
            <a:off x="1270800" y="12780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1"/>
          <p:cNvSpPr/>
          <p:nvPr/>
        </p:nvSpPr>
        <p:spPr>
          <a:xfrm>
            <a:off x="1366200" y="21528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2"/>
          <p:cNvSpPr/>
          <p:nvPr/>
        </p:nvSpPr>
        <p:spPr>
          <a:xfrm>
            <a:off x="1396080" y="227160"/>
            <a:ext cx="74520" cy="6660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43"/>
          <p:cNvSpPr/>
          <p:nvPr/>
        </p:nvSpPr>
        <p:spPr>
          <a:xfrm>
            <a:off x="1366200" y="21528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PlaceHolder 44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64" name="PlaceHolder 45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9143640" cy="55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"/>
          <p:cNvSpPr/>
          <p:nvPr/>
        </p:nvSpPr>
        <p:spPr>
          <a:xfrm>
            <a:off x="0" y="55080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3"/>
          <p:cNvSpPr/>
          <p:nvPr/>
        </p:nvSpPr>
        <p:spPr>
          <a:xfrm>
            <a:off x="0" y="6303960"/>
            <a:ext cx="9143640" cy="5551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4"/>
          <p:cNvSpPr/>
          <p:nvPr/>
        </p:nvSpPr>
        <p:spPr>
          <a:xfrm>
            <a:off x="4987440" y="6467040"/>
            <a:ext cx="3695400" cy="2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en-US" sz="900" strike="noStrike">
                <a:solidFill>
                  <a:srgbClr val="9ea0a4"/>
                </a:solidFill>
                <a:latin typeface="Arial"/>
                <a:ea typeface="Arial"/>
              </a:rPr>
              <a:t>Google Confidential and Proprietary</a:t>
            </a:r>
            <a:endParaRPr/>
          </a:p>
        </p:txBody>
      </p:sp>
      <p:sp>
        <p:nvSpPr>
          <p:cNvPr id="203" name="CustomShape 5"/>
          <p:cNvSpPr/>
          <p:nvPr/>
        </p:nvSpPr>
        <p:spPr>
          <a:xfrm>
            <a:off x="0" y="6303960"/>
            <a:ext cx="9143640" cy="1080"/>
          </a:xfrm>
          <a:prstGeom prst="straightConnector1">
            <a:avLst/>
          </a:prstGeom>
          <a:noFill/>
          <a:ln w="12600">
            <a:solidFill>
              <a:srgbClr val="d4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6"/>
          <p:cNvSpPr/>
          <p:nvPr/>
        </p:nvSpPr>
        <p:spPr>
          <a:xfrm>
            <a:off x="1507320" y="223200"/>
            <a:ext cx="19080" cy="2520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7"/>
          <p:cNvSpPr/>
          <p:nvPr/>
        </p:nvSpPr>
        <p:spPr>
          <a:xfrm>
            <a:off x="1100160" y="22536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8"/>
          <p:cNvSpPr/>
          <p:nvPr/>
        </p:nvSpPr>
        <p:spPr>
          <a:xfrm>
            <a:off x="1148400" y="236880"/>
            <a:ext cx="75960" cy="9936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9"/>
          <p:cNvSpPr/>
          <p:nvPr/>
        </p:nvSpPr>
        <p:spPr>
          <a:xfrm>
            <a:off x="1131120" y="393120"/>
            <a:ext cx="112680" cy="8388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0"/>
          <p:cNvSpPr/>
          <p:nvPr/>
        </p:nvSpPr>
        <p:spPr>
          <a:xfrm>
            <a:off x="1100160" y="22536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1"/>
          <p:cNvSpPr/>
          <p:nvPr/>
        </p:nvSpPr>
        <p:spPr>
          <a:xfrm>
            <a:off x="924480" y="22032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2"/>
          <p:cNvSpPr/>
          <p:nvPr/>
        </p:nvSpPr>
        <p:spPr>
          <a:xfrm>
            <a:off x="958320" y="231120"/>
            <a:ext cx="105480" cy="14580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3"/>
          <p:cNvSpPr/>
          <p:nvPr/>
        </p:nvSpPr>
        <p:spPr>
          <a:xfrm>
            <a:off x="924480" y="22032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4"/>
          <p:cNvSpPr/>
          <p:nvPr/>
        </p:nvSpPr>
        <p:spPr>
          <a:xfrm>
            <a:off x="728280" y="22032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5"/>
          <p:cNvSpPr/>
          <p:nvPr/>
        </p:nvSpPr>
        <p:spPr>
          <a:xfrm>
            <a:off x="762120" y="231120"/>
            <a:ext cx="105480" cy="14580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6"/>
          <p:cNvSpPr/>
          <p:nvPr/>
        </p:nvSpPr>
        <p:spPr>
          <a:xfrm>
            <a:off x="728280" y="22032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7"/>
          <p:cNvSpPr/>
          <p:nvPr/>
        </p:nvSpPr>
        <p:spPr>
          <a:xfrm>
            <a:off x="457200" y="14112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8"/>
          <p:cNvSpPr/>
          <p:nvPr/>
        </p:nvSpPr>
        <p:spPr>
          <a:xfrm>
            <a:off x="457200" y="14112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9"/>
          <p:cNvSpPr/>
          <p:nvPr/>
        </p:nvSpPr>
        <p:spPr>
          <a:xfrm>
            <a:off x="1270800" y="13284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0"/>
          <p:cNvSpPr/>
          <p:nvPr/>
        </p:nvSpPr>
        <p:spPr>
          <a:xfrm>
            <a:off x="1270800" y="13284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1"/>
          <p:cNvSpPr/>
          <p:nvPr/>
        </p:nvSpPr>
        <p:spPr>
          <a:xfrm>
            <a:off x="1366200" y="22032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2"/>
          <p:cNvSpPr/>
          <p:nvPr/>
        </p:nvSpPr>
        <p:spPr>
          <a:xfrm>
            <a:off x="1396080" y="231840"/>
            <a:ext cx="74520" cy="6660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3"/>
          <p:cNvSpPr/>
          <p:nvPr/>
        </p:nvSpPr>
        <p:spPr>
          <a:xfrm>
            <a:off x="1366200" y="22032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solidFill>
            <a:srgbClr val="9ea0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24"/>
          <p:cNvSpPr/>
          <p:nvPr/>
        </p:nvSpPr>
        <p:spPr>
          <a:xfrm>
            <a:off x="1507320" y="218160"/>
            <a:ext cx="48240" cy="25200"/>
          </a:xfrm>
          <a:custGeom>
            <a:avLst/>
            <a:gdLst/>
            <a:ahLst/>
            <a:rect l="0" t="0" r="r" b="b"/>
            <a:pathLst>
              <a:path w="12616" h="6640">
                <a:moveTo>
                  <a:pt x="0" y="0"/>
                </a:move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  <a:lnTo>
                  <a:pt x="5010" y="664"/>
                </a:lnTo>
                <a:lnTo>
                  <a:pt x="5010" y="0"/>
                </a:lnTo>
                <a:lnTo>
                  <a:pt x="5975" y="0"/>
                </a:lnTo>
                <a:lnTo>
                  <a:pt x="5975" y="6639"/>
                </a:lnTo>
                <a:lnTo>
                  <a:pt x="6700" y="6639"/>
                </a:lnTo>
                <a:lnTo>
                  <a:pt x="6700" y="2414"/>
                </a:lnTo>
                <a:lnTo>
                  <a:pt x="6700" y="1509"/>
                </a:lnTo>
                <a:lnTo>
                  <a:pt x="6639" y="724"/>
                </a:lnTo>
                <a:lnTo>
                  <a:pt x="6700" y="724"/>
                </a:lnTo>
                <a:lnTo>
                  <a:pt x="8933" y="6639"/>
                </a:lnTo>
                <a:lnTo>
                  <a:pt x="9537" y="6639"/>
                </a:lnTo>
                <a:lnTo>
                  <a:pt x="11830" y="724"/>
                </a:lnTo>
                <a:lnTo>
                  <a:pt x="11891" y="724"/>
                </a:lnTo>
                <a:lnTo>
                  <a:pt x="11830" y="2354"/>
                </a:lnTo>
                <a:lnTo>
                  <a:pt x="11830" y="6639"/>
                </a:lnTo>
                <a:lnTo>
                  <a:pt x="12615" y="6639"/>
                </a:lnTo>
                <a:lnTo>
                  <a:pt x="12615" y="0"/>
                </a:lnTo>
                <a:lnTo>
                  <a:pt x="11408" y="0"/>
                </a:lnTo>
                <a:lnTo>
                  <a:pt x="9295" y="5493"/>
                </a:lnTo>
                <a:lnTo>
                  <a:pt x="7183" y="0"/>
                </a:lnTo>
              </a:path>
            </a:pathLst>
          </a:custGeom>
          <a:solidFill>
            <a:srgbClr val="9698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5"/>
          <p:cNvSpPr/>
          <p:nvPr/>
        </p:nvSpPr>
        <p:spPr>
          <a:xfrm>
            <a:off x="1530360" y="218160"/>
            <a:ext cx="25200" cy="25200"/>
          </a:xfrm>
          <a:custGeom>
            <a:avLst/>
            <a:gdLst/>
            <a:ahLst/>
            <a:rect l="0" t="0" r="r" b="b"/>
            <a:pathLst>
              <a:path w="6641" h="6640">
                <a:moveTo>
                  <a:pt x="3562" y="6639"/>
                </a:moveTo>
                <a:lnTo>
                  <a:pt x="5855" y="724"/>
                </a:lnTo>
                <a:lnTo>
                  <a:pt x="5916" y="724"/>
                </a:lnTo>
                <a:lnTo>
                  <a:pt x="5916" y="724"/>
                </a:lnTo>
                <a:lnTo>
                  <a:pt x="5855" y="2354"/>
                </a:lnTo>
                <a:lnTo>
                  <a:pt x="5855" y="6639"/>
                </a:lnTo>
                <a:lnTo>
                  <a:pt x="6640" y="6639"/>
                </a:lnTo>
                <a:lnTo>
                  <a:pt x="6640" y="0"/>
                </a:lnTo>
                <a:lnTo>
                  <a:pt x="5433" y="0"/>
                </a:lnTo>
                <a:lnTo>
                  <a:pt x="3320" y="5493"/>
                </a:lnTo>
                <a:lnTo>
                  <a:pt x="3320" y="5493"/>
                </a:lnTo>
                <a:lnTo>
                  <a:pt x="1208" y="0"/>
                </a:lnTo>
                <a:lnTo>
                  <a:pt x="0" y="0"/>
                </a:lnTo>
                <a:lnTo>
                  <a:pt x="0" y="6639"/>
                </a:lnTo>
                <a:lnTo>
                  <a:pt x="725" y="6639"/>
                </a:lnTo>
                <a:lnTo>
                  <a:pt x="725" y="2414"/>
                </a:lnTo>
                <a:lnTo>
                  <a:pt x="725" y="2414"/>
                </a:lnTo>
                <a:lnTo>
                  <a:pt x="725" y="1509"/>
                </a:lnTo>
                <a:lnTo>
                  <a:pt x="664" y="724"/>
                </a:lnTo>
                <a:lnTo>
                  <a:pt x="725" y="724"/>
                </a:lnTo>
                <a:lnTo>
                  <a:pt x="2958" y="6639"/>
                </a:lnTo>
                <a:lnTo>
                  <a:pt x="3562" y="6639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6"/>
          <p:cNvSpPr/>
          <p:nvPr/>
        </p:nvSpPr>
        <p:spPr>
          <a:xfrm>
            <a:off x="1507320" y="218160"/>
            <a:ext cx="19080" cy="25200"/>
          </a:xfrm>
          <a:custGeom>
            <a:avLst/>
            <a:gdLst/>
            <a:ahLst/>
            <a:rect l="0" t="0" r="r" b="b"/>
            <a:pathLst>
              <a:path w="5011" h="6640">
                <a:moveTo>
                  <a:pt x="2897" y="664"/>
                </a:moveTo>
                <a:lnTo>
                  <a:pt x="5010" y="664"/>
                </a:lnTo>
                <a:lnTo>
                  <a:pt x="5010" y="0"/>
                </a:lnTo>
                <a:lnTo>
                  <a:pt x="0" y="0"/>
                </a:lnTo>
                <a:lnTo>
                  <a:pt x="0" y="664"/>
                </a:lnTo>
                <a:lnTo>
                  <a:pt x="2112" y="664"/>
                </a:lnTo>
                <a:lnTo>
                  <a:pt x="2112" y="6639"/>
                </a:lnTo>
                <a:lnTo>
                  <a:pt x="2897" y="6639"/>
                </a:lnTo>
                <a:lnTo>
                  <a:pt x="2897" y="664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7"/>
          <p:cNvSpPr/>
          <p:nvPr/>
        </p:nvSpPr>
        <p:spPr>
          <a:xfrm>
            <a:off x="1100160" y="22032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21609" y="3018"/>
                </a:moveTo>
                <a:lnTo>
                  <a:pt x="22333" y="3139"/>
                </a:lnTo>
                <a:lnTo>
                  <a:pt x="22937" y="3259"/>
                </a:lnTo>
                <a:lnTo>
                  <a:pt x="23601" y="3441"/>
                </a:lnTo>
                <a:lnTo>
                  <a:pt x="24205" y="3682"/>
                </a:lnTo>
                <a:lnTo>
                  <a:pt x="24808" y="3984"/>
                </a:lnTo>
                <a:lnTo>
                  <a:pt x="25351" y="4346"/>
                </a:lnTo>
                <a:lnTo>
                  <a:pt x="25895" y="4708"/>
                </a:lnTo>
                <a:lnTo>
                  <a:pt x="26438" y="5131"/>
                </a:lnTo>
                <a:lnTo>
                  <a:pt x="26921" y="5553"/>
                </a:lnTo>
                <a:lnTo>
                  <a:pt x="27404" y="6036"/>
                </a:lnTo>
                <a:lnTo>
                  <a:pt x="27887" y="6579"/>
                </a:lnTo>
                <a:lnTo>
                  <a:pt x="28732" y="7726"/>
                </a:lnTo>
                <a:lnTo>
                  <a:pt x="29516" y="8933"/>
                </a:lnTo>
                <a:lnTo>
                  <a:pt x="30180" y="10201"/>
                </a:lnTo>
                <a:lnTo>
                  <a:pt x="30784" y="11589"/>
                </a:lnTo>
                <a:lnTo>
                  <a:pt x="31267" y="12978"/>
                </a:lnTo>
                <a:lnTo>
                  <a:pt x="31689" y="14366"/>
                </a:lnTo>
                <a:lnTo>
                  <a:pt x="31991" y="15754"/>
                </a:lnTo>
                <a:lnTo>
                  <a:pt x="32233" y="17143"/>
                </a:lnTo>
                <a:lnTo>
                  <a:pt x="32353" y="18470"/>
                </a:lnTo>
                <a:lnTo>
                  <a:pt x="32414" y="19738"/>
                </a:lnTo>
                <a:lnTo>
                  <a:pt x="32414" y="20402"/>
                </a:lnTo>
                <a:lnTo>
                  <a:pt x="32353" y="21187"/>
                </a:lnTo>
                <a:lnTo>
                  <a:pt x="32233" y="22032"/>
                </a:lnTo>
                <a:lnTo>
                  <a:pt x="32051" y="22877"/>
                </a:lnTo>
                <a:lnTo>
                  <a:pt x="31750" y="23782"/>
                </a:lnTo>
                <a:lnTo>
                  <a:pt x="31387" y="24688"/>
                </a:lnTo>
                <a:lnTo>
                  <a:pt x="31086" y="25171"/>
                </a:lnTo>
                <a:lnTo>
                  <a:pt x="30844" y="25593"/>
                </a:lnTo>
                <a:lnTo>
                  <a:pt x="30482" y="26016"/>
                </a:lnTo>
                <a:lnTo>
                  <a:pt x="30120" y="26378"/>
                </a:lnTo>
                <a:lnTo>
                  <a:pt x="29516" y="26921"/>
                </a:lnTo>
                <a:lnTo>
                  <a:pt x="28852" y="27404"/>
                </a:lnTo>
                <a:lnTo>
                  <a:pt x="28128" y="27826"/>
                </a:lnTo>
                <a:lnTo>
                  <a:pt x="27343" y="28189"/>
                </a:lnTo>
                <a:lnTo>
                  <a:pt x="26498" y="28490"/>
                </a:lnTo>
                <a:lnTo>
                  <a:pt x="25653" y="28732"/>
                </a:lnTo>
                <a:lnTo>
                  <a:pt x="24808" y="28913"/>
                </a:lnTo>
                <a:lnTo>
                  <a:pt x="23239" y="28913"/>
                </a:lnTo>
                <a:lnTo>
                  <a:pt x="22514" y="28853"/>
                </a:lnTo>
                <a:lnTo>
                  <a:pt x="21850" y="28671"/>
                </a:lnTo>
                <a:lnTo>
                  <a:pt x="21186" y="28490"/>
                </a:lnTo>
                <a:lnTo>
                  <a:pt x="20583" y="28249"/>
                </a:lnTo>
                <a:lnTo>
                  <a:pt x="19979" y="27947"/>
                </a:lnTo>
                <a:lnTo>
                  <a:pt x="19436" y="27645"/>
                </a:lnTo>
                <a:lnTo>
                  <a:pt x="18832" y="27283"/>
                </a:lnTo>
                <a:lnTo>
                  <a:pt x="18349" y="26861"/>
                </a:lnTo>
                <a:lnTo>
                  <a:pt x="17806" y="26438"/>
                </a:lnTo>
                <a:lnTo>
                  <a:pt x="17384" y="25955"/>
                </a:lnTo>
                <a:lnTo>
                  <a:pt x="16901" y="25412"/>
                </a:lnTo>
                <a:lnTo>
                  <a:pt x="16056" y="24325"/>
                </a:lnTo>
                <a:lnTo>
                  <a:pt x="15331" y="23118"/>
                </a:lnTo>
                <a:lnTo>
                  <a:pt x="14667" y="21851"/>
                </a:lnTo>
                <a:lnTo>
                  <a:pt x="14124" y="20523"/>
                </a:lnTo>
                <a:lnTo>
                  <a:pt x="13641" y="19195"/>
                </a:lnTo>
                <a:lnTo>
                  <a:pt x="13219" y="17867"/>
                </a:lnTo>
                <a:lnTo>
                  <a:pt x="12917" y="16479"/>
                </a:lnTo>
                <a:lnTo>
                  <a:pt x="12736" y="15211"/>
                </a:lnTo>
                <a:lnTo>
                  <a:pt x="12615" y="13943"/>
                </a:lnTo>
                <a:lnTo>
                  <a:pt x="12555" y="12736"/>
                </a:lnTo>
                <a:lnTo>
                  <a:pt x="12615" y="11831"/>
                </a:lnTo>
                <a:lnTo>
                  <a:pt x="12676" y="10986"/>
                </a:lnTo>
                <a:lnTo>
                  <a:pt x="12796" y="10080"/>
                </a:lnTo>
                <a:lnTo>
                  <a:pt x="12977" y="9235"/>
                </a:lnTo>
                <a:lnTo>
                  <a:pt x="13279" y="8390"/>
                </a:lnTo>
                <a:lnTo>
                  <a:pt x="13581" y="7545"/>
                </a:lnTo>
                <a:lnTo>
                  <a:pt x="14064" y="6760"/>
                </a:lnTo>
                <a:lnTo>
                  <a:pt x="14547" y="6036"/>
                </a:lnTo>
                <a:lnTo>
                  <a:pt x="15150" y="5372"/>
                </a:lnTo>
                <a:lnTo>
                  <a:pt x="15814" y="4768"/>
                </a:lnTo>
                <a:lnTo>
                  <a:pt x="16599" y="4286"/>
                </a:lnTo>
                <a:lnTo>
                  <a:pt x="17384" y="3803"/>
                </a:lnTo>
                <a:lnTo>
                  <a:pt x="18289" y="3501"/>
                </a:lnTo>
                <a:lnTo>
                  <a:pt x="19134" y="3199"/>
                </a:lnTo>
                <a:lnTo>
                  <a:pt x="20040" y="3078"/>
                </a:lnTo>
                <a:lnTo>
                  <a:pt x="20945" y="3018"/>
                </a:lnTo>
                <a:lnTo>
                  <a:pt x="26498" y="43581"/>
                </a:lnTo>
                <a:lnTo>
                  <a:pt x="27464" y="43701"/>
                </a:lnTo>
                <a:lnTo>
                  <a:pt x="29878" y="45392"/>
                </a:lnTo>
                <a:lnTo>
                  <a:pt x="31931" y="46961"/>
                </a:lnTo>
                <a:lnTo>
                  <a:pt x="32836" y="47685"/>
                </a:lnTo>
                <a:lnTo>
                  <a:pt x="33681" y="48410"/>
                </a:lnTo>
                <a:lnTo>
                  <a:pt x="34406" y="49074"/>
                </a:lnTo>
                <a:lnTo>
                  <a:pt x="35009" y="49798"/>
                </a:lnTo>
                <a:lnTo>
                  <a:pt x="35613" y="50462"/>
                </a:lnTo>
                <a:lnTo>
                  <a:pt x="36096" y="51126"/>
                </a:lnTo>
                <a:lnTo>
                  <a:pt x="36518" y="51850"/>
                </a:lnTo>
                <a:lnTo>
                  <a:pt x="36820" y="52514"/>
                </a:lnTo>
                <a:lnTo>
                  <a:pt x="37061" y="53299"/>
                </a:lnTo>
                <a:lnTo>
                  <a:pt x="37243" y="54023"/>
                </a:lnTo>
                <a:lnTo>
                  <a:pt x="37363" y="54868"/>
                </a:lnTo>
                <a:lnTo>
                  <a:pt x="37424" y="55713"/>
                </a:lnTo>
                <a:lnTo>
                  <a:pt x="37363" y="56739"/>
                </a:lnTo>
                <a:lnTo>
                  <a:pt x="37182" y="57705"/>
                </a:lnTo>
                <a:lnTo>
                  <a:pt x="36941" y="58671"/>
                </a:lnTo>
                <a:lnTo>
                  <a:pt x="36518" y="59576"/>
                </a:lnTo>
                <a:lnTo>
                  <a:pt x="36035" y="60482"/>
                </a:lnTo>
                <a:lnTo>
                  <a:pt x="35492" y="61267"/>
                </a:lnTo>
                <a:lnTo>
                  <a:pt x="34768" y="62051"/>
                </a:lnTo>
                <a:lnTo>
                  <a:pt x="33983" y="62715"/>
                </a:lnTo>
                <a:lnTo>
                  <a:pt x="33078" y="63319"/>
                </a:lnTo>
                <a:lnTo>
                  <a:pt x="32112" y="63862"/>
                </a:lnTo>
                <a:lnTo>
                  <a:pt x="31025" y="64345"/>
                </a:lnTo>
                <a:lnTo>
                  <a:pt x="29818" y="64767"/>
                </a:lnTo>
                <a:lnTo>
                  <a:pt x="28490" y="65069"/>
                </a:lnTo>
                <a:lnTo>
                  <a:pt x="27102" y="65311"/>
                </a:lnTo>
                <a:lnTo>
                  <a:pt x="25593" y="65492"/>
                </a:lnTo>
                <a:lnTo>
                  <a:pt x="24023" y="65492"/>
                </a:lnTo>
                <a:lnTo>
                  <a:pt x="22273" y="65431"/>
                </a:lnTo>
                <a:lnTo>
                  <a:pt x="20522" y="65311"/>
                </a:lnTo>
                <a:lnTo>
                  <a:pt x="18953" y="65069"/>
                </a:lnTo>
                <a:lnTo>
                  <a:pt x="17444" y="64707"/>
                </a:lnTo>
                <a:lnTo>
                  <a:pt x="15995" y="64224"/>
                </a:lnTo>
                <a:lnTo>
                  <a:pt x="14667" y="63681"/>
                </a:lnTo>
                <a:lnTo>
                  <a:pt x="13460" y="63077"/>
                </a:lnTo>
                <a:lnTo>
                  <a:pt x="12374" y="62413"/>
                </a:lnTo>
                <a:lnTo>
                  <a:pt x="11408" y="61629"/>
                </a:lnTo>
                <a:lnTo>
                  <a:pt x="10503" y="60784"/>
                </a:lnTo>
                <a:lnTo>
                  <a:pt x="9778" y="59878"/>
                </a:lnTo>
                <a:lnTo>
                  <a:pt x="9175" y="58852"/>
                </a:lnTo>
                <a:lnTo>
                  <a:pt x="8692" y="57826"/>
                </a:lnTo>
                <a:lnTo>
                  <a:pt x="8450" y="57283"/>
                </a:lnTo>
                <a:lnTo>
                  <a:pt x="8330" y="56739"/>
                </a:lnTo>
                <a:lnTo>
                  <a:pt x="8209" y="56196"/>
                </a:lnTo>
                <a:lnTo>
                  <a:pt x="8088" y="55593"/>
                </a:lnTo>
                <a:lnTo>
                  <a:pt x="8028" y="54989"/>
                </a:lnTo>
                <a:lnTo>
                  <a:pt x="8028" y="54385"/>
                </a:lnTo>
                <a:lnTo>
                  <a:pt x="8088" y="53239"/>
                </a:lnTo>
                <a:lnTo>
                  <a:pt x="8269" y="52212"/>
                </a:lnTo>
                <a:lnTo>
                  <a:pt x="8571" y="51186"/>
                </a:lnTo>
                <a:lnTo>
                  <a:pt x="8933" y="50341"/>
                </a:lnTo>
                <a:lnTo>
                  <a:pt x="9416" y="49496"/>
                </a:lnTo>
                <a:lnTo>
                  <a:pt x="9959" y="48772"/>
                </a:lnTo>
                <a:lnTo>
                  <a:pt x="10563" y="48168"/>
                </a:lnTo>
                <a:lnTo>
                  <a:pt x="11166" y="47565"/>
                </a:lnTo>
                <a:lnTo>
                  <a:pt x="11830" y="47082"/>
                </a:lnTo>
                <a:lnTo>
                  <a:pt x="12494" y="46599"/>
                </a:lnTo>
                <a:lnTo>
                  <a:pt x="13158" y="46237"/>
                </a:lnTo>
                <a:lnTo>
                  <a:pt x="13762" y="45935"/>
                </a:lnTo>
                <a:lnTo>
                  <a:pt x="14909" y="45392"/>
                </a:lnTo>
                <a:lnTo>
                  <a:pt x="15814" y="45029"/>
                </a:lnTo>
                <a:lnTo>
                  <a:pt x="17323" y="44607"/>
                </a:lnTo>
                <a:lnTo>
                  <a:pt x="18832" y="44305"/>
                </a:lnTo>
                <a:lnTo>
                  <a:pt x="20341" y="44003"/>
                </a:lnTo>
                <a:lnTo>
                  <a:pt x="21730" y="43822"/>
                </a:lnTo>
                <a:lnTo>
                  <a:pt x="22997" y="43701"/>
                </a:lnTo>
                <a:lnTo>
                  <a:pt x="24084" y="43641"/>
                </a:lnTo>
                <a:lnTo>
                  <a:pt x="25412" y="43581"/>
                </a:lnTo>
                <a:lnTo>
                  <a:pt x="26679" y="0"/>
                </a:lnTo>
                <a:lnTo>
                  <a:pt x="24748" y="60"/>
                </a:lnTo>
                <a:lnTo>
                  <a:pt x="22756" y="181"/>
                </a:lnTo>
                <a:lnTo>
                  <a:pt x="21730" y="302"/>
                </a:lnTo>
                <a:lnTo>
                  <a:pt x="20704" y="483"/>
                </a:lnTo>
                <a:lnTo>
                  <a:pt x="19677" y="664"/>
                </a:lnTo>
                <a:lnTo>
                  <a:pt x="18651" y="905"/>
                </a:lnTo>
                <a:lnTo>
                  <a:pt x="17565" y="1207"/>
                </a:lnTo>
                <a:lnTo>
                  <a:pt x="16539" y="1569"/>
                </a:lnTo>
                <a:lnTo>
                  <a:pt x="15452" y="1931"/>
                </a:lnTo>
                <a:lnTo>
                  <a:pt x="14426" y="2414"/>
                </a:lnTo>
                <a:lnTo>
                  <a:pt x="13400" y="2958"/>
                </a:lnTo>
                <a:lnTo>
                  <a:pt x="12374" y="3561"/>
                </a:lnTo>
                <a:lnTo>
                  <a:pt x="11348" y="4225"/>
                </a:lnTo>
                <a:lnTo>
                  <a:pt x="10382" y="5010"/>
                </a:lnTo>
                <a:lnTo>
                  <a:pt x="9657" y="5674"/>
                </a:lnTo>
                <a:lnTo>
                  <a:pt x="8993" y="6338"/>
                </a:lnTo>
                <a:lnTo>
                  <a:pt x="8390" y="7002"/>
                </a:lnTo>
                <a:lnTo>
                  <a:pt x="7847" y="7726"/>
                </a:lnTo>
                <a:lnTo>
                  <a:pt x="7303" y="8511"/>
                </a:lnTo>
                <a:lnTo>
                  <a:pt x="6820" y="9235"/>
                </a:lnTo>
                <a:lnTo>
                  <a:pt x="6398" y="10020"/>
                </a:lnTo>
                <a:lnTo>
                  <a:pt x="5975" y="10805"/>
                </a:lnTo>
                <a:lnTo>
                  <a:pt x="5674" y="11589"/>
                </a:lnTo>
                <a:lnTo>
                  <a:pt x="5372" y="12374"/>
                </a:lnTo>
                <a:lnTo>
                  <a:pt x="5130" y="13219"/>
                </a:lnTo>
                <a:lnTo>
                  <a:pt x="4949" y="14004"/>
                </a:lnTo>
                <a:lnTo>
                  <a:pt x="4768" y="14788"/>
                </a:lnTo>
                <a:lnTo>
                  <a:pt x="4647" y="15633"/>
                </a:lnTo>
                <a:lnTo>
                  <a:pt x="4587" y="16418"/>
                </a:lnTo>
                <a:lnTo>
                  <a:pt x="4587" y="17203"/>
                </a:lnTo>
                <a:lnTo>
                  <a:pt x="4647" y="18531"/>
                </a:lnTo>
                <a:lnTo>
                  <a:pt x="4829" y="19859"/>
                </a:lnTo>
                <a:lnTo>
                  <a:pt x="5130" y="21126"/>
                </a:lnTo>
                <a:lnTo>
                  <a:pt x="5553" y="22454"/>
                </a:lnTo>
                <a:lnTo>
                  <a:pt x="6096" y="23662"/>
                </a:lnTo>
                <a:lnTo>
                  <a:pt x="6820" y="24869"/>
                </a:lnTo>
                <a:lnTo>
                  <a:pt x="7605" y="25955"/>
                </a:lnTo>
                <a:lnTo>
                  <a:pt x="8511" y="26981"/>
                </a:lnTo>
                <a:lnTo>
                  <a:pt x="9537" y="27947"/>
                </a:lnTo>
                <a:lnTo>
                  <a:pt x="10080" y="28430"/>
                </a:lnTo>
                <a:lnTo>
                  <a:pt x="10623" y="28853"/>
                </a:lnTo>
                <a:lnTo>
                  <a:pt x="11227" y="29215"/>
                </a:lnTo>
                <a:lnTo>
                  <a:pt x="11891" y="29577"/>
                </a:lnTo>
                <a:lnTo>
                  <a:pt x="12555" y="29939"/>
                </a:lnTo>
                <a:lnTo>
                  <a:pt x="13219" y="30241"/>
                </a:lnTo>
                <a:lnTo>
                  <a:pt x="13943" y="30543"/>
                </a:lnTo>
                <a:lnTo>
                  <a:pt x="14667" y="30784"/>
                </a:lnTo>
                <a:lnTo>
                  <a:pt x="15452" y="30965"/>
                </a:lnTo>
                <a:lnTo>
                  <a:pt x="16237" y="31146"/>
                </a:lnTo>
                <a:lnTo>
                  <a:pt x="17082" y="31327"/>
                </a:lnTo>
                <a:lnTo>
                  <a:pt x="17927" y="31388"/>
                </a:lnTo>
                <a:lnTo>
                  <a:pt x="18772" y="31448"/>
                </a:lnTo>
                <a:lnTo>
                  <a:pt x="19677" y="31508"/>
                </a:lnTo>
                <a:lnTo>
                  <a:pt x="21066" y="31448"/>
                </a:lnTo>
                <a:lnTo>
                  <a:pt x="22575" y="31327"/>
                </a:lnTo>
                <a:lnTo>
                  <a:pt x="22575" y="31327"/>
                </a:lnTo>
                <a:lnTo>
                  <a:pt x="22213" y="32112"/>
                </a:lnTo>
                <a:lnTo>
                  <a:pt x="21971" y="32897"/>
                </a:lnTo>
                <a:lnTo>
                  <a:pt x="21730" y="33802"/>
                </a:lnTo>
                <a:lnTo>
                  <a:pt x="21669" y="34285"/>
                </a:lnTo>
                <a:lnTo>
                  <a:pt x="21669" y="34828"/>
                </a:lnTo>
                <a:lnTo>
                  <a:pt x="21730" y="35854"/>
                </a:lnTo>
                <a:lnTo>
                  <a:pt x="21911" y="36760"/>
                </a:lnTo>
                <a:lnTo>
                  <a:pt x="22213" y="37605"/>
                </a:lnTo>
                <a:lnTo>
                  <a:pt x="22575" y="38390"/>
                </a:lnTo>
                <a:lnTo>
                  <a:pt x="22997" y="39114"/>
                </a:lnTo>
                <a:lnTo>
                  <a:pt x="23420" y="39778"/>
                </a:lnTo>
                <a:lnTo>
                  <a:pt x="24386" y="41046"/>
                </a:lnTo>
                <a:lnTo>
                  <a:pt x="22695" y="41166"/>
                </a:lnTo>
                <a:lnTo>
                  <a:pt x="20764" y="41347"/>
                </a:lnTo>
                <a:lnTo>
                  <a:pt x="18591" y="41589"/>
                </a:lnTo>
                <a:lnTo>
                  <a:pt x="16297" y="41951"/>
                </a:lnTo>
                <a:lnTo>
                  <a:pt x="15090" y="42192"/>
                </a:lnTo>
                <a:lnTo>
                  <a:pt x="13943" y="42434"/>
                </a:lnTo>
                <a:lnTo>
                  <a:pt x="12736" y="42796"/>
                </a:lnTo>
                <a:lnTo>
                  <a:pt x="11529" y="43158"/>
                </a:lnTo>
                <a:lnTo>
                  <a:pt x="10382" y="43581"/>
                </a:lnTo>
                <a:lnTo>
                  <a:pt x="9235" y="44064"/>
                </a:lnTo>
                <a:lnTo>
                  <a:pt x="8088" y="44607"/>
                </a:lnTo>
                <a:lnTo>
                  <a:pt x="7002" y="45210"/>
                </a:lnTo>
                <a:lnTo>
                  <a:pt x="6036" y="45814"/>
                </a:lnTo>
                <a:lnTo>
                  <a:pt x="5191" y="46478"/>
                </a:lnTo>
                <a:lnTo>
                  <a:pt x="4406" y="47142"/>
                </a:lnTo>
                <a:lnTo>
                  <a:pt x="3682" y="47866"/>
                </a:lnTo>
                <a:lnTo>
                  <a:pt x="3018" y="48530"/>
                </a:lnTo>
                <a:lnTo>
                  <a:pt x="2414" y="49255"/>
                </a:lnTo>
                <a:lnTo>
                  <a:pt x="1931" y="49979"/>
                </a:lnTo>
                <a:lnTo>
                  <a:pt x="1509" y="50764"/>
                </a:lnTo>
                <a:lnTo>
                  <a:pt x="1147" y="51488"/>
                </a:lnTo>
                <a:lnTo>
                  <a:pt x="784" y="52212"/>
                </a:lnTo>
                <a:lnTo>
                  <a:pt x="543" y="52937"/>
                </a:lnTo>
                <a:lnTo>
                  <a:pt x="362" y="53661"/>
                </a:lnTo>
                <a:lnTo>
                  <a:pt x="181" y="54325"/>
                </a:lnTo>
                <a:lnTo>
                  <a:pt x="120" y="55049"/>
                </a:lnTo>
                <a:lnTo>
                  <a:pt x="60" y="55713"/>
                </a:lnTo>
                <a:lnTo>
                  <a:pt x="0" y="56317"/>
                </a:lnTo>
                <a:lnTo>
                  <a:pt x="60" y="56981"/>
                </a:lnTo>
                <a:lnTo>
                  <a:pt x="60" y="57585"/>
                </a:lnTo>
                <a:lnTo>
                  <a:pt x="181" y="58188"/>
                </a:lnTo>
                <a:lnTo>
                  <a:pt x="301" y="58792"/>
                </a:lnTo>
                <a:lnTo>
                  <a:pt x="483" y="59395"/>
                </a:lnTo>
                <a:lnTo>
                  <a:pt x="664" y="59999"/>
                </a:lnTo>
                <a:lnTo>
                  <a:pt x="905" y="60603"/>
                </a:lnTo>
                <a:lnTo>
                  <a:pt x="1207" y="61206"/>
                </a:lnTo>
                <a:lnTo>
                  <a:pt x="1509" y="61749"/>
                </a:lnTo>
                <a:lnTo>
                  <a:pt x="1871" y="62353"/>
                </a:lnTo>
                <a:lnTo>
                  <a:pt x="2293" y="62896"/>
                </a:lnTo>
                <a:lnTo>
                  <a:pt x="2716" y="63379"/>
                </a:lnTo>
                <a:lnTo>
                  <a:pt x="3199" y="63922"/>
                </a:lnTo>
                <a:lnTo>
                  <a:pt x="3682" y="64405"/>
                </a:lnTo>
                <a:lnTo>
                  <a:pt x="4285" y="64888"/>
                </a:lnTo>
                <a:lnTo>
                  <a:pt x="4829" y="65371"/>
                </a:lnTo>
                <a:lnTo>
                  <a:pt x="5493" y="65794"/>
                </a:lnTo>
                <a:lnTo>
                  <a:pt x="6157" y="66216"/>
                </a:lnTo>
                <a:lnTo>
                  <a:pt x="6820" y="66639"/>
                </a:lnTo>
                <a:lnTo>
                  <a:pt x="7605" y="67001"/>
                </a:lnTo>
                <a:lnTo>
                  <a:pt x="8390" y="67363"/>
                </a:lnTo>
                <a:lnTo>
                  <a:pt x="9175" y="67665"/>
                </a:lnTo>
                <a:lnTo>
                  <a:pt x="10020" y="67967"/>
                </a:lnTo>
                <a:lnTo>
                  <a:pt x="10925" y="68268"/>
                </a:lnTo>
                <a:lnTo>
                  <a:pt x="11891" y="68510"/>
                </a:lnTo>
                <a:lnTo>
                  <a:pt x="12857" y="68691"/>
                </a:lnTo>
                <a:lnTo>
                  <a:pt x="13883" y="68872"/>
                </a:lnTo>
                <a:lnTo>
                  <a:pt x="14969" y="69053"/>
                </a:lnTo>
                <a:lnTo>
                  <a:pt x="16056" y="69174"/>
                </a:lnTo>
                <a:lnTo>
                  <a:pt x="17203" y="69234"/>
                </a:lnTo>
                <a:lnTo>
                  <a:pt x="18349" y="69295"/>
                </a:lnTo>
                <a:lnTo>
                  <a:pt x="19557" y="69355"/>
                </a:lnTo>
                <a:lnTo>
                  <a:pt x="21005" y="69295"/>
                </a:lnTo>
                <a:lnTo>
                  <a:pt x="22394" y="69234"/>
                </a:lnTo>
                <a:lnTo>
                  <a:pt x="23782" y="69114"/>
                </a:lnTo>
                <a:lnTo>
                  <a:pt x="25110" y="68932"/>
                </a:lnTo>
                <a:lnTo>
                  <a:pt x="26378" y="68751"/>
                </a:lnTo>
                <a:lnTo>
                  <a:pt x="27585" y="68450"/>
                </a:lnTo>
                <a:lnTo>
                  <a:pt x="28792" y="68208"/>
                </a:lnTo>
                <a:lnTo>
                  <a:pt x="29939" y="67846"/>
                </a:lnTo>
                <a:lnTo>
                  <a:pt x="31025" y="67484"/>
                </a:lnTo>
                <a:lnTo>
                  <a:pt x="32051" y="67061"/>
                </a:lnTo>
                <a:lnTo>
                  <a:pt x="33078" y="66639"/>
                </a:lnTo>
                <a:lnTo>
                  <a:pt x="34043" y="66156"/>
                </a:lnTo>
                <a:lnTo>
                  <a:pt x="34949" y="65613"/>
                </a:lnTo>
                <a:lnTo>
                  <a:pt x="35794" y="65130"/>
                </a:lnTo>
                <a:lnTo>
                  <a:pt x="36639" y="64526"/>
                </a:lnTo>
                <a:lnTo>
                  <a:pt x="37424" y="63922"/>
                </a:lnTo>
                <a:lnTo>
                  <a:pt x="38148" y="63319"/>
                </a:lnTo>
                <a:lnTo>
                  <a:pt x="38812" y="62655"/>
                </a:lnTo>
                <a:lnTo>
                  <a:pt x="39476" y="62051"/>
                </a:lnTo>
                <a:lnTo>
                  <a:pt x="40080" y="61327"/>
                </a:lnTo>
                <a:lnTo>
                  <a:pt x="40623" y="60663"/>
                </a:lnTo>
                <a:lnTo>
                  <a:pt x="41106" y="59939"/>
                </a:lnTo>
                <a:lnTo>
                  <a:pt x="41528" y="59154"/>
                </a:lnTo>
                <a:lnTo>
                  <a:pt x="41951" y="58430"/>
                </a:lnTo>
                <a:lnTo>
                  <a:pt x="42313" y="57645"/>
                </a:lnTo>
                <a:lnTo>
                  <a:pt x="42615" y="56921"/>
                </a:lnTo>
                <a:lnTo>
                  <a:pt x="42916" y="56136"/>
                </a:lnTo>
                <a:lnTo>
                  <a:pt x="43098" y="55351"/>
                </a:lnTo>
                <a:lnTo>
                  <a:pt x="43279" y="54566"/>
                </a:lnTo>
                <a:lnTo>
                  <a:pt x="43399" y="53721"/>
                </a:lnTo>
                <a:lnTo>
                  <a:pt x="43460" y="52937"/>
                </a:lnTo>
                <a:lnTo>
                  <a:pt x="43520" y="52152"/>
                </a:lnTo>
                <a:lnTo>
                  <a:pt x="43460" y="51005"/>
                </a:lnTo>
                <a:lnTo>
                  <a:pt x="43339" y="49919"/>
                </a:lnTo>
                <a:lnTo>
                  <a:pt x="43158" y="48893"/>
                </a:lnTo>
                <a:lnTo>
                  <a:pt x="42856" y="47987"/>
                </a:lnTo>
                <a:lnTo>
                  <a:pt x="42554" y="47082"/>
                </a:lnTo>
                <a:lnTo>
                  <a:pt x="42132" y="46237"/>
                </a:lnTo>
                <a:lnTo>
                  <a:pt x="41709" y="45452"/>
                </a:lnTo>
                <a:lnTo>
                  <a:pt x="41166" y="44667"/>
                </a:lnTo>
                <a:lnTo>
                  <a:pt x="40623" y="43943"/>
                </a:lnTo>
                <a:lnTo>
                  <a:pt x="40019" y="43279"/>
                </a:lnTo>
                <a:lnTo>
                  <a:pt x="39416" y="42555"/>
                </a:lnTo>
                <a:lnTo>
                  <a:pt x="38752" y="41951"/>
                </a:lnTo>
                <a:lnTo>
                  <a:pt x="37363" y="40683"/>
                </a:lnTo>
                <a:lnTo>
                  <a:pt x="35854" y="39416"/>
                </a:lnTo>
                <a:lnTo>
                  <a:pt x="32595" y="36881"/>
                </a:lnTo>
                <a:lnTo>
                  <a:pt x="31810" y="36156"/>
                </a:lnTo>
                <a:lnTo>
                  <a:pt x="31387" y="35794"/>
                </a:lnTo>
                <a:lnTo>
                  <a:pt x="31025" y="35372"/>
                </a:lnTo>
                <a:lnTo>
                  <a:pt x="30724" y="34828"/>
                </a:lnTo>
                <a:lnTo>
                  <a:pt x="30422" y="34285"/>
                </a:lnTo>
                <a:lnTo>
                  <a:pt x="30301" y="33681"/>
                </a:lnTo>
                <a:lnTo>
                  <a:pt x="30241" y="32957"/>
                </a:lnTo>
                <a:lnTo>
                  <a:pt x="30301" y="32233"/>
                </a:lnTo>
                <a:lnTo>
                  <a:pt x="30422" y="31569"/>
                </a:lnTo>
                <a:lnTo>
                  <a:pt x="30724" y="30965"/>
                </a:lnTo>
                <a:lnTo>
                  <a:pt x="31025" y="30422"/>
                </a:lnTo>
                <a:lnTo>
                  <a:pt x="31448" y="29879"/>
                </a:lnTo>
                <a:lnTo>
                  <a:pt x="31870" y="29396"/>
                </a:lnTo>
                <a:lnTo>
                  <a:pt x="32776" y="28490"/>
                </a:lnTo>
                <a:lnTo>
                  <a:pt x="34164" y="27344"/>
                </a:lnTo>
                <a:lnTo>
                  <a:pt x="35552" y="26136"/>
                </a:lnTo>
                <a:lnTo>
                  <a:pt x="36216" y="25533"/>
                </a:lnTo>
                <a:lnTo>
                  <a:pt x="36880" y="24869"/>
                </a:lnTo>
                <a:lnTo>
                  <a:pt x="37484" y="24144"/>
                </a:lnTo>
                <a:lnTo>
                  <a:pt x="38027" y="23420"/>
                </a:lnTo>
                <a:lnTo>
                  <a:pt x="38510" y="22635"/>
                </a:lnTo>
                <a:lnTo>
                  <a:pt x="38993" y="21851"/>
                </a:lnTo>
                <a:lnTo>
                  <a:pt x="39416" y="20945"/>
                </a:lnTo>
                <a:lnTo>
                  <a:pt x="39717" y="19979"/>
                </a:lnTo>
                <a:lnTo>
                  <a:pt x="40019" y="19014"/>
                </a:lnTo>
                <a:lnTo>
                  <a:pt x="40261" y="17927"/>
                </a:lnTo>
                <a:lnTo>
                  <a:pt x="40381" y="16780"/>
                </a:lnTo>
                <a:lnTo>
                  <a:pt x="40381" y="15573"/>
                </a:lnTo>
                <a:lnTo>
                  <a:pt x="40381" y="14306"/>
                </a:lnTo>
                <a:lnTo>
                  <a:pt x="40200" y="13098"/>
                </a:lnTo>
                <a:lnTo>
                  <a:pt x="39959" y="12012"/>
                </a:lnTo>
                <a:lnTo>
                  <a:pt x="39717" y="10986"/>
                </a:lnTo>
                <a:lnTo>
                  <a:pt x="39355" y="10020"/>
                </a:lnTo>
                <a:lnTo>
                  <a:pt x="38933" y="9114"/>
                </a:lnTo>
                <a:lnTo>
                  <a:pt x="38450" y="8269"/>
                </a:lnTo>
                <a:lnTo>
                  <a:pt x="37967" y="7485"/>
                </a:lnTo>
                <a:lnTo>
                  <a:pt x="37424" y="6760"/>
                </a:lnTo>
                <a:lnTo>
                  <a:pt x="36880" y="6096"/>
                </a:lnTo>
                <a:lnTo>
                  <a:pt x="36397" y="5493"/>
                </a:lnTo>
                <a:lnTo>
                  <a:pt x="35854" y="4950"/>
                </a:lnTo>
                <a:lnTo>
                  <a:pt x="34828" y="4044"/>
                </a:lnTo>
                <a:lnTo>
                  <a:pt x="33923" y="3259"/>
                </a:lnTo>
                <a:lnTo>
                  <a:pt x="39597" y="3259"/>
                </a:lnTo>
                <a:lnTo>
                  <a:pt x="4539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28"/>
          <p:cNvSpPr/>
          <p:nvPr/>
        </p:nvSpPr>
        <p:spPr>
          <a:xfrm>
            <a:off x="1148400" y="231840"/>
            <a:ext cx="75960" cy="99360"/>
          </a:xfrm>
          <a:custGeom>
            <a:avLst/>
            <a:gdLst/>
            <a:ahLst/>
            <a:rect l="0" t="0" r="r" b="b"/>
            <a:pathLst>
              <a:path w="19860" h="25896">
                <a:moveTo>
                  <a:pt x="17565" y="23360"/>
                </a:moveTo>
                <a:lnTo>
                  <a:pt x="17565" y="23360"/>
                </a:lnTo>
                <a:lnTo>
                  <a:pt x="17927" y="22998"/>
                </a:lnTo>
                <a:lnTo>
                  <a:pt x="18289" y="22575"/>
                </a:lnTo>
                <a:lnTo>
                  <a:pt x="18531" y="22153"/>
                </a:lnTo>
                <a:lnTo>
                  <a:pt x="18832" y="21670"/>
                </a:lnTo>
                <a:lnTo>
                  <a:pt x="19195" y="20764"/>
                </a:lnTo>
                <a:lnTo>
                  <a:pt x="19496" y="19859"/>
                </a:lnTo>
                <a:lnTo>
                  <a:pt x="19678" y="19014"/>
                </a:lnTo>
                <a:lnTo>
                  <a:pt x="19798" y="18169"/>
                </a:lnTo>
                <a:lnTo>
                  <a:pt x="19859" y="17384"/>
                </a:lnTo>
                <a:lnTo>
                  <a:pt x="19859" y="16720"/>
                </a:lnTo>
                <a:lnTo>
                  <a:pt x="19859" y="16720"/>
                </a:lnTo>
                <a:lnTo>
                  <a:pt x="19798" y="15452"/>
                </a:lnTo>
                <a:lnTo>
                  <a:pt x="19678" y="14125"/>
                </a:lnTo>
                <a:lnTo>
                  <a:pt x="19436" y="12736"/>
                </a:lnTo>
                <a:lnTo>
                  <a:pt x="19134" y="11348"/>
                </a:lnTo>
                <a:lnTo>
                  <a:pt x="18712" y="9960"/>
                </a:lnTo>
                <a:lnTo>
                  <a:pt x="18229" y="8571"/>
                </a:lnTo>
                <a:lnTo>
                  <a:pt x="17625" y="7183"/>
                </a:lnTo>
                <a:lnTo>
                  <a:pt x="16961" y="5915"/>
                </a:lnTo>
                <a:lnTo>
                  <a:pt x="16177" y="4708"/>
                </a:lnTo>
                <a:lnTo>
                  <a:pt x="15332" y="3561"/>
                </a:lnTo>
                <a:lnTo>
                  <a:pt x="14849" y="3018"/>
                </a:lnTo>
                <a:lnTo>
                  <a:pt x="14366" y="2535"/>
                </a:lnTo>
                <a:lnTo>
                  <a:pt x="13883" y="2113"/>
                </a:lnTo>
                <a:lnTo>
                  <a:pt x="13340" y="1690"/>
                </a:lnTo>
                <a:lnTo>
                  <a:pt x="12796" y="1328"/>
                </a:lnTo>
                <a:lnTo>
                  <a:pt x="12253" y="966"/>
                </a:lnTo>
                <a:lnTo>
                  <a:pt x="11650" y="664"/>
                </a:lnTo>
                <a:lnTo>
                  <a:pt x="11046" y="423"/>
                </a:lnTo>
                <a:lnTo>
                  <a:pt x="10382" y="241"/>
                </a:lnTo>
                <a:lnTo>
                  <a:pt x="9778" y="121"/>
                </a:lnTo>
                <a:lnTo>
                  <a:pt x="9054" y="0"/>
                </a:lnTo>
                <a:lnTo>
                  <a:pt x="8390" y="0"/>
                </a:lnTo>
                <a:lnTo>
                  <a:pt x="8390" y="0"/>
                </a:lnTo>
                <a:lnTo>
                  <a:pt x="7485" y="60"/>
                </a:lnTo>
                <a:lnTo>
                  <a:pt x="6579" y="181"/>
                </a:lnTo>
                <a:lnTo>
                  <a:pt x="5734" y="483"/>
                </a:lnTo>
                <a:lnTo>
                  <a:pt x="4829" y="785"/>
                </a:lnTo>
                <a:lnTo>
                  <a:pt x="4044" y="1268"/>
                </a:lnTo>
                <a:lnTo>
                  <a:pt x="3259" y="1750"/>
                </a:lnTo>
                <a:lnTo>
                  <a:pt x="2595" y="2354"/>
                </a:lnTo>
                <a:lnTo>
                  <a:pt x="1992" y="3018"/>
                </a:lnTo>
                <a:lnTo>
                  <a:pt x="1992" y="3018"/>
                </a:lnTo>
                <a:lnTo>
                  <a:pt x="1509" y="3742"/>
                </a:lnTo>
                <a:lnTo>
                  <a:pt x="1026" y="4527"/>
                </a:lnTo>
                <a:lnTo>
                  <a:pt x="724" y="5372"/>
                </a:lnTo>
                <a:lnTo>
                  <a:pt x="422" y="6217"/>
                </a:lnTo>
                <a:lnTo>
                  <a:pt x="241" y="7062"/>
                </a:lnTo>
                <a:lnTo>
                  <a:pt x="121" y="7968"/>
                </a:lnTo>
                <a:lnTo>
                  <a:pt x="60" y="8813"/>
                </a:lnTo>
                <a:lnTo>
                  <a:pt x="0" y="9718"/>
                </a:lnTo>
                <a:lnTo>
                  <a:pt x="0" y="9718"/>
                </a:lnTo>
                <a:lnTo>
                  <a:pt x="60" y="10925"/>
                </a:lnTo>
                <a:lnTo>
                  <a:pt x="181" y="12193"/>
                </a:lnTo>
                <a:lnTo>
                  <a:pt x="362" y="13461"/>
                </a:lnTo>
                <a:lnTo>
                  <a:pt x="664" y="14849"/>
                </a:lnTo>
                <a:lnTo>
                  <a:pt x="1086" y="16177"/>
                </a:lnTo>
                <a:lnTo>
                  <a:pt x="1569" y="17505"/>
                </a:lnTo>
                <a:lnTo>
                  <a:pt x="2112" y="18833"/>
                </a:lnTo>
                <a:lnTo>
                  <a:pt x="2776" y="20100"/>
                </a:lnTo>
                <a:lnTo>
                  <a:pt x="3501" y="21307"/>
                </a:lnTo>
                <a:lnTo>
                  <a:pt x="4346" y="22394"/>
                </a:lnTo>
                <a:lnTo>
                  <a:pt x="4829" y="22937"/>
                </a:lnTo>
                <a:lnTo>
                  <a:pt x="5251" y="23420"/>
                </a:lnTo>
                <a:lnTo>
                  <a:pt x="5794" y="23843"/>
                </a:lnTo>
                <a:lnTo>
                  <a:pt x="6277" y="24265"/>
                </a:lnTo>
                <a:lnTo>
                  <a:pt x="6881" y="24627"/>
                </a:lnTo>
                <a:lnTo>
                  <a:pt x="7424" y="24929"/>
                </a:lnTo>
                <a:lnTo>
                  <a:pt x="8028" y="25231"/>
                </a:lnTo>
                <a:lnTo>
                  <a:pt x="8631" y="25472"/>
                </a:lnTo>
                <a:lnTo>
                  <a:pt x="9295" y="25653"/>
                </a:lnTo>
                <a:lnTo>
                  <a:pt x="9959" y="25835"/>
                </a:lnTo>
                <a:lnTo>
                  <a:pt x="10684" y="25895"/>
                </a:lnTo>
                <a:lnTo>
                  <a:pt x="11408" y="25895"/>
                </a:lnTo>
                <a:lnTo>
                  <a:pt x="11408" y="25895"/>
                </a:lnTo>
                <a:lnTo>
                  <a:pt x="12253" y="25895"/>
                </a:lnTo>
                <a:lnTo>
                  <a:pt x="13098" y="25714"/>
                </a:lnTo>
                <a:lnTo>
                  <a:pt x="13943" y="25472"/>
                </a:lnTo>
                <a:lnTo>
                  <a:pt x="14788" y="25171"/>
                </a:lnTo>
                <a:lnTo>
                  <a:pt x="15573" y="24808"/>
                </a:lnTo>
                <a:lnTo>
                  <a:pt x="16297" y="24386"/>
                </a:lnTo>
                <a:lnTo>
                  <a:pt x="16961" y="23903"/>
                </a:lnTo>
                <a:lnTo>
                  <a:pt x="17565" y="2336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9"/>
          <p:cNvSpPr/>
          <p:nvPr/>
        </p:nvSpPr>
        <p:spPr>
          <a:xfrm>
            <a:off x="1131120" y="388080"/>
            <a:ext cx="112680" cy="83880"/>
          </a:xfrm>
          <a:custGeom>
            <a:avLst/>
            <a:gdLst/>
            <a:ahLst/>
            <a:rect l="0" t="0" r="r" b="b"/>
            <a:pathLst>
              <a:path w="29397" h="21912">
                <a:moveTo>
                  <a:pt x="19436" y="120"/>
                </a:moveTo>
                <a:lnTo>
                  <a:pt x="19436" y="120"/>
                </a:lnTo>
                <a:lnTo>
                  <a:pt x="18470" y="0"/>
                </a:lnTo>
                <a:lnTo>
                  <a:pt x="17384" y="0"/>
                </a:lnTo>
                <a:lnTo>
                  <a:pt x="17384" y="0"/>
                </a:lnTo>
                <a:lnTo>
                  <a:pt x="16056" y="60"/>
                </a:lnTo>
                <a:lnTo>
                  <a:pt x="14969" y="120"/>
                </a:lnTo>
                <a:lnTo>
                  <a:pt x="13702" y="241"/>
                </a:lnTo>
                <a:lnTo>
                  <a:pt x="12313" y="422"/>
                </a:lnTo>
                <a:lnTo>
                  <a:pt x="10804" y="724"/>
                </a:lnTo>
                <a:lnTo>
                  <a:pt x="9295" y="1026"/>
                </a:lnTo>
                <a:lnTo>
                  <a:pt x="7786" y="1448"/>
                </a:lnTo>
                <a:lnTo>
                  <a:pt x="7786" y="1448"/>
                </a:lnTo>
                <a:lnTo>
                  <a:pt x="6881" y="1811"/>
                </a:lnTo>
                <a:lnTo>
                  <a:pt x="5734" y="2354"/>
                </a:lnTo>
                <a:lnTo>
                  <a:pt x="5130" y="2656"/>
                </a:lnTo>
                <a:lnTo>
                  <a:pt x="4466" y="3018"/>
                </a:lnTo>
                <a:lnTo>
                  <a:pt x="3802" y="3501"/>
                </a:lnTo>
                <a:lnTo>
                  <a:pt x="3138" y="3984"/>
                </a:lnTo>
                <a:lnTo>
                  <a:pt x="2535" y="4587"/>
                </a:lnTo>
                <a:lnTo>
                  <a:pt x="1931" y="5191"/>
                </a:lnTo>
                <a:lnTo>
                  <a:pt x="1388" y="5915"/>
                </a:lnTo>
                <a:lnTo>
                  <a:pt x="905" y="6760"/>
                </a:lnTo>
                <a:lnTo>
                  <a:pt x="543" y="7605"/>
                </a:lnTo>
                <a:lnTo>
                  <a:pt x="241" y="8631"/>
                </a:lnTo>
                <a:lnTo>
                  <a:pt x="60" y="9658"/>
                </a:lnTo>
                <a:lnTo>
                  <a:pt x="0" y="10804"/>
                </a:lnTo>
                <a:lnTo>
                  <a:pt x="0" y="10804"/>
                </a:lnTo>
                <a:lnTo>
                  <a:pt x="0" y="11408"/>
                </a:lnTo>
                <a:lnTo>
                  <a:pt x="60" y="12012"/>
                </a:lnTo>
                <a:lnTo>
                  <a:pt x="181" y="12615"/>
                </a:lnTo>
                <a:lnTo>
                  <a:pt x="302" y="13158"/>
                </a:lnTo>
                <a:lnTo>
                  <a:pt x="422" y="13702"/>
                </a:lnTo>
                <a:lnTo>
                  <a:pt x="664" y="14245"/>
                </a:lnTo>
                <a:lnTo>
                  <a:pt x="1147" y="15271"/>
                </a:lnTo>
                <a:lnTo>
                  <a:pt x="1750" y="16297"/>
                </a:lnTo>
                <a:lnTo>
                  <a:pt x="2475" y="17203"/>
                </a:lnTo>
                <a:lnTo>
                  <a:pt x="3380" y="18048"/>
                </a:lnTo>
                <a:lnTo>
                  <a:pt x="4346" y="18832"/>
                </a:lnTo>
                <a:lnTo>
                  <a:pt x="5432" y="19496"/>
                </a:lnTo>
                <a:lnTo>
                  <a:pt x="6639" y="20100"/>
                </a:lnTo>
                <a:lnTo>
                  <a:pt x="7967" y="20643"/>
                </a:lnTo>
                <a:lnTo>
                  <a:pt x="9416" y="21126"/>
                </a:lnTo>
                <a:lnTo>
                  <a:pt x="10925" y="21488"/>
                </a:lnTo>
                <a:lnTo>
                  <a:pt x="12494" y="21730"/>
                </a:lnTo>
                <a:lnTo>
                  <a:pt x="14245" y="21850"/>
                </a:lnTo>
                <a:lnTo>
                  <a:pt x="15995" y="21911"/>
                </a:lnTo>
                <a:lnTo>
                  <a:pt x="15995" y="21911"/>
                </a:lnTo>
                <a:lnTo>
                  <a:pt x="17565" y="21911"/>
                </a:lnTo>
                <a:lnTo>
                  <a:pt x="19074" y="21730"/>
                </a:lnTo>
                <a:lnTo>
                  <a:pt x="20462" y="21488"/>
                </a:lnTo>
                <a:lnTo>
                  <a:pt x="21790" y="21186"/>
                </a:lnTo>
                <a:lnTo>
                  <a:pt x="22997" y="20764"/>
                </a:lnTo>
                <a:lnTo>
                  <a:pt x="24084" y="20281"/>
                </a:lnTo>
                <a:lnTo>
                  <a:pt x="25050" y="19738"/>
                </a:lnTo>
                <a:lnTo>
                  <a:pt x="25955" y="19134"/>
                </a:lnTo>
                <a:lnTo>
                  <a:pt x="26740" y="18470"/>
                </a:lnTo>
                <a:lnTo>
                  <a:pt x="27464" y="17686"/>
                </a:lnTo>
                <a:lnTo>
                  <a:pt x="28007" y="16901"/>
                </a:lnTo>
                <a:lnTo>
                  <a:pt x="28490" y="15995"/>
                </a:lnTo>
                <a:lnTo>
                  <a:pt x="28913" y="15090"/>
                </a:lnTo>
                <a:lnTo>
                  <a:pt x="29154" y="14124"/>
                </a:lnTo>
                <a:lnTo>
                  <a:pt x="29335" y="13158"/>
                </a:lnTo>
                <a:lnTo>
                  <a:pt x="29396" y="12132"/>
                </a:lnTo>
                <a:lnTo>
                  <a:pt x="29396" y="12132"/>
                </a:lnTo>
                <a:lnTo>
                  <a:pt x="29335" y="11287"/>
                </a:lnTo>
                <a:lnTo>
                  <a:pt x="29215" y="10442"/>
                </a:lnTo>
                <a:lnTo>
                  <a:pt x="29033" y="9718"/>
                </a:lnTo>
                <a:lnTo>
                  <a:pt x="28792" y="8933"/>
                </a:lnTo>
                <a:lnTo>
                  <a:pt x="28490" y="8269"/>
                </a:lnTo>
                <a:lnTo>
                  <a:pt x="28068" y="7545"/>
                </a:lnTo>
                <a:lnTo>
                  <a:pt x="27585" y="6881"/>
                </a:lnTo>
                <a:lnTo>
                  <a:pt x="26981" y="6217"/>
                </a:lnTo>
                <a:lnTo>
                  <a:pt x="26378" y="5493"/>
                </a:lnTo>
                <a:lnTo>
                  <a:pt x="25653" y="4829"/>
                </a:lnTo>
                <a:lnTo>
                  <a:pt x="24808" y="4104"/>
                </a:lnTo>
                <a:lnTo>
                  <a:pt x="23903" y="3380"/>
                </a:lnTo>
                <a:lnTo>
                  <a:pt x="21850" y="1811"/>
                </a:lnTo>
                <a:lnTo>
                  <a:pt x="19436" y="12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0"/>
          <p:cNvSpPr/>
          <p:nvPr/>
        </p:nvSpPr>
        <p:spPr>
          <a:xfrm>
            <a:off x="1100160" y="220320"/>
            <a:ext cx="174240" cy="266760"/>
          </a:xfrm>
          <a:custGeom>
            <a:avLst/>
            <a:gdLst/>
            <a:ahLst/>
            <a:rect l="0" t="0" r="r" b="b"/>
            <a:pathLst>
              <a:path w="45392" h="69356">
                <a:moveTo>
                  <a:pt x="33923" y="3259"/>
                </a:moveTo>
                <a:lnTo>
                  <a:pt x="33923" y="3259"/>
                </a:lnTo>
                <a:lnTo>
                  <a:pt x="34828" y="4044"/>
                </a:lnTo>
                <a:lnTo>
                  <a:pt x="35854" y="4950"/>
                </a:lnTo>
                <a:lnTo>
                  <a:pt x="36397" y="5493"/>
                </a:lnTo>
                <a:lnTo>
                  <a:pt x="36880" y="6096"/>
                </a:lnTo>
                <a:lnTo>
                  <a:pt x="37424" y="6760"/>
                </a:lnTo>
                <a:lnTo>
                  <a:pt x="37967" y="7485"/>
                </a:lnTo>
                <a:lnTo>
                  <a:pt x="38450" y="8269"/>
                </a:lnTo>
                <a:lnTo>
                  <a:pt x="38933" y="9114"/>
                </a:lnTo>
                <a:lnTo>
                  <a:pt x="39355" y="10020"/>
                </a:lnTo>
                <a:lnTo>
                  <a:pt x="39717" y="10986"/>
                </a:lnTo>
                <a:lnTo>
                  <a:pt x="39959" y="12012"/>
                </a:lnTo>
                <a:lnTo>
                  <a:pt x="40200" y="13098"/>
                </a:lnTo>
                <a:lnTo>
                  <a:pt x="40381" y="14306"/>
                </a:lnTo>
                <a:lnTo>
                  <a:pt x="40381" y="15573"/>
                </a:lnTo>
                <a:lnTo>
                  <a:pt x="40381" y="15573"/>
                </a:lnTo>
                <a:lnTo>
                  <a:pt x="40381" y="16780"/>
                </a:lnTo>
                <a:lnTo>
                  <a:pt x="40261" y="17927"/>
                </a:lnTo>
                <a:lnTo>
                  <a:pt x="40019" y="19014"/>
                </a:lnTo>
                <a:lnTo>
                  <a:pt x="39717" y="19979"/>
                </a:lnTo>
                <a:lnTo>
                  <a:pt x="39416" y="20945"/>
                </a:lnTo>
                <a:lnTo>
                  <a:pt x="38993" y="21851"/>
                </a:lnTo>
                <a:lnTo>
                  <a:pt x="38510" y="22635"/>
                </a:lnTo>
                <a:lnTo>
                  <a:pt x="38027" y="23420"/>
                </a:lnTo>
                <a:lnTo>
                  <a:pt x="37484" y="24144"/>
                </a:lnTo>
                <a:lnTo>
                  <a:pt x="36880" y="24869"/>
                </a:lnTo>
                <a:lnTo>
                  <a:pt x="36216" y="25533"/>
                </a:lnTo>
                <a:lnTo>
                  <a:pt x="35552" y="26136"/>
                </a:lnTo>
                <a:lnTo>
                  <a:pt x="34164" y="27344"/>
                </a:lnTo>
                <a:lnTo>
                  <a:pt x="32776" y="28490"/>
                </a:lnTo>
                <a:lnTo>
                  <a:pt x="32776" y="28490"/>
                </a:lnTo>
                <a:lnTo>
                  <a:pt x="31870" y="29396"/>
                </a:lnTo>
                <a:lnTo>
                  <a:pt x="31448" y="29879"/>
                </a:lnTo>
                <a:lnTo>
                  <a:pt x="31025" y="30422"/>
                </a:lnTo>
                <a:lnTo>
                  <a:pt x="30724" y="30965"/>
                </a:lnTo>
                <a:lnTo>
                  <a:pt x="30422" y="31569"/>
                </a:lnTo>
                <a:lnTo>
                  <a:pt x="30301" y="32233"/>
                </a:lnTo>
                <a:lnTo>
                  <a:pt x="30241" y="32957"/>
                </a:lnTo>
                <a:lnTo>
                  <a:pt x="30241" y="32957"/>
                </a:lnTo>
                <a:lnTo>
                  <a:pt x="30301" y="33681"/>
                </a:lnTo>
                <a:lnTo>
                  <a:pt x="30422" y="34285"/>
                </a:lnTo>
                <a:lnTo>
                  <a:pt x="30724" y="34828"/>
                </a:lnTo>
                <a:lnTo>
                  <a:pt x="31025" y="35372"/>
                </a:lnTo>
                <a:lnTo>
                  <a:pt x="31387" y="35794"/>
                </a:lnTo>
                <a:lnTo>
                  <a:pt x="31810" y="36156"/>
                </a:lnTo>
                <a:lnTo>
                  <a:pt x="32595" y="36881"/>
                </a:lnTo>
                <a:lnTo>
                  <a:pt x="35854" y="39416"/>
                </a:lnTo>
                <a:lnTo>
                  <a:pt x="35854" y="39416"/>
                </a:lnTo>
                <a:lnTo>
                  <a:pt x="37363" y="40683"/>
                </a:lnTo>
                <a:lnTo>
                  <a:pt x="38752" y="41951"/>
                </a:lnTo>
                <a:lnTo>
                  <a:pt x="39416" y="42555"/>
                </a:lnTo>
                <a:lnTo>
                  <a:pt x="40019" y="43279"/>
                </a:lnTo>
                <a:lnTo>
                  <a:pt x="40623" y="43943"/>
                </a:lnTo>
                <a:lnTo>
                  <a:pt x="41166" y="44667"/>
                </a:lnTo>
                <a:lnTo>
                  <a:pt x="41709" y="45452"/>
                </a:lnTo>
                <a:lnTo>
                  <a:pt x="42132" y="46237"/>
                </a:lnTo>
                <a:lnTo>
                  <a:pt x="42554" y="47082"/>
                </a:lnTo>
                <a:lnTo>
                  <a:pt x="42856" y="47987"/>
                </a:lnTo>
                <a:lnTo>
                  <a:pt x="43158" y="48893"/>
                </a:lnTo>
                <a:lnTo>
                  <a:pt x="43339" y="49919"/>
                </a:lnTo>
                <a:lnTo>
                  <a:pt x="43460" y="51005"/>
                </a:lnTo>
                <a:lnTo>
                  <a:pt x="43520" y="52152"/>
                </a:lnTo>
                <a:lnTo>
                  <a:pt x="43520" y="52152"/>
                </a:lnTo>
                <a:lnTo>
                  <a:pt x="43460" y="52937"/>
                </a:lnTo>
                <a:lnTo>
                  <a:pt x="43399" y="53721"/>
                </a:lnTo>
                <a:lnTo>
                  <a:pt x="43279" y="54566"/>
                </a:lnTo>
                <a:lnTo>
                  <a:pt x="43098" y="55351"/>
                </a:lnTo>
                <a:lnTo>
                  <a:pt x="42916" y="56136"/>
                </a:lnTo>
                <a:lnTo>
                  <a:pt x="42615" y="56921"/>
                </a:lnTo>
                <a:lnTo>
                  <a:pt x="42313" y="57645"/>
                </a:lnTo>
                <a:lnTo>
                  <a:pt x="41951" y="58430"/>
                </a:lnTo>
                <a:lnTo>
                  <a:pt x="41528" y="59154"/>
                </a:lnTo>
                <a:lnTo>
                  <a:pt x="41106" y="59939"/>
                </a:lnTo>
                <a:lnTo>
                  <a:pt x="40623" y="60663"/>
                </a:lnTo>
                <a:lnTo>
                  <a:pt x="40080" y="61327"/>
                </a:lnTo>
                <a:lnTo>
                  <a:pt x="39476" y="62051"/>
                </a:lnTo>
                <a:lnTo>
                  <a:pt x="38812" y="62655"/>
                </a:lnTo>
                <a:lnTo>
                  <a:pt x="38148" y="63319"/>
                </a:lnTo>
                <a:lnTo>
                  <a:pt x="37424" y="63922"/>
                </a:lnTo>
                <a:lnTo>
                  <a:pt x="36639" y="64526"/>
                </a:lnTo>
                <a:lnTo>
                  <a:pt x="35794" y="65130"/>
                </a:lnTo>
                <a:lnTo>
                  <a:pt x="34949" y="65613"/>
                </a:lnTo>
                <a:lnTo>
                  <a:pt x="34043" y="66156"/>
                </a:lnTo>
                <a:lnTo>
                  <a:pt x="33078" y="66639"/>
                </a:lnTo>
                <a:lnTo>
                  <a:pt x="32051" y="67061"/>
                </a:lnTo>
                <a:lnTo>
                  <a:pt x="31025" y="67484"/>
                </a:lnTo>
                <a:lnTo>
                  <a:pt x="29939" y="67846"/>
                </a:lnTo>
                <a:lnTo>
                  <a:pt x="28792" y="68208"/>
                </a:lnTo>
                <a:lnTo>
                  <a:pt x="27585" y="68450"/>
                </a:lnTo>
                <a:lnTo>
                  <a:pt x="26378" y="68751"/>
                </a:lnTo>
                <a:lnTo>
                  <a:pt x="25110" y="68932"/>
                </a:lnTo>
                <a:lnTo>
                  <a:pt x="23782" y="69114"/>
                </a:lnTo>
                <a:lnTo>
                  <a:pt x="22394" y="69234"/>
                </a:lnTo>
                <a:lnTo>
                  <a:pt x="21005" y="69295"/>
                </a:lnTo>
                <a:lnTo>
                  <a:pt x="19557" y="69355"/>
                </a:lnTo>
                <a:lnTo>
                  <a:pt x="19557" y="69355"/>
                </a:lnTo>
                <a:lnTo>
                  <a:pt x="18349" y="69295"/>
                </a:lnTo>
                <a:lnTo>
                  <a:pt x="17203" y="69234"/>
                </a:lnTo>
                <a:lnTo>
                  <a:pt x="16056" y="69174"/>
                </a:lnTo>
                <a:lnTo>
                  <a:pt x="14969" y="69053"/>
                </a:lnTo>
                <a:lnTo>
                  <a:pt x="13883" y="68872"/>
                </a:lnTo>
                <a:lnTo>
                  <a:pt x="12857" y="68691"/>
                </a:lnTo>
                <a:lnTo>
                  <a:pt x="11891" y="68510"/>
                </a:lnTo>
                <a:lnTo>
                  <a:pt x="10925" y="68268"/>
                </a:lnTo>
                <a:lnTo>
                  <a:pt x="10020" y="67967"/>
                </a:lnTo>
                <a:lnTo>
                  <a:pt x="9175" y="67665"/>
                </a:lnTo>
                <a:lnTo>
                  <a:pt x="8390" y="67363"/>
                </a:lnTo>
                <a:lnTo>
                  <a:pt x="7605" y="67001"/>
                </a:lnTo>
                <a:lnTo>
                  <a:pt x="6820" y="66639"/>
                </a:lnTo>
                <a:lnTo>
                  <a:pt x="6157" y="66216"/>
                </a:lnTo>
                <a:lnTo>
                  <a:pt x="5493" y="65794"/>
                </a:lnTo>
                <a:lnTo>
                  <a:pt x="4829" y="65371"/>
                </a:lnTo>
                <a:lnTo>
                  <a:pt x="4285" y="64888"/>
                </a:lnTo>
                <a:lnTo>
                  <a:pt x="3682" y="64405"/>
                </a:lnTo>
                <a:lnTo>
                  <a:pt x="3199" y="63922"/>
                </a:lnTo>
                <a:lnTo>
                  <a:pt x="2716" y="63379"/>
                </a:lnTo>
                <a:lnTo>
                  <a:pt x="2293" y="62896"/>
                </a:lnTo>
                <a:lnTo>
                  <a:pt x="1871" y="62353"/>
                </a:lnTo>
                <a:lnTo>
                  <a:pt x="1509" y="61749"/>
                </a:lnTo>
                <a:lnTo>
                  <a:pt x="1207" y="61206"/>
                </a:lnTo>
                <a:lnTo>
                  <a:pt x="905" y="60603"/>
                </a:lnTo>
                <a:lnTo>
                  <a:pt x="664" y="59999"/>
                </a:lnTo>
                <a:lnTo>
                  <a:pt x="483" y="59395"/>
                </a:lnTo>
                <a:lnTo>
                  <a:pt x="301" y="58792"/>
                </a:lnTo>
                <a:lnTo>
                  <a:pt x="181" y="58188"/>
                </a:lnTo>
                <a:lnTo>
                  <a:pt x="60" y="57585"/>
                </a:lnTo>
                <a:lnTo>
                  <a:pt x="60" y="56981"/>
                </a:lnTo>
                <a:lnTo>
                  <a:pt x="0" y="56317"/>
                </a:lnTo>
                <a:lnTo>
                  <a:pt x="0" y="56317"/>
                </a:lnTo>
                <a:lnTo>
                  <a:pt x="60" y="55713"/>
                </a:lnTo>
                <a:lnTo>
                  <a:pt x="120" y="55049"/>
                </a:lnTo>
                <a:lnTo>
                  <a:pt x="181" y="54325"/>
                </a:lnTo>
                <a:lnTo>
                  <a:pt x="362" y="53661"/>
                </a:lnTo>
                <a:lnTo>
                  <a:pt x="543" y="52937"/>
                </a:lnTo>
                <a:lnTo>
                  <a:pt x="784" y="52212"/>
                </a:lnTo>
                <a:lnTo>
                  <a:pt x="1147" y="51488"/>
                </a:lnTo>
                <a:lnTo>
                  <a:pt x="1509" y="50764"/>
                </a:lnTo>
                <a:lnTo>
                  <a:pt x="1931" y="49979"/>
                </a:lnTo>
                <a:lnTo>
                  <a:pt x="2414" y="49255"/>
                </a:lnTo>
                <a:lnTo>
                  <a:pt x="3018" y="48530"/>
                </a:lnTo>
                <a:lnTo>
                  <a:pt x="3682" y="47866"/>
                </a:lnTo>
                <a:lnTo>
                  <a:pt x="4406" y="47142"/>
                </a:lnTo>
                <a:lnTo>
                  <a:pt x="5191" y="46478"/>
                </a:lnTo>
                <a:lnTo>
                  <a:pt x="6036" y="45814"/>
                </a:lnTo>
                <a:lnTo>
                  <a:pt x="7002" y="45210"/>
                </a:lnTo>
                <a:lnTo>
                  <a:pt x="7002" y="45210"/>
                </a:lnTo>
                <a:lnTo>
                  <a:pt x="8088" y="44607"/>
                </a:lnTo>
                <a:lnTo>
                  <a:pt x="9235" y="44064"/>
                </a:lnTo>
                <a:lnTo>
                  <a:pt x="10382" y="43581"/>
                </a:lnTo>
                <a:lnTo>
                  <a:pt x="11529" y="43158"/>
                </a:lnTo>
                <a:lnTo>
                  <a:pt x="12736" y="42796"/>
                </a:lnTo>
                <a:lnTo>
                  <a:pt x="13943" y="42434"/>
                </a:lnTo>
                <a:lnTo>
                  <a:pt x="15090" y="42192"/>
                </a:lnTo>
                <a:lnTo>
                  <a:pt x="16297" y="41951"/>
                </a:lnTo>
                <a:lnTo>
                  <a:pt x="18591" y="41589"/>
                </a:lnTo>
                <a:lnTo>
                  <a:pt x="20764" y="41347"/>
                </a:lnTo>
                <a:lnTo>
                  <a:pt x="22695" y="41166"/>
                </a:lnTo>
                <a:lnTo>
                  <a:pt x="24386" y="41046"/>
                </a:lnTo>
                <a:lnTo>
                  <a:pt x="24386" y="41046"/>
                </a:lnTo>
                <a:lnTo>
                  <a:pt x="23420" y="39778"/>
                </a:lnTo>
                <a:lnTo>
                  <a:pt x="22997" y="39114"/>
                </a:lnTo>
                <a:lnTo>
                  <a:pt x="22575" y="38390"/>
                </a:lnTo>
                <a:lnTo>
                  <a:pt x="22213" y="37605"/>
                </a:lnTo>
                <a:lnTo>
                  <a:pt x="21911" y="36760"/>
                </a:lnTo>
                <a:lnTo>
                  <a:pt x="21730" y="35854"/>
                </a:lnTo>
                <a:lnTo>
                  <a:pt x="21669" y="34828"/>
                </a:lnTo>
                <a:lnTo>
                  <a:pt x="21669" y="34828"/>
                </a:lnTo>
                <a:lnTo>
                  <a:pt x="21669" y="34285"/>
                </a:lnTo>
                <a:lnTo>
                  <a:pt x="21730" y="33802"/>
                </a:lnTo>
                <a:lnTo>
                  <a:pt x="21971" y="32897"/>
                </a:lnTo>
                <a:lnTo>
                  <a:pt x="22213" y="32112"/>
                </a:lnTo>
                <a:lnTo>
                  <a:pt x="22575" y="31327"/>
                </a:lnTo>
                <a:lnTo>
                  <a:pt x="22575" y="31327"/>
                </a:lnTo>
                <a:lnTo>
                  <a:pt x="21066" y="31448"/>
                </a:lnTo>
                <a:lnTo>
                  <a:pt x="19677" y="31508"/>
                </a:lnTo>
                <a:lnTo>
                  <a:pt x="19677" y="31508"/>
                </a:lnTo>
                <a:lnTo>
                  <a:pt x="18772" y="31448"/>
                </a:lnTo>
                <a:lnTo>
                  <a:pt x="17927" y="31388"/>
                </a:lnTo>
                <a:lnTo>
                  <a:pt x="17082" y="31327"/>
                </a:lnTo>
                <a:lnTo>
                  <a:pt x="16237" y="31146"/>
                </a:lnTo>
                <a:lnTo>
                  <a:pt x="15452" y="30965"/>
                </a:lnTo>
                <a:lnTo>
                  <a:pt x="14667" y="30784"/>
                </a:lnTo>
                <a:lnTo>
                  <a:pt x="13943" y="30543"/>
                </a:lnTo>
                <a:lnTo>
                  <a:pt x="13219" y="30241"/>
                </a:lnTo>
                <a:lnTo>
                  <a:pt x="12555" y="29939"/>
                </a:lnTo>
                <a:lnTo>
                  <a:pt x="11891" y="29577"/>
                </a:lnTo>
                <a:lnTo>
                  <a:pt x="11227" y="29215"/>
                </a:lnTo>
                <a:lnTo>
                  <a:pt x="10623" y="28853"/>
                </a:lnTo>
                <a:lnTo>
                  <a:pt x="10080" y="28430"/>
                </a:lnTo>
                <a:lnTo>
                  <a:pt x="9537" y="27947"/>
                </a:lnTo>
                <a:lnTo>
                  <a:pt x="8511" y="26981"/>
                </a:lnTo>
                <a:lnTo>
                  <a:pt x="7605" y="25955"/>
                </a:lnTo>
                <a:lnTo>
                  <a:pt x="6820" y="24869"/>
                </a:lnTo>
                <a:lnTo>
                  <a:pt x="6096" y="23662"/>
                </a:lnTo>
                <a:lnTo>
                  <a:pt x="5553" y="22454"/>
                </a:lnTo>
                <a:lnTo>
                  <a:pt x="5130" y="21126"/>
                </a:lnTo>
                <a:lnTo>
                  <a:pt x="4829" y="19859"/>
                </a:lnTo>
                <a:lnTo>
                  <a:pt x="4647" y="18531"/>
                </a:lnTo>
                <a:lnTo>
                  <a:pt x="4587" y="17203"/>
                </a:lnTo>
                <a:lnTo>
                  <a:pt x="4587" y="17203"/>
                </a:lnTo>
                <a:lnTo>
                  <a:pt x="4587" y="16418"/>
                </a:lnTo>
                <a:lnTo>
                  <a:pt x="4647" y="15633"/>
                </a:lnTo>
                <a:lnTo>
                  <a:pt x="4768" y="14788"/>
                </a:lnTo>
                <a:lnTo>
                  <a:pt x="4949" y="14004"/>
                </a:lnTo>
                <a:lnTo>
                  <a:pt x="5130" y="13219"/>
                </a:lnTo>
                <a:lnTo>
                  <a:pt x="5372" y="12374"/>
                </a:lnTo>
                <a:lnTo>
                  <a:pt x="5674" y="11589"/>
                </a:lnTo>
                <a:lnTo>
                  <a:pt x="5975" y="10805"/>
                </a:lnTo>
                <a:lnTo>
                  <a:pt x="6398" y="10020"/>
                </a:lnTo>
                <a:lnTo>
                  <a:pt x="6820" y="9235"/>
                </a:lnTo>
                <a:lnTo>
                  <a:pt x="7303" y="8511"/>
                </a:lnTo>
                <a:lnTo>
                  <a:pt x="7847" y="7726"/>
                </a:lnTo>
                <a:lnTo>
                  <a:pt x="8390" y="7002"/>
                </a:lnTo>
                <a:lnTo>
                  <a:pt x="8993" y="6338"/>
                </a:lnTo>
                <a:lnTo>
                  <a:pt x="9657" y="5674"/>
                </a:lnTo>
                <a:lnTo>
                  <a:pt x="10382" y="5010"/>
                </a:lnTo>
                <a:lnTo>
                  <a:pt x="10382" y="5010"/>
                </a:lnTo>
                <a:lnTo>
                  <a:pt x="11348" y="4225"/>
                </a:lnTo>
                <a:lnTo>
                  <a:pt x="12374" y="3561"/>
                </a:lnTo>
                <a:lnTo>
                  <a:pt x="13400" y="2958"/>
                </a:lnTo>
                <a:lnTo>
                  <a:pt x="14426" y="2414"/>
                </a:lnTo>
                <a:lnTo>
                  <a:pt x="15452" y="1931"/>
                </a:lnTo>
                <a:lnTo>
                  <a:pt x="16539" y="1569"/>
                </a:lnTo>
                <a:lnTo>
                  <a:pt x="17565" y="1207"/>
                </a:lnTo>
                <a:lnTo>
                  <a:pt x="18651" y="905"/>
                </a:lnTo>
                <a:lnTo>
                  <a:pt x="19677" y="664"/>
                </a:lnTo>
                <a:lnTo>
                  <a:pt x="20704" y="483"/>
                </a:lnTo>
                <a:lnTo>
                  <a:pt x="21730" y="302"/>
                </a:lnTo>
                <a:lnTo>
                  <a:pt x="22756" y="181"/>
                </a:lnTo>
                <a:lnTo>
                  <a:pt x="24748" y="60"/>
                </a:lnTo>
                <a:lnTo>
                  <a:pt x="26679" y="0"/>
                </a:lnTo>
                <a:lnTo>
                  <a:pt x="45391" y="0"/>
                </a:lnTo>
                <a:lnTo>
                  <a:pt x="39597" y="3259"/>
                </a:lnTo>
                <a:lnTo>
                  <a:pt x="33923" y="3259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31"/>
          <p:cNvSpPr/>
          <p:nvPr/>
        </p:nvSpPr>
        <p:spPr>
          <a:xfrm>
            <a:off x="924480" y="21528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1186" y="2777"/>
                </a:moveTo>
                <a:lnTo>
                  <a:pt x="22213" y="2837"/>
                </a:lnTo>
                <a:lnTo>
                  <a:pt x="23178" y="2958"/>
                </a:lnTo>
                <a:lnTo>
                  <a:pt x="24144" y="3199"/>
                </a:lnTo>
                <a:lnTo>
                  <a:pt x="25049" y="3441"/>
                </a:lnTo>
                <a:lnTo>
                  <a:pt x="25955" y="3803"/>
                </a:lnTo>
                <a:lnTo>
                  <a:pt x="26740" y="4286"/>
                </a:lnTo>
                <a:lnTo>
                  <a:pt x="27524" y="4769"/>
                </a:lnTo>
                <a:lnTo>
                  <a:pt x="28309" y="5312"/>
                </a:lnTo>
                <a:lnTo>
                  <a:pt x="28973" y="5916"/>
                </a:lnTo>
                <a:lnTo>
                  <a:pt x="29697" y="6580"/>
                </a:lnTo>
                <a:lnTo>
                  <a:pt x="30301" y="7304"/>
                </a:lnTo>
                <a:lnTo>
                  <a:pt x="30905" y="8028"/>
                </a:lnTo>
                <a:lnTo>
                  <a:pt x="31448" y="8873"/>
                </a:lnTo>
                <a:lnTo>
                  <a:pt x="31991" y="9658"/>
                </a:lnTo>
                <a:lnTo>
                  <a:pt x="32474" y="10564"/>
                </a:lnTo>
                <a:lnTo>
                  <a:pt x="32957" y="11409"/>
                </a:lnTo>
                <a:lnTo>
                  <a:pt x="33379" y="12314"/>
                </a:lnTo>
                <a:lnTo>
                  <a:pt x="33742" y="13280"/>
                </a:lnTo>
                <a:lnTo>
                  <a:pt x="34466" y="15151"/>
                </a:lnTo>
                <a:lnTo>
                  <a:pt x="35009" y="17143"/>
                </a:lnTo>
                <a:lnTo>
                  <a:pt x="35492" y="19074"/>
                </a:lnTo>
                <a:lnTo>
                  <a:pt x="35854" y="20946"/>
                </a:lnTo>
                <a:lnTo>
                  <a:pt x="36096" y="22757"/>
                </a:lnTo>
                <a:lnTo>
                  <a:pt x="36216" y="24447"/>
                </a:lnTo>
                <a:lnTo>
                  <a:pt x="36277" y="26076"/>
                </a:lnTo>
                <a:lnTo>
                  <a:pt x="36216" y="27404"/>
                </a:lnTo>
                <a:lnTo>
                  <a:pt x="36156" y="28732"/>
                </a:lnTo>
                <a:lnTo>
                  <a:pt x="35975" y="30060"/>
                </a:lnTo>
                <a:lnTo>
                  <a:pt x="35733" y="31328"/>
                </a:lnTo>
                <a:lnTo>
                  <a:pt x="35371" y="32595"/>
                </a:lnTo>
                <a:lnTo>
                  <a:pt x="34888" y="33803"/>
                </a:lnTo>
                <a:lnTo>
                  <a:pt x="34587" y="34406"/>
                </a:lnTo>
                <a:lnTo>
                  <a:pt x="34285" y="35010"/>
                </a:lnTo>
                <a:lnTo>
                  <a:pt x="33923" y="35553"/>
                </a:lnTo>
                <a:lnTo>
                  <a:pt x="33500" y="36157"/>
                </a:lnTo>
                <a:lnTo>
                  <a:pt x="33138" y="36640"/>
                </a:lnTo>
                <a:lnTo>
                  <a:pt x="32655" y="37183"/>
                </a:lnTo>
                <a:lnTo>
                  <a:pt x="32232" y="37666"/>
                </a:lnTo>
                <a:lnTo>
                  <a:pt x="31689" y="38088"/>
                </a:lnTo>
                <a:lnTo>
                  <a:pt x="31146" y="38511"/>
                </a:lnTo>
                <a:lnTo>
                  <a:pt x="30603" y="38873"/>
                </a:lnTo>
                <a:lnTo>
                  <a:pt x="30059" y="39235"/>
                </a:lnTo>
                <a:lnTo>
                  <a:pt x="29456" y="39537"/>
                </a:lnTo>
                <a:lnTo>
                  <a:pt x="28852" y="39839"/>
                </a:lnTo>
                <a:lnTo>
                  <a:pt x="28188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3" y="40684"/>
                </a:lnTo>
                <a:lnTo>
                  <a:pt x="24929" y="40744"/>
                </a:lnTo>
                <a:lnTo>
                  <a:pt x="23239" y="40744"/>
                </a:lnTo>
                <a:lnTo>
                  <a:pt x="22273" y="40623"/>
                </a:lnTo>
                <a:lnTo>
                  <a:pt x="21367" y="40382"/>
                </a:lnTo>
                <a:lnTo>
                  <a:pt x="20462" y="40141"/>
                </a:lnTo>
                <a:lnTo>
                  <a:pt x="19617" y="39778"/>
                </a:lnTo>
                <a:lnTo>
                  <a:pt x="18772" y="39356"/>
                </a:lnTo>
                <a:lnTo>
                  <a:pt x="17987" y="38873"/>
                </a:lnTo>
                <a:lnTo>
                  <a:pt x="17203" y="38330"/>
                </a:lnTo>
                <a:lnTo>
                  <a:pt x="16478" y="37726"/>
                </a:lnTo>
                <a:lnTo>
                  <a:pt x="15814" y="37062"/>
                </a:lnTo>
                <a:lnTo>
                  <a:pt x="15150" y="36338"/>
                </a:lnTo>
                <a:lnTo>
                  <a:pt x="14547" y="35613"/>
                </a:lnTo>
                <a:lnTo>
                  <a:pt x="13943" y="34829"/>
                </a:lnTo>
                <a:lnTo>
                  <a:pt x="13400" y="33984"/>
                </a:lnTo>
                <a:lnTo>
                  <a:pt x="12917" y="33139"/>
                </a:lnTo>
                <a:lnTo>
                  <a:pt x="12434" y="32233"/>
                </a:lnTo>
                <a:lnTo>
                  <a:pt x="11951" y="31328"/>
                </a:lnTo>
                <a:lnTo>
                  <a:pt x="11529" y="30362"/>
                </a:lnTo>
                <a:lnTo>
                  <a:pt x="10804" y="28430"/>
                </a:lnTo>
                <a:lnTo>
                  <a:pt x="10201" y="26499"/>
                </a:lnTo>
                <a:lnTo>
                  <a:pt x="9718" y="24507"/>
                </a:lnTo>
                <a:lnTo>
                  <a:pt x="9295" y="22515"/>
                </a:lnTo>
                <a:lnTo>
                  <a:pt x="9054" y="20584"/>
                </a:lnTo>
                <a:lnTo>
                  <a:pt x="8873" y="18712"/>
                </a:lnTo>
                <a:lnTo>
                  <a:pt x="8812" y="16962"/>
                </a:lnTo>
                <a:lnTo>
                  <a:pt x="8873" y="15513"/>
                </a:lnTo>
                <a:lnTo>
                  <a:pt x="8993" y="14065"/>
                </a:lnTo>
                <a:lnTo>
                  <a:pt x="9235" y="12616"/>
                </a:lnTo>
                <a:lnTo>
                  <a:pt x="9356" y="11891"/>
                </a:lnTo>
                <a:lnTo>
                  <a:pt x="9597" y="11167"/>
                </a:lnTo>
                <a:lnTo>
                  <a:pt x="9838" y="10443"/>
                </a:lnTo>
                <a:lnTo>
                  <a:pt x="10140" y="9779"/>
                </a:lnTo>
                <a:lnTo>
                  <a:pt x="10442" y="9055"/>
                </a:lnTo>
                <a:lnTo>
                  <a:pt x="10865" y="8391"/>
                </a:lnTo>
                <a:lnTo>
                  <a:pt x="11287" y="7787"/>
                </a:lnTo>
                <a:lnTo>
                  <a:pt x="11830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8" y="4588"/>
                </a:lnTo>
                <a:lnTo>
                  <a:pt x="15754" y="4045"/>
                </a:lnTo>
                <a:lnTo>
                  <a:pt x="16780" y="3622"/>
                </a:lnTo>
                <a:lnTo>
                  <a:pt x="17867" y="3260"/>
                </a:lnTo>
                <a:lnTo>
                  <a:pt x="18953" y="3018"/>
                </a:lnTo>
                <a:lnTo>
                  <a:pt x="20040" y="2837"/>
                </a:lnTo>
                <a:lnTo>
                  <a:pt x="21186" y="2777"/>
                </a:lnTo>
                <a:lnTo>
                  <a:pt x="22273" y="0"/>
                </a:lnTo>
                <a:lnTo>
                  <a:pt x="21005" y="121"/>
                </a:lnTo>
                <a:lnTo>
                  <a:pt x="19798" y="242"/>
                </a:lnTo>
                <a:lnTo>
                  <a:pt x="18591" y="423"/>
                </a:lnTo>
                <a:lnTo>
                  <a:pt x="17384" y="725"/>
                </a:lnTo>
                <a:lnTo>
                  <a:pt x="16237" y="1026"/>
                </a:lnTo>
                <a:lnTo>
                  <a:pt x="15150" y="1328"/>
                </a:lnTo>
                <a:lnTo>
                  <a:pt x="14064" y="1751"/>
                </a:lnTo>
                <a:lnTo>
                  <a:pt x="12977" y="2234"/>
                </a:lnTo>
                <a:lnTo>
                  <a:pt x="11951" y="2717"/>
                </a:lnTo>
                <a:lnTo>
                  <a:pt x="10985" y="3260"/>
                </a:lnTo>
                <a:lnTo>
                  <a:pt x="10020" y="3803"/>
                </a:lnTo>
                <a:lnTo>
                  <a:pt x="9114" y="4467"/>
                </a:lnTo>
                <a:lnTo>
                  <a:pt x="8269" y="5131"/>
                </a:lnTo>
                <a:lnTo>
                  <a:pt x="7424" y="5795"/>
                </a:lnTo>
                <a:lnTo>
                  <a:pt x="6579" y="6580"/>
                </a:lnTo>
                <a:lnTo>
                  <a:pt x="5855" y="7304"/>
                </a:lnTo>
                <a:lnTo>
                  <a:pt x="5130" y="8149"/>
                </a:lnTo>
                <a:lnTo>
                  <a:pt x="4466" y="8994"/>
                </a:lnTo>
                <a:lnTo>
                  <a:pt x="3802" y="9839"/>
                </a:lnTo>
                <a:lnTo>
                  <a:pt x="3259" y="10745"/>
                </a:lnTo>
                <a:lnTo>
                  <a:pt x="2716" y="11650"/>
                </a:lnTo>
                <a:lnTo>
                  <a:pt x="2173" y="12616"/>
                </a:lnTo>
                <a:lnTo>
                  <a:pt x="1750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4" y="16660"/>
                </a:lnTo>
                <a:lnTo>
                  <a:pt x="482" y="17686"/>
                </a:lnTo>
                <a:lnTo>
                  <a:pt x="241" y="18773"/>
                </a:lnTo>
                <a:lnTo>
                  <a:pt x="120" y="19859"/>
                </a:lnTo>
                <a:lnTo>
                  <a:pt x="60" y="20946"/>
                </a:lnTo>
                <a:lnTo>
                  <a:pt x="0" y="22032"/>
                </a:lnTo>
                <a:lnTo>
                  <a:pt x="60" y="22998"/>
                </a:lnTo>
                <a:lnTo>
                  <a:pt x="120" y="23964"/>
                </a:lnTo>
                <a:lnTo>
                  <a:pt x="241" y="24930"/>
                </a:lnTo>
                <a:lnTo>
                  <a:pt x="362" y="25895"/>
                </a:lnTo>
                <a:lnTo>
                  <a:pt x="603" y="26861"/>
                </a:lnTo>
                <a:lnTo>
                  <a:pt x="845" y="27827"/>
                </a:lnTo>
                <a:lnTo>
                  <a:pt x="1086" y="28732"/>
                </a:lnTo>
                <a:lnTo>
                  <a:pt x="1448" y="29698"/>
                </a:lnTo>
                <a:lnTo>
                  <a:pt x="1810" y="30603"/>
                </a:lnTo>
                <a:lnTo>
                  <a:pt x="2233" y="31509"/>
                </a:lnTo>
                <a:lnTo>
                  <a:pt x="2716" y="32414"/>
                </a:lnTo>
                <a:lnTo>
                  <a:pt x="3199" y="33320"/>
                </a:lnTo>
                <a:lnTo>
                  <a:pt x="3742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8" y="37364"/>
                </a:lnTo>
                <a:lnTo>
                  <a:pt x="7183" y="38088"/>
                </a:lnTo>
                <a:lnTo>
                  <a:pt x="7967" y="38752"/>
                </a:lnTo>
                <a:lnTo>
                  <a:pt x="8812" y="39416"/>
                </a:lnTo>
                <a:lnTo>
                  <a:pt x="9718" y="40020"/>
                </a:lnTo>
                <a:lnTo>
                  <a:pt x="10623" y="40563"/>
                </a:lnTo>
                <a:lnTo>
                  <a:pt x="11589" y="41106"/>
                </a:lnTo>
                <a:lnTo>
                  <a:pt x="12615" y="41589"/>
                </a:lnTo>
                <a:lnTo>
                  <a:pt x="13702" y="42012"/>
                </a:lnTo>
                <a:lnTo>
                  <a:pt x="14788" y="42374"/>
                </a:lnTo>
                <a:lnTo>
                  <a:pt x="15935" y="42736"/>
                </a:lnTo>
                <a:lnTo>
                  <a:pt x="17082" y="42978"/>
                </a:lnTo>
                <a:lnTo>
                  <a:pt x="18289" y="43219"/>
                </a:lnTo>
                <a:lnTo>
                  <a:pt x="19557" y="43340"/>
                </a:lnTo>
                <a:lnTo>
                  <a:pt x="20824" y="43460"/>
                </a:lnTo>
                <a:lnTo>
                  <a:pt x="22152" y="43521"/>
                </a:lnTo>
                <a:lnTo>
                  <a:pt x="23540" y="43460"/>
                </a:lnTo>
                <a:lnTo>
                  <a:pt x="24868" y="43340"/>
                </a:lnTo>
                <a:lnTo>
                  <a:pt x="26196" y="43219"/>
                </a:lnTo>
                <a:lnTo>
                  <a:pt x="27404" y="42978"/>
                </a:lnTo>
                <a:lnTo>
                  <a:pt x="28611" y="42676"/>
                </a:lnTo>
                <a:lnTo>
                  <a:pt x="29818" y="42374"/>
                </a:lnTo>
                <a:lnTo>
                  <a:pt x="30965" y="42012"/>
                </a:lnTo>
                <a:lnTo>
                  <a:pt x="32051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69" y="39959"/>
                </a:lnTo>
                <a:lnTo>
                  <a:pt x="35975" y="39356"/>
                </a:lnTo>
                <a:lnTo>
                  <a:pt x="36880" y="38692"/>
                </a:lnTo>
                <a:lnTo>
                  <a:pt x="37725" y="37968"/>
                </a:lnTo>
                <a:lnTo>
                  <a:pt x="38510" y="37243"/>
                </a:lnTo>
                <a:lnTo>
                  <a:pt x="39295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0" y="33139"/>
                </a:lnTo>
                <a:lnTo>
                  <a:pt x="42373" y="32233"/>
                </a:lnTo>
                <a:lnTo>
                  <a:pt x="42856" y="31267"/>
                </a:lnTo>
                <a:lnTo>
                  <a:pt x="43339" y="30362"/>
                </a:lnTo>
                <a:lnTo>
                  <a:pt x="43701" y="29396"/>
                </a:lnTo>
                <a:lnTo>
                  <a:pt x="44063" y="28430"/>
                </a:lnTo>
                <a:lnTo>
                  <a:pt x="44365" y="27465"/>
                </a:lnTo>
                <a:lnTo>
                  <a:pt x="44667" y="26439"/>
                </a:lnTo>
                <a:lnTo>
                  <a:pt x="44848" y="25473"/>
                </a:lnTo>
                <a:lnTo>
                  <a:pt x="45029" y="24447"/>
                </a:lnTo>
                <a:lnTo>
                  <a:pt x="45150" y="23420"/>
                </a:lnTo>
                <a:lnTo>
                  <a:pt x="45210" y="22455"/>
                </a:lnTo>
                <a:lnTo>
                  <a:pt x="45270" y="21429"/>
                </a:lnTo>
                <a:lnTo>
                  <a:pt x="45210" y="20402"/>
                </a:lnTo>
                <a:lnTo>
                  <a:pt x="45150" y="19376"/>
                </a:lnTo>
                <a:lnTo>
                  <a:pt x="45029" y="18350"/>
                </a:lnTo>
                <a:lnTo>
                  <a:pt x="44848" y="17324"/>
                </a:lnTo>
                <a:lnTo>
                  <a:pt x="44667" y="16358"/>
                </a:lnTo>
                <a:lnTo>
                  <a:pt x="44365" y="15332"/>
                </a:lnTo>
                <a:lnTo>
                  <a:pt x="44063" y="14366"/>
                </a:lnTo>
                <a:lnTo>
                  <a:pt x="43761" y="13461"/>
                </a:lnTo>
                <a:lnTo>
                  <a:pt x="43339" y="12495"/>
                </a:lnTo>
                <a:lnTo>
                  <a:pt x="42916" y="11590"/>
                </a:lnTo>
                <a:lnTo>
                  <a:pt x="42434" y="10684"/>
                </a:lnTo>
                <a:lnTo>
                  <a:pt x="41890" y="9779"/>
                </a:lnTo>
                <a:lnTo>
                  <a:pt x="41347" y="8934"/>
                </a:lnTo>
                <a:lnTo>
                  <a:pt x="40743" y="8149"/>
                </a:lnTo>
                <a:lnTo>
                  <a:pt x="40079" y="7364"/>
                </a:lnTo>
                <a:lnTo>
                  <a:pt x="39415" y="6580"/>
                </a:lnTo>
                <a:lnTo>
                  <a:pt x="38691" y="5855"/>
                </a:lnTo>
                <a:lnTo>
                  <a:pt x="37906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466" y="2717"/>
                </a:lnTo>
                <a:lnTo>
                  <a:pt x="33560" y="2234"/>
                </a:lnTo>
                <a:lnTo>
                  <a:pt x="32595" y="1811"/>
                </a:lnTo>
                <a:lnTo>
                  <a:pt x="31568" y="1389"/>
                </a:lnTo>
                <a:lnTo>
                  <a:pt x="30482" y="1026"/>
                </a:lnTo>
                <a:lnTo>
                  <a:pt x="29395" y="725"/>
                </a:lnTo>
                <a:lnTo>
                  <a:pt x="28309" y="483"/>
                </a:lnTo>
                <a:lnTo>
                  <a:pt x="27162" y="242"/>
                </a:lnTo>
                <a:lnTo>
                  <a:pt x="26015" y="121"/>
                </a:lnTo>
                <a:lnTo>
                  <a:pt x="24808" y="0"/>
                </a:lnTo>
              </a:path>
            </a:pathLst>
          </a:custGeom>
          <a:solidFill>
            <a:srgbClr val="eeb21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32"/>
          <p:cNvSpPr/>
          <p:nvPr/>
        </p:nvSpPr>
        <p:spPr>
          <a:xfrm>
            <a:off x="958320" y="226080"/>
            <a:ext cx="105480" cy="145800"/>
          </a:xfrm>
          <a:custGeom>
            <a:avLst/>
            <a:gdLst/>
            <a:ahLst/>
            <a:rect l="0" t="0" r="r" b="b"/>
            <a:pathLst>
              <a:path w="27466" h="37968">
                <a:moveTo>
                  <a:pt x="24688" y="33380"/>
                </a:moveTo>
                <a:lnTo>
                  <a:pt x="24688" y="33380"/>
                </a:lnTo>
                <a:lnTo>
                  <a:pt x="25111" y="32776"/>
                </a:lnTo>
                <a:lnTo>
                  <a:pt x="25473" y="32233"/>
                </a:lnTo>
                <a:lnTo>
                  <a:pt x="25775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5" y="23299"/>
                </a:lnTo>
                <a:lnTo>
                  <a:pt x="27465" y="23299"/>
                </a:lnTo>
                <a:lnTo>
                  <a:pt x="27404" y="21670"/>
                </a:lnTo>
                <a:lnTo>
                  <a:pt x="27284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30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3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8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366" y="181"/>
                </a:lnTo>
                <a:lnTo>
                  <a:pt x="13401" y="60"/>
                </a:lnTo>
                <a:lnTo>
                  <a:pt x="12374" y="0"/>
                </a:lnTo>
                <a:lnTo>
                  <a:pt x="12374" y="0"/>
                </a:lnTo>
                <a:lnTo>
                  <a:pt x="11228" y="60"/>
                </a:lnTo>
                <a:lnTo>
                  <a:pt x="10141" y="241"/>
                </a:lnTo>
                <a:lnTo>
                  <a:pt x="9055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1" y="2414"/>
                </a:lnTo>
                <a:lnTo>
                  <a:pt x="4226" y="3139"/>
                </a:lnTo>
                <a:lnTo>
                  <a:pt x="4226" y="3139"/>
                </a:lnTo>
                <a:lnTo>
                  <a:pt x="3562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3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54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1" y="12736"/>
                </a:lnTo>
                <a:lnTo>
                  <a:pt x="0" y="14185"/>
                </a:lnTo>
                <a:lnTo>
                  <a:pt x="0" y="14185"/>
                </a:lnTo>
                <a:lnTo>
                  <a:pt x="61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9" y="23722"/>
                </a:lnTo>
                <a:lnTo>
                  <a:pt x="1992" y="25653"/>
                </a:lnTo>
                <a:lnTo>
                  <a:pt x="2717" y="27585"/>
                </a:lnTo>
                <a:lnTo>
                  <a:pt x="313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31" y="32052"/>
                </a:lnTo>
                <a:lnTo>
                  <a:pt x="5735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1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7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5" y="37786"/>
                </a:lnTo>
                <a:lnTo>
                  <a:pt x="18109" y="37665"/>
                </a:lnTo>
                <a:lnTo>
                  <a:pt x="18773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1" y="36096"/>
                </a:lnTo>
                <a:lnTo>
                  <a:pt x="2233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843" y="34406"/>
                </a:lnTo>
                <a:lnTo>
                  <a:pt x="24326" y="33863"/>
                </a:lnTo>
                <a:lnTo>
                  <a:pt x="2468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33"/>
          <p:cNvSpPr/>
          <p:nvPr/>
        </p:nvSpPr>
        <p:spPr>
          <a:xfrm>
            <a:off x="924480" y="215280"/>
            <a:ext cx="173880" cy="167400"/>
          </a:xfrm>
          <a:custGeom>
            <a:avLst/>
            <a:gdLst/>
            <a:ahLst/>
            <a:rect l="0" t="0" r="r" b="b"/>
            <a:pathLst>
              <a:path w="45271" h="43522">
                <a:moveTo>
                  <a:pt x="22152" y="43521"/>
                </a:moveTo>
                <a:lnTo>
                  <a:pt x="22152" y="43521"/>
                </a:lnTo>
                <a:lnTo>
                  <a:pt x="20824" y="43460"/>
                </a:lnTo>
                <a:lnTo>
                  <a:pt x="19557" y="43340"/>
                </a:lnTo>
                <a:lnTo>
                  <a:pt x="18289" y="43219"/>
                </a:lnTo>
                <a:lnTo>
                  <a:pt x="17082" y="42978"/>
                </a:lnTo>
                <a:lnTo>
                  <a:pt x="15935" y="42736"/>
                </a:lnTo>
                <a:lnTo>
                  <a:pt x="14788" y="42374"/>
                </a:lnTo>
                <a:lnTo>
                  <a:pt x="13702" y="42012"/>
                </a:lnTo>
                <a:lnTo>
                  <a:pt x="12615" y="41589"/>
                </a:lnTo>
                <a:lnTo>
                  <a:pt x="11589" y="41106"/>
                </a:lnTo>
                <a:lnTo>
                  <a:pt x="10623" y="40563"/>
                </a:lnTo>
                <a:lnTo>
                  <a:pt x="9718" y="40020"/>
                </a:lnTo>
                <a:lnTo>
                  <a:pt x="8812" y="39416"/>
                </a:lnTo>
                <a:lnTo>
                  <a:pt x="7967" y="38752"/>
                </a:lnTo>
                <a:lnTo>
                  <a:pt x="7183" y="38088"/>
                </a:lnTo>
                <a:lnTo>
                  <a:pt x="6398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742" y="34165"/>
                </a:lnTo>
                <a:lnTo>
                  <a:pt x="3199" y="33320"/>
                </a:lnTo>
                <a:lnTo>
                  <a:pt x="2716" y="32414"/>
                </a:lnTo>
                <a:lnTo>
                  <a:pt x="2233" y="31509"/>
                </a:lnTo>
                <a:lnTo>
                  <a:pt x="1810" y="30603"/>
                </a:lnTo>
                <a:lnTo>
                  <a:pt x="1448" y="29698"/>
                </a:lnTo>
                <a:lnTo>
                  <a:pt x="1086" y="28732"/>
                </a:lnTo>
                <a:lnTo>
                  <a:pt x="845" y="27827"/>
                </a:lnTo>
                <a:lnTo>
                  <a:pt x="603" y="26861"/>
                </a:lnTo>
                <a:lnTo>
                  <a:pt x="362" y="25895"/>
                </a:lnTo>
                <a:lnTo>
                  <a:pt x="241" y="24930"/>
                </a:lnTo>
                <a:lnTo>
                  <a:pt x="120" y="23964"/>
                </a:lnTo>
                <a:lnTo>
                  <a:pt x="60" y="22998"/>
                </a:lnTo>
                <a:lnTo>
                  <a:pt x="0" y="22032"/>
                </a:lnTo>
                <a:lnTo>
                  <a:pt x="0" y="22032"/>
                </a:lnTo>
                <a:lnTo>
                  <a:pt x="60" y="20946"/>
                </a:lnTo>
                <a:lnTo>
                  <a:pt x="120" y="19859"/>
                </a:lnTo>
                <a:lnTo>
                  <a:pt x="241" y="18773"/>
                </a:lnTo>
                <a:lnTo>
                  <a:pt x="482" y="17686"/>
                </a:lnTo>
                <a:lnTo>
                  <a:pt x="724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0" y="13582"/>
                </a:lnTo>
                <a:lnTo>
                  <a:pt x="2173" y="12616"/>
                </a:lnTo>
                <a:lnTo>
                  <a:pt x="2716" y="11650"/>
                </a:lnTo>
                <a:lnTo>
                  <a:pt x="3259" y="10745"/>
                </a:lnTo>
                <a:lnTo>
                  <a:pt x="3802" y="9839"/>
                </a:lnTo>
                <a:lnTo>
                  <a:pt x="4466" y="8994"/>
                </a:lnTo>
                <a:lnTo>
                  <a:pt x="5130" y="8149"/>
                </a:lnTo>
                <a:lnTo>
                  <a:pt x="5855" y="7304"/>
                </a:lnTo>
                <a:lnTo>
                  <a:pt x="6579" y="6580"/>
                </a:lnTo>
                <a:lnTo>
                  <a:pt x="7424" y="5795"/>
                </a:lnTo>
                <a:lnTo>
                  <a:pt x="8269" y="5131"/>
                </a:lnTo>
                <a:lnTo>
                  <a:pt x="9114" y="4467"/>
                </a:lnTo>
                <a:lnTo>
                  <a:pt x="10020" y="3803"/>
                </a:lnTo>
                <a:lnTo>
                  <a:pt x="10985" y="3260"/>
                </a:lnTo>
                <a:lnTo>
                  <a:pt x="11951" y="2717"/>
                </a:lnTo>
                <a:lnTo>
                  <a:pt x="12977" y="2234"/>
                </a:lnTo>
                <a:lnTo>
                  <a:pt x="14064" y="1751"/>
                </a:lnTo>
                <a:lnTo>
                  <a:pt x="15150" y="1328"/>
                </a:lnTo>
                <a:lnTo>
                  <a:pt x="16237" y="1026"/>
                </a:lnTo>
                <a:lnTo>
                  <a:pt x="17384" y="725"/>
                </a:lnTo>
                <a:lnTo>
                  <a:pt x="18591" y="423"/>
                </a:lnTo>
                <a:lnTo>
                  <a:pt x="19798" y="242"/>
                </a:lnTo>
                <a:lnTo>
                  <a:pt x="21005" y="121"/>
                </a:lnTo>
                <a:lnTo>
                  <a:pt x="22273" y="0"/>
                </a:lnTo>
                <a:lnTo>
                  <a:pt x="23540" y="0"/>
                </a:lnTo>
                <a:lnTo>
                  <a:pt x="23540" y="0"/>
                </a:lnTo>
                <a:lnTo>
                  <a:pt x="24808" y="0"/>
                </a:lnTo>
                <a:lnTo>
                  <a:pt x="26015" y="121"/>
                </a:lnTo>
                <a:lnTo>
                  <a:pt x="27162" y="242"/>
                </a:lnTo>
                <a:lnTo>
                  <a:pt x="28309" y="483"/>
                </a:lnTo>
                <a:lnTo>
                  <a:pt x="29395" y="725"/>
                </a:lnTo>
                <a:lnTo>
                  <a:pt x="30482" y="1026"/>
                </a:lnTo>
                <a:lnTo>
                  <a:pt x="31568" y="1389"/>
                </a:lnTo>
                <a:lnTo>
                  <a:pt x="32595" y="1811"/>
                </a:lnTo>
                <a:lnTo>
                  <a:pt x="33560" y="2234"/>
                </a:lnTo>
                <a:lnTo>
                  <a:pt x="34466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6" y="5131"/>
                </a:lnTo>
                <a:lnTo>
                  <a:pt x="38691" y="5855"/>
                </a:lnTo>
                <a:lnTo>
                  <a:pt x="39415" y="6580"/>
                </a:lnTo>
                <a:lnTo>
                  <a:pt x="40079" y="7364"/>
                </a:lnTo>
                <a:lnTo>
                  <a:pt x="40743" y="8149"/>
                </a:lnTo>
                <a:lnTo>
                  <a:pt x="41347" y="8934"/>
                </a:lnTo>
                <a:lnTo>
                  <a:pt x="41890" y="9779"/>
                </a:lnTo>
                <a:lnTo>
                  <a:pt x="42434" y="10684"/>
                </a:lnTo>
                <a:lnTo>
                  <a:pt x="42916" y="11590"/>
                </a:lnTo>
                <a:lnTo>
                  <a:pt x="43339" y="12495"/>
                </a:lnTo>
                <a:lnTo>
                  <a:pt x="43761" y="13461"/>
                </a:lnTo>
                <a:lnTo>
                  <a:pt x="44063" y="14366"/>
                </a:lnTo>
                <a:lnTo>
                  <a:pt x="44365" y="15332"/>
                </a:lnTo>
                <a:lnTo>
                  <a:pt x="44667" y="16358"/>
                </a:lnTo>
                <a:lnTo>
                  <a:pt x="44848" y="17324"/>
                </a:lnTo>
                <a:lnTo>
                  <a:pt x="45029" y="18350"/>
                </a:lnTo>
                <a:lnTo>
                  <a:pt x="45150" y="19376"/>
                </a:lnTo>
                <a:lnTo>
                  <a:pt x="45210" y="20402"/>
                </a:lnTo>
                <a:lnTo>
                  <a:pt x="45270" y="21429"/>
                </a:lnTo>
                <a:lnTo>
                  <a:pt x="45270" y="21429"/>
                </a:lnTo>
                <a:lnTo>
                  <a:pt x="45210" y="22455"/>
                </a:lnTo>
                <a:lnTo>
                  <a:pt x="45150" y="23420"/>
                </a:lnTo>
                <a:lnTo>
                  <a:pt x="45029" y="24447"/>
                </a:lnTo>
                <a:lnTo>
                  <a:pt x="44848" y="25473"/>
                </a:lnTo>
                <a:lnTo>
                  <a:pt x="44667" y="26439"/>
                </a:lnTo>
                <a:lnTo>
                  <a:pt x="44365" y="27465"/>
                </a:lnTo>
                <a:lnTo>
                  <a:pt x="44063" y="28430"/>
                </a:lnTo>
                <a:lnTo>
                  <a:pt x="43701" y="29396"/>
                </a:lnTo>
                <a:lnTo>
                  <a:pt x="43339" y="30362"/>
                </a:lnTo>
                <a:lnTo>
                  <a:pt x="42856" y="31267"/>
                </a:lnTo>
                <a:lnTo>
                  <a:pt x="42373" y="32233"/>
                </a:lnTo>
                <a:lnTo>
                  <a:pt x="41830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5" y="36459"/>
                </a:lnTo>
                <a:lnTo>
                  <a:pt x="38510" y="37243"/>
                </a:lnTo>
                <a:lnTo>
                  <a:pt x="37725" y="37968"/>
                </a:lnTo>
                <a:lnTo>
                  <a:pt x="36880" y="38692"/>
                </a:lnTo>
                <a:lnTo>
                  <a:pt x="35975" y="39356"/>
                </a:lnTo>
                <a:lnTo>
                  <a:pt x="35069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1" y="41529"/>
                </a:lnTo>
                <a:lnTo>
                  <a:pt x="30965" y="42012"/>
                </a:lnTo>
                <a:lnTo>
                  <a:pt x="29818" y="42374"/>
                </a:lnTo>
                <a:lnTo>
                  <a:pt x="28611" y="42676"/>
                </a:lnTo>
                <a:lnTo>
                  <a:pt x="27404" y="42978"/>
                </a:lnTo>
                <a:lnTo>
                  <a:pt x="26196" y="43219"/>
                </a:lnTo>
                <a:lnTo>
                  <a:pt x="24868" y="43340"/>
                </a:lnTo>
                <a:lnTo>
                  <a:pt x="23540" y="43460"/>
                </a:lnTo>
                <a:lnTo>
                  <a:pt x="22152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34"/>
          <p:cNvSpPr/>
          <p:nvPr/>
        </p:nvSpPr>
        <p:spPr>
          <a:xfrm>
            <a:off x="728280" y="21528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1187" y="2777"/>
                </a:moveTo>
                <a:lnTo>
                  <a:pt x="22213" y="2837"/>
                </a:lnTo>
                <a:lnTo>
                  <a:pt x="23239" y="2958"/>
                </a:lnTo>
                <a:lnTo>
                  <a:pt x="24145" y="3199"/>
                </a:lnTo>
                <a:lnTo>
                  <a:pt x="25050" y="3441"/>
                </a:lnTo>
                <a:lnTo>
                  <a:pt x="25956" y="3803"/>
                </a:lnTo>
                <a:lnTo>
                  <a:pt x="26740" y="4286"/>
                </a:lnTo>
                <a:lnTo>
                  <a:pt x="27525" y="4769"/>
                </a:lnTo>
                <a:lnTo>
                  <a:pt x="28310" y="5312"/>
                </a:lnTo>
                <a:lnTo>
                  <a:pt x="28974" y="5916"/>
                </a:lnTo>
                <a:lnTo>
                  <a:pt x="29698" y="6580"/>
                </a:lnTo>
                <a:lnTo>
                  <a:pt x="30302" y="7304"/>
                </a:lnTo>
                <a:lnTo>
                  <a:pt x="30905" y="8028"/>
                </a:lnTo>
                <a:lnTo>
                  <a:pt x="31449" y="8873"/>
                </a:lnTo>
                <a:lnTo>
                  <a:pt x="31992" y="9658"/>
                </a:lnTo>
                <a:lnTo>
                  <a:pt x="32475" y="10564"/>
                </a:lnTo>
                <a:lnTo>
                  <a:pt x="32958" y="11409"/>
                </a:lnTo>
                <a:lnTo>
                  <a:pt x="33380" y="12314"/>
                </a:lnTo>
                <a:lnTo>
                  <a:pt x="33742" y="13280"/>
                </a:lnTo>
                <a:lnTo>
                  <a:pt x="34467" y="15151"/>
                </a:lnTo>
                <a:lnTo>
                  <a:pt x="35010" y="17143"/>
                </a:lnTo>
                <a:lnTo>
                  <a:pt x="35493" y="19074"/>
                </a:lnTo>
                <a:lnTo>
                  <a:pt x="35855" y="20946"/>
                </a:lnTo>
                <a:lnTo>
                  <a:pt x="36096" y="22757"/>
                </a:lnTo>
                <a:lnTo>
                  <a:pt x="36217" y="24447"/>
                </a:lnTo>
                <a:lnTo>
                  <a:pt x="36277" y="26076"/>
                </a:lnTo>
                <a:lnTo>
                  <a:pt x="36217" y="27404"/>
                </a:lnTo>
                <a:lnTo>
                  <a:pt x="36157" y="28732"/>
                </a:lnTo>
                <a:lnTo>
                  <a:pt x="35976" y="30060"/>
                </a:lnTo>
                <a:lnTo>
                  <a:pt x="35734" y="31328"/>
                </a:lnTo>
                <a:lnTo>
                  <a:pt x="35372" y="32595"/>
                </a:lnTo>
                <a:lnTo>
                  <a:pt x="34889" y="33803"/>
                </a:lnTo>
                <a:lnTo>
                  <a:pt x="34587" y="34406"/>
                </a:lnTo>
                <a:lnTo>
                  <a:pt x="34286" y="35010"/>
                </a:lnTo>
                <a:lnTo>
                  <a:pt x="33923" y="35553"/>
                </a:lnTo>
                <a:lnTo>
                  <a:pt x="33561" y="36157"/>
                </a:lnTo>
                <a:lnTo>
                  <a:pt x="33139" y="36640"/>
                </a:lnTo>
                <a:lnTo>
                  <a:pt x="32716" y="37183"/>
                </a:lnTo>
                <a:lnTo>
                  <a:pt x="32233" y="37666"/>
                </a:lnTo>
                <a:lnTo>
                  <a:pt x="31690" y="38088"/>
                </a:lnTo>
                <a:lnTo>
                  <a:pt x="31207" y="38511"/>
                </a:lnTo>
                <a:lnTo>
                  <a:pt x="30603" y="38873"/>
                </a:lnTo>
                <a:lnTo>
                  <a:pt x="30060" y="39235"/>
                </a:lnTo>
                <a:lnTo>
                  <a:pt x="29457" y="39537"/>
                </a:lnTo>
                <a:lnTo>
                  <a:pt x="28853" y="39839"/>
                </a:lnTo>
                <a:lnTo>
                  <a:pt x="28189" y="40080"/>
                </a:lnTo>
                <a:lnTo>
                  <a:pt x="27585" y="40261"/>
                </a:lnTo>
                <a:lnTo>
                  <a:pt x="26921" y="40442"/>
                </a:lnTo>
                <a:lnTo>
                  <a:pt x="26257" y="40563"/>
                </a:lnTo>
                <a:lnTo>
                  <a:pt x="25594" y="40684"/>
                </a:lnTo>
                <a:lnTo>
                  <a:pt x="24930" y="40744"/>
                </a:lnTo>
                <a:lnTo>
                  <a:pt x="23239" y="40744"/>
                </a:lnTo>
                <a:lnTo>
                  <a:pt x="22274" y="40623"/>
                </a:lnTo>
                <a:lnTo>
                  <a:pt x="21368" y="40382"/>
                </a:lnTo>
                <a:lnTo>
                  <a:pt x="20463" y="40141"/>
                </a:lnTo>
                <a:lnTo>
                  <a:pt x="19618" y="39778"/>
                </a:lnTo>
                <a:lnTo>
                  <a:pt x="18773" y="39356"/>
                </a:lnTo>
                <a:lnTo>
                  <a:pt x="17988" y="38873"/>
                </a:lnTo>
                <a:lnTo>
                  <a:pt x="17203" y="38330"/>
                </a:lnTo>
                <a:lnTo>
                  <a:pt x="16479" y="37726"/>
                </a:lnTo>
                <a:lnTo>
                  <a:pt x="15815" y="37062"/>
                </a:lnTo>
                <a:lnTo>
                  <a:pt x="15151" y="36338"/>
                </a:lnTo>
                <a:lnTo>
                  <a:pt x="14547" y="35613"/>
                </a:lnTo>
                <a:lnTo>
                  <a:pt x="14004" y="34829"/>
                </a:lnTo>
                <a:lnTo>
                  <a:pt x="13401" y="33984"/>
                </a:lnTo>
                <a:lnTo>
                  <a:pt x="12918" y="33139"/>
                </a:lnTo>
                <a:lnTo>
                  <a:pt x="12435" y="32233"/>
                </a:lnTo>
                <a:lnTo>
                  <a:pt x="12012" y="31328"/>
                </a:lnTo>
                <a:lnTo>
                  <a:pt x="11590" y="30362"/>
                </a:lnTo>
                <a:lnTo>
                  <a:pt x="10805" y="28430"/>
                </a:lnTo>
                <a:lnTo>
                  <a:pt x="10201" y="26499"/>
                </a:lnTo>
                <a:lnTo>
                  <a:pt x="9719" y="24507"/>
                </a:lnTo>
                <a:lnTo>
                  <a:pt x="9296" y="22515"/>
                </a:lnTo>
                <a:lnTo>
                  <a:pt x="9055" y="20584"/>
                </a:lnTo>
                <a:lnTo>
                  <a:pt x="8873" y="18712"/>
                </a:lnTo>
                <a:lnTo>
                  <a:pt x="8813" y="16962"/>
                </a:lnTo>
                <a:lnTo>
                  <a:pt x="8873" y="15513"/>
                </a:lnTo>
                <a:lnTo>
                  <a:pt x="8994" y="14065"/>
                </a:lnTo>
                <a:lnTo>
                  <a:pt x="9236" y="12616"/>
                </a:lnTo>
                <a:lnTo>
                  <a:pt x="9417" y="11891"/>
                </a:lnTo>
                <a:lnTo>
                  <a:pt x="9598" y="11167"/>
                </a:lnTo>
                <a:lnTo>
                  <a:pt x="9839" y="10443"/>
                </a:lnTo>
                <a:lnTo>
                  <a:pt x="10141" y="9779"/>
                </a:lnTo>
                <a:lnTo>
                  <a:pt x="10443" y="9055"/>
                </a:lnTo>
                <a:lnTo>
                  <a:pt x="10865" y="8391"/>
                </a:lnTo>
                <a:lnTo>
                  <a:pt x="11288" y="7787"/>
                </a:lnTo>
                <a:lnTo>
                  <a:pt x="11831" y="7123"/>
                </a:lnTo>
                <a:lnTo>
                  <a:pt x="12374" y="6519"/>
                </a:lnTo>
                <a:lnTo>
                  <a:pt x="13038" y="5916"/>
                </a:lnTo>
                <a:lnTo>
                  <a:pt x="13883" y="5191"/>
                </a:lnTo>
                <a:lnTo>
                  <a:pt x="14789" y="4588"/>
                </a:lnTo>
                <a:lnTo>
                  <a:pt x="15755" y="4045"/>
                </a:lnTo>
                <a:lnTo>
                  <a:pt x="16781" y="3622"/>
                </a:lnTo>
                <a:lnTo>
                  <a:pt x="17867" y="3260"/>
                </a:lnTo>
                <a:lnTo>
                  <a:pt x="18954" y="3018"/>
                </a:lnTo>
                <a:lnTo>
                  <a:pt x="20040" y="2837"/>
                </a:lnTo>
                <a:lnTo>
                  <a:pt x="21187" y="2777"/>
                </a:lnTo>
                <a:lnTo>
                  <a:pt x="22274" y="0"/>
                </a:lnTo>
                <a:lnTo>
                  <a:pt x="21006" y="121"/>
                </a:lnTo>
                <a:lnTo>
                  <a:pt x="19799" y="242"/>
                </a:lnTo>
                <a:lnTo>
                  <a:pt x="18592" y="423"/>
                </a:lnTo>
                <a:lnTo>
                  <a:pt x="17384" y="725"/>
                </a:lnTo>
                <a:lnTo>
                  <a:pt x="16238" y="1026"/>
                </a:lnTo>
                <a:lnTo>
                  <a:pt x="15151" y="1328"/>
                </a:lnTo>
                <a:lnTo>
                  <a:pt x="14065" y="1751"/>
                </a:lnTo>
                <a:lnTo>
                  <a:pt x="12978" y="2234"/>
                </a:lnTo>
                <a:lnTo>
                  <a:pt x="11952" y="2717"/>
                </a:lnTo>
                <a:lnTo>
                  <a:pt x="10986" y="3260"/>
                </a:lnTo>
                <a:lnTo>
                  <a:pt x="10020" y="3803"/>
                </a:lnTo>
                <a:lnTo>
                  <a:pt x="9115" y="4467"/>
                </a:lnTo>
                <a:lnTo>
                  <a:pt x="8270" y="5131"/>
                </a:lnTo>
                <a:lnTo>
                  <a:pt x="7425" y="5795"/>
                </a:lnTo>
                <a:lnTo>
                  <a:pt x="6580" y="6580"/>
                </a:lnTo>
                <a:lnTo>
                  <a:pt x="5855" y="7304"/>
                </a:lnTo>
                <a:lnTo>
                  <a:pt x="5131" y="8149"/>
                </a:lnTo>
                <a:lnTo>
                  <a:pt x="4467" y="8994"/>
                </a:lnTo>
                <a:lnTo>
                  <a:pt x="3803" y="9839"/>
                </a:lnTo>
                <a:lnTo>
                  <a:pt x="3260" y="10745"/>
                </a:lnTo>
                <a:lnTo>
                  <a:pt x="2717" y="11650"/>
                </a:lnTo>
                <a:lnTo>
                  <a:pt x="2173" y="12616"/>
                </a:lnTo>
                <a:lnTo>
                  <a:pt x="1751" y="13582"/>
                </a:lnTo>
                <a:lnTo>
                  <a:pt x="1328" y="14608"/>
                </a:lnTo>
                <a:lnTo>
                  <a:pt x="1026" y="15574"/>
                </a:lnTo>
                <a:lnTo>
                  <a:pt x="725" y="16660"/>
                </a:lnTo>
                <a:lnTo>
                  <a:pt x="483" y="17686"/>
                </a:lnTo>
                <a:lnTo>
                  <a:pt x="302" y="18773"/>
                </a:lnTo>
                <a:lnTo>
                  <a:pt x="121" y="19859"/>
                </a:lnTo>
                <a:lnTo>
                  <a:pt x="61" y="20946"/>
                </a:lnTo>
                <a:lnTo>
                  <a:pt x="0" y="22032"/>
                </a:lnTo>
                <a:lnTo>
                  <a:pt x="61" y="22998"/>
                </a:lnTo>
                <a:lnTo>
                  <a:pt x="121" y="23964"/>
                </a:lnTo>
                <a:lnTo>
                  <a:pt x="242" y="24930"/>
                </a:lnTo>
                <a:lnTo>
                  <a:pt x="363" y="25895"/>
                </a:lnTo>
                <a:lnTo>
                  <a:pt x="604" y="26861"/>
                </a:lnTo>
                <a:lnTo>
                  <a:pt x="845" y="27827"/>
                </a:lnTo>
                <a:lnTo>
                  <a:pt x="1147" y="28732"/>
                </a:lnTo>
                <a:lnTo>
                  <a:pt x="1449" y="29698"/>
                </a:lnTo>
                <a:lnTo>
                  <a:pt x="1811" y="30603"/>
                </a:lnTo>
                <a:lnTo>
                  <a:pt x="2234" y="31509"/>
                </a:lnTo>
                <a:lnTo>
                  <a:pt x="2717" y="32414"/>
                </a:lnTo>
                <a:lnTo>
                  <a:pt x="3199" y="33320"/>
                </a:lnTo>
                <a:lnTo>
                  <a:pt x="3803" y="34165"/>
                </a:lnTo>
                <a:lnTo>
                  <a:pt x="4346" y="35010"/>
                </a:lnTo>
                <a:lnTo>
                  <a:pt x="5010" y="35795"/>
                </a:lnTo>
                <a:lnTo>
                  <a:pt x="5674" y="36579"/>
                </a:lnTo>
                <a:lnTo>
                  <a:pt x="6399" y="37364"/>
                </a:lnTo>
                <a:lnTo>
                  <a:pt x="7183" y="38088"/>
                </a:lnTo>
                <a:lnTo>
                  <a:pt x="7968" y="38752"/>
                </a:lnTo>
                <a:lnTo>
                  <a:pt x="8813" y="39416"/>
                </a:lnTo>
                <a:lnTo>
                  <a:pt x="9719" y="40020"/>
                </a:lnTo>
                <a:lnTo>
                  <a:pt x="10624" y="40563"/>
                </a:lnTo>
                <a:lnTo>
                  <a:pt x="11590" y="41106"/>
                </a:lnTo>
                <a:lnTo>
                  <a:pt x="12616" y="41589"/>
                </a:lnTo>
                <a:lnTo>
                  <a:pt x="13702" y="42012"/>
                </a:lnTo>
                <a:lnTo>
                  <a:pt x="14789" y="42374"/>
                </a:lnTo>
                <a:lnTo>
                  <a:pt x="15936" y="42736"/>
                </a:lnTo>
                <a:lnTo>
                  <a:pt x="17083" y="42978"/>
                </a:lnTo>
                <a:lnTo>
                  <a:pt x="18290" y="43219"/>
                </a:lnTo>
                <a:lnTo>
                  <a:pt x="19557" y="43340"/>
                </a:lnTo>
                <a:lnTo>
                  <a:pt x="20825" y="43460"/>
                </a:lnTo>
                <a:lnTo>
                  <a:pt x="22213" y="43521"/>
                </a:lnTo>
                <a:lnTo>
                  <a:pt x="23541" y="43460"/>
                </a:lnTo>
                <a:lnTo>
                  <a:pt x="24869" y="43340"/>
                </a:lnTo>
                <a:lnTo>
                  <a:pt x="26197" y="43219"/>
                </a:lnTo>
                <a:lnTo>
                  <a:pt x="27404" y="42978"/>
                </a:lnTo>
                <a:lnTo>
                  <a:pt x="28612" y="42676"/>
                </a:lnTo>
                <a:lnTo>
                  <a:pt x="29819" y="42374"/>
                </a:lnTo>
                <a:lnTo>
                  <a:pt x="30966" y="42012"/>
                </a:lnTo>
                <a:lnTo>
                  <a:pt x="32052" y="41529"/>
                </a:lnTo>
                <a:lnTo>
                  <a:pt x="33078" y="41046"/>
                </a:lnTo>
                <a:lnTo>
                  <a:pt x="34104" y="40503"/>
                </a:lnTo>
                <a:lnTo>
                  <a:pt x="35070" y="39959"/>
                </a:lnTo>
                <a:lnTo>
                  <a:pt x="35976" y="39356"/>
                </a:lnTo>
                <a:lnTo>
                  <a:pt x="36881" y="38692"/>
                </a:lnTo>
                <a:lnTo>
                  <a:pt x="37726" y="37968"/>
                </a:lnTo>
                <a:lnTo>
                  <a:pt x="38511" y="37243"/>
                </a:lnTo>
                <a:lnTo>
                  <a:pt x="39296" y="36459"/>
                </a:lnTo>
                <a:lnTo>
                  <a:pt x="39959" y="35674"/>
                </a:lnTo>
                <a:lnTo>
                  <a:pt x="40623" y="34829"/>
                </a:lnTo>
                <a:lnTo>
                  <a:pt x="41287" y="33984"/>
                </a:lnTo>
                <a:lnTo>
                  <a:pt x="41831" y="33139"/>
                </a:lnTo>
                <a:lnTo>
                  <a:pt x="42374" y="32233"/>
                </a:lnTo>
                <a:lnTo>
                  <a:pt x="42857" y="31267"/>
                </a:lnTo>
                <a:lnTo>
                  <a:pt x="43340" y="30362"/>
                </a:lnTo>
                <a:lnTo>
                  <a:pt x="43762" y="29396"/>
                </a:lnTo>
                <a:lnTo>
                  <a:pt x="44064" y="28430"/>
                </a:lnTo>
                <a:lnTo>
                  <a:pt x="44366" y="27465"/>
                </a:lnTo>
                <a:lnTo>
                  <a:pt x="44668" y="26439"/>
                </a:lnTo>
                <a:lnTo>
                  <a:pt x="44849" y="25473"/>
                </a:lnTo>
                <a:lnTo>
                  <a:pt x="45030" y="24447"/>
                </a:lnTo>
                <a:lnTo>
                  <a:pt x="45151" y="23420"/>
                </a:lnTo>
                <a:lnTo>
                  <a:pt x="45211" y="22455"/>
                </a:lnTo>
                <a:lnTo>
                  <a:pt x="45271" y="21429"/>
                </a:lnTo>
                <a:lnTo>
                  <a:pt x="45211" y="20402"/>
                </a:lnTo>
                <a:lnTo>
                  <a:pt x="45151" y="19376"/>
                </a:lnTo>
                <a:lnTo>
                  <a:pt x="45030" y="18350"/>
                </a:lnTo>
                <a:lnTo>
                  <a:pt x="44849" y="17324"/>
                </a:lnTo>
                <a:lnTo>
                  <a:pt x="44668" y="16358"/>
                </a:lnTo>
                <a:lnTo>
                  <a:pt x="44366" y="15332"/>
                </a:lnTo>
                <a:lnTo>
                  <a:pt x="44064" y="14366"/>
                </a:lnTo>
                <a:lnTo>
                  <a:pt x="43762" y="13461"/>
                </a:lnTo>
                <a:lnTo>
                  <a:pt x="43340" y="12495"/>
                </a:lnTo>
                <a:lnTo>
                  <a:pt x="42917" y="11590"/>
                </a:lnTo>
                <a:lnTo>
                  <a:pt x="42434" y="10684"/>
                </a:lnTo>
                <a:lnTo>
                  <a:pt x="41891" y="9779"/>
                </a:lnTo>
                <a:lnTo>
                  <a:pt x="41348" y="8934"/>
                </a:lnTo>
                <a:lnTo>
                  <a:pt x="40744" y="8149"/>
                </a:lnTo>
                <a:lnTo>
                  <a:pt x="40080" y="7364"/>
                </a:lnTo>
                <a:lnTo>
                  <a:pt x="39416" y="6580"/>
                </a:lnTo>
                <a:lnTo>
                  <a:pt x="38692" y="5855"/>
                </a:lnTo>
                <a:lnTo>
                  <a:pt x="37907" y="5131"/>
                </a:lnTo>
                <a:lnTo>
                  <a:pt x="37122" y="4467"/>
                </a:lnTo>
                <a:lnTo>
                  <a:pt x="36277" y="3863"/>
                </a:lnTo>
                <a:lnTo>
                  <a:pt x="35432" y="3260"/>
                </a:lnTo>
                <a:lnTo>
                  <a:pt x="34527" y="2717"/>
                </a:lnTo>
                <a:lnTo>
                  <a:pt x="33561" y="2234"/>
                </a:lnTo>
                <a:lnTo>
                  <a:pt x="32595" y="1811"/>
                </a:lnTo>
                <a:lnTo>
                  <a:pt x="31569" y="1389"/>
                </a:lnTo>
                <a:lnTo>
                  <a:pt x="30483" y="1026"/>
                </a:lnTo>
                <a:lnTo>
                  <a:pt x="29457" y="725"/>
                </a:lnTo>
                <a:lnTo>
                  <a:pt x="28310" y="483"/>
                </a:lnTo>
                <a:lnTo>
                  <a:pt x="27163" y="242"/>
                </a:lnTo>
                <a:lnTo>
                  <a:pt x="26016" y="121"/>
                </a:lnTo>
                <a:lnTo>
                  <a:pt x="24809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35"/>
          <p:cNvSpPr/>
          <p:nvPr/>
        </p:nvSpPr>
        <p:spPr>
          <a:xfrm>
            <a:off x="762120" y="226080"/>
            <a:ext cx="105480" cy="145800"/>
          </a:xfrm>
          <a:custGeom>
            <a:avLst/>
            <a:gdLst/>
            <a:ahLst/>
            <a:rect l="0" t="0" r="r" b="b"/>
            <a:pathLst>
              <a:path w="27465" h="37968">
                <a:moveTo>
                  <a:pt x="24748" y="33380"/>
                </a:moveTo>
                <a:lnTo>
                  <a:pt x="24748" y="33380"/>
                </a:lnTo>
                <a:lnTo>
                  <a:pt x="25110" y="32776"/>
                </a:lnTo>
                <a:lnTo>
                  <a:pt x="25473" y="32233"/>
                </a:lnTo>
                <a:lnTo>
                  <a:pt x="25774" y="31629"/>
                </a:lnTo>
                <a:lnTo>
                  <a:pt x="26076" y="31026"/>
                </a:lnTo>
                <a:lnTo>
                  <a:pt x="26559" y="29818"/>
                </a:lnTo>
                <a:lnTo>
                  <a:pt x="26921" y="28551"/>
                </a:lnTo>
                <a:lnTo>
                  <a:pt x="27163" y="27283"/>
                </a:lnTo>
                <a:lnTo>
                  <a:pt x="27344" y="25955"/>
                </a:lnTo>
                <a:lnTo>
                  <a:pt x="27404" y="24627"/>
                </a:lnTo>
                <a:lnTo>
                  <a:pt x="27464" y="23299"/>
                </a:lnTo>
                <a:lnTo>
                  <a:pt x="27464" y="23299"/>
                </a:lnTo>
                <a:lnTo>
                  <a:pt x="27404" y="21670"/>
                </a:lnTo>
                <a:lnTo>
                  <a:pt x="27283" y="19980"/>
                </a:lnTo>
                <a:lnTo>
                  <a:pt x="27042" y="18169"/>
                </a:lnTo>
                <a:lnTo>
                  <a:pt x="26680" y="16297"/>
                </a:lnTo>
                <a:lnTo>
                  <a:pt x="26197" y="14366"/>
                </a:lnTo>
                <a:lnTo>
                  <a:pt x="25654" y="12374"/>
                </a:lnTo>
                <a:lnTo>
                  <a:pt x="24929" y="10503"/>
                </a:lnTo>
                <a:lnTo>
                  <a:pt x="24567" y="9537"/>
                </a:lnTo>
                <a:lnTo>
                  <a:pt x="24145" y="8632"/>
                </a:lnTo>
                <a:lnTo>
                  <a:pt x="23662" y="7787"/>
                </a:lnTo>
                <a:lnTo>
                  <a:pt x="23179" y="6881"/>
                </a:lnTo>
                <a:lnTo>
                  <a:pt x="22636" y="6096"/>
                </a:lnTo>
                <a:lnTo>
                  <a:pt x="22092" y="5251"/>
                </a:lnTo>
                <a:lnTo>
                  <a:pt x="21489" y="4527"/>
                </a:lnTo>
                <a:lnTo>
                  <a:pt x="20885" y="3803"/>
                </a:lnTo>
                <a:lnTo>
                  <a:pt x="20161" y="3139"/>
                </a:lnTo>
                <a:lnTo>
                  <a:pt x="19497" y="2535"/>
                </a:lnTo>
                <a:lnTo>
                  <a:pt x="18712" y="1992"/>
                </a:lnTo>
                <a:lnTo>
                  <a:pt x="17927" y="1509"/>
                </a:lnTo>
                <a:lnTo>
                  <a:pt x="17143" y="1026"/>
                </a:lnTo>
                <a:lnTo>
                  <a:pt x="16237" y="664"/>
                </a:lnTo>
                <a:lnTo>
                  <a:pt x="15332" y="422"/>
                </a:lnTo>
                <a:lnTo>
                  <a:pt x="14426" y="181"/>
                </a:lnTo>
                <a:lnTo>
                  <a:pt x="13400" y="60"/>
                </a:lnTo>
                <a:lnTo>
                  <a:pt x="12374" y="0"/>
                </a:lnTo>
                <a:lnTo>
                  <a:pt x="12374" y="0"/>
                </a:lnTo>
                <a:lnTo>
                  <a:pt x="11227" y="60"/>
                </a:lnTo>
                <a:lnTo>
                  <a:pt x="10141" y="241"/>
                </a:lnTo>
                <a:lnTo>
                  <a:pt x="9054" y="483"/>
                </a:lnTo>
                <a:lnTo>
                  <a:pt x="7968" y="845"/>
                </a:lnTo>
                <a:lnTo>
                  <a:pt x="6942" y="1268"/>
                </a:lnTo>
                <a:lnTo>
                  <a:pt x="5976" y="1811"/>
                </a:lnTo>
                <a:lnTo>
                  <a:pt x="5070" y="2414"/>
                </a:lnTo>
                <a:lnTo>
                  <a:pt x="4225" y="3139"/>
                </a:lnTo>
                <a:lnTo>
                  <a:pt x="4225" y="3139"/>
                </a:lnTo>
                <a:lnTo>
                  <a:pt x="3561" y="3742"/>
                </a:lnTo>
                <a:lnTo>
                  <a:pt x="3018" y="4346"/>
                </a:lnTo>
                <a:lnTo>
                  <a:pt x="2475" y="5010"/>
                </a:lnTo>
                <a:lnTo>
                  <a:pt x="2052" y="5614"/>
                </a:lnTo>
                <a:lnTo>
                  <a:pt x="1630" y="6278"/>
                </a:lnTo>
                <a:lnTo>
                  <a:pt x="1328" y="7002"/>
                </a:lnTo>
                <a:lnTo>
                  <a:pt x="1026" y="7666"/>
                </a:lnTo>
                <a:lnTo>
                  <a:pt x="785" y="8390"/>
                </a:lnTo>
                <a:lnTo>
                  <a:pt x="604" y="9114"/>
                </a:lnTo>
                <a:lnTo>
                  <a:pt x="423" y="9839"/>
                </a:lnTo>
                <a:lnTo>
                  <a:pt x="181" y="11288"/>
                </a:lnTo>
                <a:lnTo>
                  <a:pt x="60" y="12736"/>
                </a:lnTo>
                <a:lnTo>
                  <a:pt x="0" y="14185"/>
                </a:lnTo>
                <a:lnTo>
                  <a:pt x="0" y="14185"/>
                </a:lnTo>
                <a:lnTo>
                  <a:pt x="60" y="15935"/>
                </a:lnTo>
                <a:lnTo>
                  <a:pt x="242" y="17807"/>
                </a:lnTo>
                <a:lnTo>
                  <a:pt x="483" y="19738"/>
                </a:lnTo>
                <a:lnTo>
                  <a:pt x="906" y="21730"/>
                </a:lnTo>
                <a:lnTo>
                  <a:pt x="1388" y="23722"/>
                </a:lnTo>
                <a:lnTo>
                  <a:pt x="1992" y="25653"/>
                </a:lnTo>
                <a:lnTo>
                  <a:pt x="2777" y="27585"/>
                </a:lnTo>
                <a:lnTo>
                  <a:pt x="3199" y="28551"/>
                </a:lnTo>
                <a:lnTo>
                  <a:pt x="3622" y="29456"/>
                </a:lnTo>
                <a:lnTo>
                  <a:pt x="4105" y="30362"/>
                </a:lnTo>
                <a:lnTo>
                  <a:pt x="4588" y="31207"/>
                </a:lnTo>
                <a:lnTo>
                  <a:pt x="5191" y="32052"/>
                </a:lnTo>
                <a:lnTo>
                  <a:pt x="5734" y="32836"/>
                </a:lnTo>
                <a:lnTo>
                  <a:pt x="6338" y="33561"/>
                </a:lnTo>
                <a:lnTo>
                  <a:pt x="7002" y="34285"/>
                </a:lnTo>
                <a:lnTo>
                  <a:pt x="7666" y="34949"/>
                </a:lnTo>
                <a:lnTo>
                  <a:pt x="8390" y="35553"/>
                </a:lnTo>
                <a:lnTo>
                  <a:pt x="9175" y="36096"/>
                </a:lnTo>
                <a:lnTo>
                  <a:pt x="9960" y="36579"/>
                </a:lnTo>
                <a:lnTo>
                  <a:pt x="10805" y="37001"/>
                </a:lnTo>
                <a:lnTo>
                  <a:pt x="11650" y="37364"/>
                </a:lnTo>
                <a:lnTo>
                  <a:pt x="12555" y="37605"/>
                </a:lnTo>
                <a:lnTo>
                  <a:pt x="13461" y="37846"/>
                </a:lnTo>
                <a:lnTo>
                  <a:pt x="14426" y="37967"/>
                </a:lnTo>
                <a:lnTo>
                  <a:pt x="15453" y="37967"/>
                </a:lnTo>
                <a:lnTo>
                  <a:pt x="15453" y="37967"/>
                </a:lnTo>
                <a:lnTo>
                  <a:pt x="16117" y="37967"/>
                </a:lnTo>
                <a:lnTo>
                  <a:pt x="16781" y="37907"/>
                </a:lnTo>
                <a:lnTo>
                  <a:pt x="17444" y="37786"/>
                </a:lnTo>
                <a:lnTo>
                  <a:pt x="18108" y="37665"/>
                </a:lnTo>
                <a:lnTo>
                  <a:pt x="18772" y="37484"/>
                </a:lnTo>
                <a:lnTo>
                  <a:pt x="19376" y="37303"/>
                </a:lnTo>
                <a:lnTo>
                  <a:pt x="20040" y="37062"/>
                </a:lnTo>
                <a:lnTo>
                  <a:pt x="20644" y="36760"/>
                </a:lnTo>
                <a:lnTo>
                  <a:pt x="21247" y="36458"/>
                </a:lnTo>
                <a:lnTo>
                  <a:pt x="21790" y="36096"/>
                </a:lnTo>
                <a:lnTo>
                  <a:pt x="22394" y="35734"/>
                </a:lnTo>
                <a:lnTo>
                  <a:pt x="22877" y="35311"/>
                </a:lnTo>
                <a:lnTo>
                  <a:pt x="23420" y="34889"/>
                </a:lnTo>
                <a:lnTo>
                  <a:pt x="23903" y="34406"/>
                </a:lnTo>
                <a:lnTo>
                  <a:pt x="24326" y="33863"/>
                </a:lnTo>
                <a:lnTo>
                  <a:pt x="24748" y="3338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36"/>
          <p:cNvSpPr/>
          <p:nvPr/>
        </p:nvSpPr>
        <p:spPr>
          <a:xfrm>
            <a:off x="728280" y="215280"/>
            <a:ext cx="173880" cy="167400"/>
          </a:xfrm>
          <a:custGeom>
            <a:avLst/>
            <a:gdLst/>
            <a:ahLst/>
            <a:rect l="0" t="0" r="r" b="b"/>
            <a:pathLst>
              <a:path w="45272" h="43522">
                <a:moveTo>
                  <a:pt x="22213" y="43521"/>
                </a:moveTo>
                <a:lnTo>
                  <a:pt x="22213" y="43521"/>
                </a:lnTo>
                <a:lnTo>
                  <a:pt x="20825" y="43460"/>
                </a:lnTo>
                <a:lnTo>
                  <a:pt x="19557" y="43340"/>
                </a:lnTo>
                <a:lnTo>
                  <a:pt x="18290" y="43219"/>
                </a:lnTo>
                <a:lnTo>
                  <a:pt x="17083" y="42978"/>
                </a:lnTo>
                <a:lnTo>
                  <a:pt x="15936" y="42736"/>
                </a:lnTo>
                <a:lnTo>
                  <a:pt x="14789" y="42374"/>
                </a:lnTo>
                <a:lnTo>
                  <a:pt x="13702" y="42012"/>
                </a:lnTo>
                <a:lnTo>
                  <a:pt x="12616" y="41589"/>
                </a:lnTo>
                <a:lnTo>
                  <a:pt x="11590" y="41106"/>
                </a:lnTo>
                <a:lnTo>
                  <a:pt x="10624" y="40563"/>
                </a:lnTo>
                <a:lnTo>
                  <a:pt x="9719" y="40020"/>
                </a:lnTo>
                <a:lnTo>
                  <a:pt x="8813" y="39416"/>
                </a:lnTo>
                <a:lnTo>
                  <a:pt x="7968" y="38752"/>
                </a:lnTo>
                <a:lnTo>
                  <a:pt x="7183" y="38088"/>
                </a:lnTo>
                <a:lnTo>
                  <a:pt x="6399" y="37364"/>
                </a:lnTo>
                <a:lnTo>
                  <a:pt x="5674" y="36579"/>
                </a:lnTo>
                <a:lnTo>
                  <a:pt x="5010" y="35795"/>
                </a:lnTo>
                <a:lnTo>
                  <a:pt x="4346" y="35010"/>
                </a:lnTo>
                <a:lnTo>
                  <a:pt x="3803" y="34165"/>
                </a:lnTo>
                <a:lnTo>
                  <a:pt x="3199" y="33320"/>
                </a:lnTo>
                <a:lnTo>
                  <a:pt x="2717" y="32414"/>
                </a:lnTo>
                <a:lnTo>
                  <a:pt x="2234" y="31509"/>
                </a:lnTo>
                <a:lnTo>
                  <a:pt x="1811" y="30603"/>
                </a:lnTo>
                <a:lnTo>
                  <a:pt x="1449" y="29698"/>
                </a:lnTo>
                <a:lnTo>
                  <a:pt x="1147" y="28732"/>
                </a:lnTo>
                <a:lnTo>
                  <a:pt x="845" y="27827"/>
                </a:lnTo>
                <a:lnTo>
                  <a:pt x="604" y="26861"/>
                </a:lnTo>
                <a:lnTo>
                  <a:pt x="363" y="25895"/>
                </a:lnTo>
                <a:lnTo>
                  <a:pt x="242" y="24930"/>
                </a:lnTo>
                <a:lnTo>
                  <a:pt x="121" y="23964"/>
                </a:lnTo>
                <a:lnTo>
                  <a:pt x="61" y="22998"/>
                </a:lnTo>
                <a:lnTo>
                  <a:pt x="0" y="22032"/>
                </a:lnTo>
                <a:lnTo>
                  <a:pt x="0" y="22032"/>
                </a:lnTo>
                <a:lnTo>
                  <a:pt x="61" y="20946"/>
                </a:lnTo>
                <a:lnTo>
                  <a:pt x="121" y="19859"/>
                </a:lnTo>
                <a:lnTo>
                  <a:pt x="302" y="18773"/>
                </a:lnTo>
                <a:lnTo>
                  <a:pt x="483" y="17686"/>
                </a:lnTo>
                <a:lnTo>
                  <a:pt x="725" y="16660"/>
                </a:lnTo>
                <a:lnTo>
                  <a:pt x="1026" y="15574"/>
                </a:lnTo>
                <a:lnTo>
                  <a:pt x="1328" y="14608"/>
                </a:lnTo>
                <a:lnTo>
                  <a:pt x="1751" y="13582"/>
                </a:lnTo>
                <a:lnTo>
                  <a:pt x="2173" y="12616"/>
                </a:lnTo>
                <a:lnTo>
                  <a:pt x="2717" y="11650"/>
                </a:lnTo>
                <a:lnTo>
                  <a:pt x="3260" y="10745"/>
                </a:lnTo>
                <a:lnTo>
                  <a:pt x="3803" y="9839"/>
                </a:lnTo>
                <a:lnTo>
                  <a:pt x="4467" y="8994"/>
                </a:lnTo>
                <a:lnTo>
                  <a:pt x="5131" y="8149"/>
                </a:lnTo>
                <a:lnTo>
                  <a:pt x="5855" y="7304"/>
                </a:lnTo>
                <a:lnTo>
                  <a:pt x="6580" y="6580"/>
                </a:lnTo>
                <a:lnTo>
                  <a:pt x="7425" y="5795"/>
                </a:lnTo>
                <a:lnTo>
                  <a:pt x="8270" y="5131"/>
                </a:lnTo>
                <a:lnTo>
                  <a:pt x="9115" y="4467"/>
                </a:lnTo>
                <a:lnTo>
                  <a:pt x="10020" y="3803"/>
                </a:lnTo>
                <a:lnTo>
                  <a:pt x="10986" y="3260"/>
                </a:lnTo>
                <a:lnTo>
                  <a:pt x="11952" y="2717"/>
                </a:lnTo>
                <a:lnTo>
                  <a:pt x="12978" y="2234"/>
                </a:lnTo>
                <a:lnTo>
                  <a:pt x="14065" y="1751"/>
                </a:lnTo>
                <a:lnTo>
                  <a:pt x="15151" y="1328"/>
                </a:lnTo>
                <a:lnTo>
                  <a:pt x="16238" y="1026"/>
                </a:lnTo>
                <a:lnTo>
                  <a:pt x="17384" y="725"/>
                </a:lnTo>
                <a:lnTo>
                  <a:pt x="18592" y="423"/>
                </a:lnTo>
                <a:lnTo>
                  <a:pt x="19799" y="242"/>
                </a:lnTo>
                <a:lnTo>
                  <a:pt x="21006" y="121"/>
                </a:lnTo>
                <a:lnTo>
                  <a:pt x="22274" y="0"/>
                </a:lnTo>
                <a:lnTo>
                  <a:pt x="23541" y="0"/>
                </a:lnTo>
                <a:lnTo>
                  <a:pt x="23541" y="0"/>
                </a:lnTo>
                <a:lnTo>
                  <a:pt x="24809" y="0"/>
                </a:lnTo>
                <a:lnTo>
                  <a:pt x="26016" y="121"/>
                </a:lnTo>
                <a:lnTo>
                  <a:pt x="27163" y="242"/>
                </a:lnTo>
                <a:lnTo>
                  <a:pt x="28310" y="483"/>
                </a:lnTo>
                <a:lnTo>
                  <a:pt x="29457" y="725"/>
                </a:lnTo>
                <a:lnTo>
                  <a:pt x="30483" y="1026"/>
                </a:lnTo>
                <a:lnTo>
                  <a:pt x="31569" y="1389"/>
                </a:lnTo>
                <a:lnTo>
                  <a:pt x="32595" y="1811"/>
                </a:lnTo>
                <a:lnTo>
                  <a:pt x="33561" y="2234"/>
                </a:lnTo>
                <a:lnTo>
                  <a:pt x="34527" y="2717"/>
                </a:lnTo>
                <a:lnTo>
                  <a:pt x="35432" y="3260"/>
                </a:lnTo>
                <a:lnTo>
                  <a:pt x="36277" y="3863"/>
                </a:lnTo>
                <a:lnTo>
                  <a:pt x="37122" y="4467"/>
                </a:lnTo>
                <a:lnTo>
                  <a:pt x="37907" y="5131"/>
                </a:lnTo>
                <a:lnTo>
                  <a:pt x="38692" y="5855"/>
                </a:lnTo>
                <a:lnTo>
                  <a:pt x="39416" y="6580"/>
                </a:lnTo>
                <a:lnTo>
                  <a:pt x="40080" y="7364"/>
                </a:lnTo>
                <a:lnTo>
                  <a:pt x="40744" y="8149"/>
                </a:lnTo>
                <a:lnTo>
                  <a:pt x="41348" y="8934"/>
                </a:lnTo>
                <a:lnTo>
                  <a:pt x="41891" y="9779"/>
                </a:lnTo>
                <a:lnTo>
                  <a:pt x="42434" y="10684"/>
                </a:lnTo>
                <a:lnTo>
                  <a:pt x="42917" y="11590"/>
                </a:lnTo>
                <a:lnTo>
                  <a:pt x="43340" y="12495"/>
                </a:lnTo>
                <a:lnTo>
                  <a:pt x="43762" y="13461"/>
                </a:lnTo>
                <a:lnTo>
                  <a:pt x="44064" y="14366"/>
                </a:lnTo>
                <a:lnTo>
                  <a:pt x="44366" y="15332"/>
                </a:lnTo>
                <a:lnTo>
                  <a:pt x="44668" y="16358"/>
                </a:lnTo>
                <a:lnTo>
                  <a:pt x="44849" y="17324"/>
                </a:lnTo>
                <a:lnTo>
                  <a:pt x="45030" y="18350"/>
                </a:lnTo>
                <a:lnTo>
                  <a:pt x="45151" y="19376"/>
                </a:lnTo>
                <a:lnTo>
                  <a:pt x="45211" y="20402"/>
                </a:lnTo>
                <a:lnTo>
                  <a:pt x="45271" y="21429"/>
                </a:lnTo>
                <a:lnTo>
                  <a:pt x="45271" y="21429"/>
                </a:lnTo>
                <a:lnTo>
                  <a:pt x="45211" y="22455"/>
                </a:lnTo>
                <a:lnTo>
                  <a:pt x="45151" y="23420"/>
                </a:lnTo>
                <a:lnTo>
                  <a:pt x="45030" y="24447"/>
                </a:lnTo>
                <a:lnTo>
                  <a:pt x="44849" y="25473"/>
                </a:lnTo>
                <a:lnTo>
                  <a:pt x="44668" y="26439"/>
                </a:lnTo>
                <a:lnTo>
                  <a:pt x="44366" y="27465"/>
                </a:lnTo>
                <a:lnTo>
                  <a:pt x="44064" y="28430"/>
                </a:lnTo>
                <a:lnTo>
                  <a:pt x="43762" y="29396"/>
                </a:lnTo>
                <a:lnTo>
                  <a:pt x="43340" y="30362"/>
                </a:lnTo>
                <a:lnTo>
                  <a:pt x="42857" y="31267"/>
                </a:lnTo>
                <a:lnTo>
                  <a:pt x="42374" y="32233"/>
                </a:lnTo>
                <a:lnTo>
                  <a:pt x="41831" y="33139"/>
                </a:lnTo>
                <a:lnTo>
                  <a:pt x="41287" y="33984"/>
                </a:lnTo>
                <a:lnTo>
                  <a:pt x="40623" y="34829"/>
                </a:lnTo>
                <a:lnTo>
                  <a:pt x="39959" y="35674"/>
                </a:lnTo>
                <a:lnTo>
                  <a:pt x="39296" y="36459"/>
                </a:lnTo>
                <a:lnTo>
                  <a:pt x="38511" y="37243"/>
                </a:lnTo>
                <a:lnTo>
                  <a:pt x="37726" y="37968"/>
                </a:lnTo>
                <a:lnTo>
                  <a:pt x="36881" y="38692"/>
                </a:lnTo>
                <a:lnTo>
                  <a:pt x="35976" y="39356"/>
                </a:lnTo>
                <a:lnTo>
                  <a:pt x="35070" y="39959"/>
                </a:lnTo>
                <a:lnTo>
                  <a:pt x="34104" y="40503"/>
                </a:lnTo>
                <a:lnTo>
                  <a:pt x="33078" y="41046"/>
                </a:lnTo>
                <a:lnTo>
                  <a:pt x="32052" y="41529"/>
                </a:lnTo>
                <a:lnTo>
                  <a:pt x="30966" y="42012"/>
                </a:lnTo>
                <a:lnTo>
                  <a:pt x="29819" y="42374"/>
                </a:lnTo>
                <a:lnTo>
                  <a:pt x="28612" y="42676"/>
                </a:lnTo>
                <a:lnTo>
                  <a:pt x="27404" y="42978"/>
                </a:lnTo>
                <a:lnTo>
                  <a:pt x="26197" y="43219"/>
                </a:lnTo>
                <a:lnTo>
                  <a:pt x="24869" y="43340"/>
                </a:lnTo>
                <a:lnTo>
                  <a:pt x="23541" y="43460"/>
                </a:lnTo>
                <a:lnTo>
                  <a:pt x="22213" y="4352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7"/>
          <p:cNvSpPr/>
          <p:nvPr/>
        </p:nvSpPr>
        <p:spPr>
          <a:xfrm>
            <a:off x="457200" y="13608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36881" y="0"/>
                </a:moveTo>
                <a:lnTo>
                  <a:pt x="34708" y="61"/>
                </a:lnTo>
                <a:lnTo>
                  <a:pt x="32656" y="181"/>
                </a:lnTo>
                <a:lnTo>
                  <a:pt x="30603" y="423"/>
                </a:lnTo>
                <a:lnTo>
                  <a:pt x="28611" y="725"/>
                </a:lnTo>
                <a:lnTo>
                  <a:pt x="26680" y="1147"/>
                </a:lnTo>
                <a:lnTo>
                  <a:pt x="24809" y="1630"/>
                </a:lnTo>
                <a:lnTo>
                  <a:pt x="23058" y="2234"/>
                </a:lnTo>
                <a:lnTo>
                  <a:pt x="21308" y="2837"/>
                </a:lnTo>
                <a:lnTo>
                  <a:pt x="19618" y="3561"/>
                </a:lnTo>
                <a:lnTo>
                  <a:pt x="17988" y="4346"/>
                </a:lnTo>
                <a:lnTo>
                  <a:pt x="16479" y="5191"/>
                </a:lnTo>
                <a:lnTo>
                  <a:pt x="14970" y="6157"/>
                </a:lnTo>
                <a:lnTo>
                  <a:pt x="13581" y="7123"/>
                </a:lnTo>
                <a:lnTo>
                  <a:pt x="12193" y="8149"/>
                </a:lnTo>
                <a:lnTo>
                  <a:pt x="10926" y="9296"/>
                </a:lnTo>
                <a:lnTo>
                  <a:pt x="9718" y="10443"/>
                </a:lnTo>
                <a:lnTo>
                  <a:pt x="8571" y="11650"/>
                </a:lnTo>
                <a:lnTo>
                  <a:pt x="7485" y="12917"/>
                </a:lnTo>
                <a:lnTo>
                  <a:pt x="6459" y="14245"/>
                </a:lnTo>
                <a:lnTo>
                  <a:pt x="5493" y="15573"/>
                </a:lnTo>
                <a:lnTo>
                  <a:pt x="4648" y="16962"/>
                </a:lnTo>
                <a:lnTo>
                  <a:pt x="3863" y="18410"/>
                </a:lnTo>
                <a:lnTo>
                  <a:pt x="3139" y="19859"/>
                </a:lnTo>
                <a:lnTo>
                  <a:pt x="2475" y="21368"/>
                </a:lnTo>
                <a:lnTo>
                  <a:pt x="1871" y="22877"/>
                </a:lnTo>
                <a:lnTo>
                  <a:pt x="1388" y="24446"/>
                </a:lnTo>
                <a:lnTo>
                  <a:pt x="966" y="26016"/>
                </a:lnTo>
                <a:lnTo>
                  <a:pt x="604" y="27585"/>
                </a:lnTo>
                <a:lnTo>
                  <a:pt x="362" y="29215"/>
                </a:lnTo>
                <a:lnTo>
                  <a:pt x="121" y="30845"/>
                </a:lnTo>
                <a:lnTo>
                  <a:pt x="0" y="32474"/>
                </a:lnTo>
                <a:lnTo>
                  <a:pt x="0" y="34165"/>
                </a:lnTo>
                <a:lnTo>
                  <a:pt x="0" y="35553"/>
                </a:lnTo>
                <a:lnTo>
                  <a:pt x="121" y="36941"/>
                </a:lnTo>
                <a:lnTo>
                  <a:pt x="242" y="38330"/>
                </a:lnTo>
                <a:lnTo>
                  <a:pt x="423" y="39718"/>
                </a:lnTo>
                <a:lnTo>
                  <a:pt x="725" y="41167"/>
                </a:lnTo>
                <a:lnTo>
                  <a:pt x="1026" y="42615"/>
                </a:lnTo>
                <a:lnTo>
                  <a:pt x="1449" y="44003"/>
                </a:lnTo>
                <a:lnTo>
                  <a:pt x="1871" y="45452"/>
                </a:lnTo>
                <a:lnTo>
                  <a:pt x="2415" y="46840"/>
                </a:lnTo>
                <a:lnTo>
                  <a:pt x="2958" y="48229"/>
                </a:lnTo>
                <a:lnTo>
                  <a:pt x="3622" y="49617"/>
                </a:lnTo>
                <a:lnTo>
                  <a:pt x="4346" y="51005"/>
                </a:lnTo>
                <a:lnTo>
                  <a:pt x="5131" y="52333"/>
                </a:lnTo>
                <a:lnTo>
                  <a:pt x="5976" y="53661"/>
                </a:lnTo>
                <a:lnTo>
                  <a:pt x="6942" y="54929"/>
                </a:lnTo>
                <a:lnTo>
                  <a:pt x="7907" y="56136"/>
                </a:lnTo>
                <a:lnTo>
                  <a:pt x="8994" y="57343"/>
                </a:lnTo>
                <a:lnTo>
                  <a:pt x="10141" y="58430"/>
                </a:lnTo>
                <a:lnTo>
                  <a:pt x="11408" y="59577"/>
                </a:lnTo>
                <a:lnTo>
                  <a:pt x="12676" y="60603"/>
                </a:lnTo>
                <a:lnTo>
                  <a:pt x="14064" y="61569"/>
                </a:lnTo>
                <a:lnTo>
                  <a:pt x="15513" y="62474"/>
                </a:lnTo>
                <a:lnTo>
                  <a:pt x="17082" y="63319"/>
                </a:lnTo>
                <a:lnTo>
                  <a:pt x="18712" y="64104"/>
                </a:lnTo>
                <a:lnTo>
                  <a:pt x="20402" y="64768"/>
                </a:lnTo>
                <a:lnTo>
                  <a:pt x="22213" y="65432"/>
                </a:lnTo>
                <a:lnTo>
                  <a:pt x="24084" y="65915"/>
                </a:lnTo>
                <a:lnTo>
                  <a:pt x="26076" y="66397"/>
                </a:lnTo>
                <a:lnTo>
                  <a:pt x="28068" y="66760"/>
                </a:lnTo>
                <a:lnTo>
                  <a:pt x="30241" y="67001"/>
                </a:lnTo>
                <a:lnTo>
                  <a:pt x="32475" y="67182"/>
                </a:lnTo>
                <a:lnTo>
                  <a:pt x="34768" y="67243"/>
                </a:lnTo>
                <a:lnTo>
                  <a:pt x="36639" y="67182"/>
                </a:lnTo>
                <a:lnTo>
                  <a:pt x="38511" y="67061"/>
                </a:lnTo>
                <a:lnTo>
                  <a:pt x="40382" y="66941"/>
                </a:lnTo>
                <a:lnTo>
                  <a:pt x="42193" y="66760"/>
                </a:lnTo>
                <a:lnTo>
                  <a:pt x="45935" y="66277"/>
                </a:lnTo>
                <a:lnTo>
                  <a:pt x="49859" y="65673"/>
                </a:lnTo>
                <a:lnTo>
                  <a:pt x="62897" y="62655"/>
                </a:lnTo>
                <a:lnTo>
                  <a:pt x="62897" y="51488"/>
                </a:lnTo>
                <a:lnTo>
                  <a:pt x="62957" y="49255"/>
                </a:lnTo>
                <a:lnTo>
                  <a:pt x="63078" y="47142"/>
                </a:lnTo>
                <a:lnTo>
                  <a:pt x="63198" y="46659"/>
                </a:lnTo>
                <a:lnTo>
                  <a:pt x="63379" y="46297"/>
                </a:lnTo>
                <a:lnTo>
                  <a:pt x="63621" y="45995"/>
                </a:lnTo>
                <a:lnTo>
                  <a:pt x="63983" y="45633"/>
                </a:lnTo>
                <a:lnTo>
                  <a:pt x="66398" y="43400"/>
                </a:lnTo>
                <a:lnTo>
                  <a:pt x="47022" y="43400"/>
                </a:lnTo>
                <a:lnTo>
                  <a:pt x="39718" y="47323"/>
                </a:lnTo>
                <a:lnTo>
                  <a:pt x="53480" y="46599"/>
                </a:lnTo>
                <a:lnTo>
                  <a:pt x="53480" y="61267"/>
                </a:lnTo>
                <a:lnTo>
                  <a:pt x="51368" y="62112"/>
                </a:lnTo>
                <a:lnTo>
                  <a:pt x="50160" y="62474"/>
                </a:lnTo>
                <a:lnTo>
                  <a:pt x="48893" y="62836"/>
                </a:lnTo>
                <a:lnTo>
                  <a:pt x="47444" y="63138"/>
                </a:lnTo>
                <a:lnTo>
                  <a:pt x="45814" y="63379"/>
                </a:lnTo>
                <a:lnTo>
                  <a:pt x="43943" y="63500"/>
                </a:lnTo>
                <a:lnTo>
                  <a:pt x="41891" y="63561"/>
                </a:lnTo>
                <a:lnTo>
                  <a:pt x="40080" y="63500"/>
                </a:lnTo>
                <a:lnTo>
                  <a:pt x="38269" y="63379"/>
                </a:lnTo>
                <a:lnTo>
                  <a:pt x="36519" y="63138"/>
                </a:lnTo>
                <a:lnTo>
                  <a:pt x="34768" y="62836"/>
                </a:lnTo>
                <a:lnTo>
                  <a:pt x="33138" y="62414"/>
                </a:lnTo>
                <a:lnTo>
                  <a:pt x="31509" y="61931"/>
                </a:lnTo>
                <a:lnTo>
                  <a:pt x="29939" y="61388"/>
                </a:lnTo>
                <a:lnTo>
                  <a:pt x="28430" y="60784"/>
                </a:lnTo>
                <a:lnTo>
                  <a:pt x="26982" y="60060"/>
                </a:lnTo>
                <a:lnTo>
                  <a:pt x="25593" y="59275"/>
                </a:lnTo>
                <a:lnTo>
                  <a:pt x="24205" y="58430"/>
                </a:lnTo>
                <a:lnTo>
                  <a:pt x="22937" y="57524"/>
                </a:lnTo>
                <a:lnTo>
                  <a:pt x="21670" y="56559"/>
                </a:lnTo>
                <a:lnTo>
                  <a:pt x="20463" y="55532"/>
                </a:lnTo>
                <a:lnTo>
                  <a:pt x="19376" y="54446"/>
                </a:lnTo>
                <a:lnTo>
                  <a:pt x="18290" y="53359"/>
                </a:lnTo>
                <a:lnTo>
                  <a:pt x="17263" y="52152"/>
                </a:lnTo>
                <a:lnTo>
                  <a:pt x="16298" y="50945"/>
                </a:lnTo>
                <a:lnTo>
                  <a:pt x="15392" y="49617"/>
                </a:lnTo>
                <a:lnTo>
                  <a:pt x="14547" y="48349"/>
                </a:lnTo>
                <a:lnTo>
                  <a:pt x="13763" y="46961"/>
                </a:lnTo>
                <a:lnTo>
                  <a:pt x="13038" y="45573"/>
                </a:lnTo>
                <a:lnTo>
                  <a:pt x="12435" y="44124"/>
                </a:lnTo>
                <a:lnTo>
                  <a:pt x="11831" y="42676"/>
                </a:lnTo>
                <a:lnTo>
                  <a:pt x="11288" y="41167"/>
                </a:lnTo>
                <a:lnTo>
                  <a:pt x="10865" y="39657"/>
                </a:lnTo>
                <a:lnTo>
                  <a:pt x="10443" y="38148"/>
                </a:lnTo>
                <a:lnTo>
                  <a:pt x="10141" y="36579"/>
                </a:lnTo>
                <a:lnTo>
                  <a:pt x="9899" y="35010"/>
                </a:lnTo>
                <a:lnTo>
                  <a:pt x="9718" y="33440"/>
                </a:lnTo>
                <a:lnTo>
                  <a:pt x="9598" y="31811"/>
                </a:lnTo>
                <a:lnTo>
                  <a:pt x="9598" y="30241"/>
                </a:lnTo>
                <a:lnTo>
                  <a:pt x="9598" y="28732"/>
                </a:lnTo>
                <a:lnTo>
                  <a:pt x="9718" y="27283"/>
                </a:lnTo>
                <a:lnTo>
                  <a:pt x="9839" y="25895"/>
                </a:lnTo>
                <a:lnTo>
                  <a:pt x="10080" y="24507"/>
                </a:lnTo>
                <a:lnTo>
                  <a:pt x="10322" y="23119"/>
                </a:lnTo>
                <a:lnTo>
                  <a:pt x="10684" y="21791"/>
                </a:lnTo>
                <a:lnTo>
                  <a:pt x="11046" y="20523"/>
                </a:lnTo>
                <a:lnTo>
                  <a:pt x="11469" y="19255"/>
                </a:lnTo>
                <a:lnTo>
                  <a:pt x="12012" y="18048"/>
                </a:lnTo>
                <a:lnTo>
                  <a:pt x="12555" y="16901"/>
                </a:lnTo>
                <a:lnTo>
                  <a:pt x="13159" y="15754"/>
                </a:lnTo>
                <a:lnTo>
                  <a:pt x="13763" y="14668"/>
                </a:lnTo>
                <a:lnTo>
                  <a:pt x="14487" y="13642"/>
                </a:lnTo>
                <a:lnTo>
                  <a:pt x="15211" y="12616"/>
                </a:lnTo>
                <a:lnTo>
                  <a:pt x="15996" y="11710"/>
                </a:lnTo>
                <a:lnTo>
                  <a:pt x="16841" y="10744"/>
                </a:lnTo>
                <a:lnTo>
                  <a:pt x="17686" y="9899"/>
                </a:lnTo>
                <a:lnTo>
                  <a:pt x="18591" y="9115"/>
                </a:lnTo>
                <a:lnTo>
                  <a:pt x="19557" y="8330"/>
                </a:lnTo>
                <a:lnTo>
                  <a:pt x="20523" y="7606"/>
                </a:lnTo>
                <a:lnTo>
                  <a:pt x="21549" y="6942"/>
                </a:lnTo>
                <a:lnTo>
                  <a:pt x="22636" y="6338"/>
                </a:lnTo>
                <a:lnTo>
                  <a:pt x="23722" y="5734"/>
                </a:lnTo>
                <a:lnTo>
                  <a:pt x="24809" y="5252"/>
                </a:lnTo>
                <a:lnTo>
                  <a:pt x="26016" y="4829"/>
                </a:lnTo>
                <a:lnTo>
                  <a:pt x="27163" y="4407"/>
                </a:lnTo>
                <a:lnTo>
                  <a:pt x="28370" y="4044"/>
                </a:lnTo>
                <a:lnTo>
                  <a:pt x="29638" y="3803"/>
                </a:lnTo>
                <a:lnTo>
                  <a:pt x="30905" y="3561"/>
                </a:lnTo>
                <a:lnTo>
                  <a:pt x="32233" y="3441"/>
                </a:lnTo>
                <a:lnTo>
                  <a:pt x="33501" y="3320"/>
                </a:lnTo>
                <a:lnTo>
                  <a:pt x="34889" y="3320"/>
                </a:lnTo>
                <a:lnTo>
                  <a:pt x="36821" y="3380"/>
                </a:lnTo>
                <a:lnTo>
                  <a:pt x="38692" y="3561"/>
                </a:lnTo>
                <a:lnTo>
                  <a:pt x="40382" y="3803"/>
                </a:lnTo>
                <a:lnTo>
                  <a:pt x="42012" y="4225"/>
                </a:lnTo>
                <a:lnTo>
                  <a:pt x="43521" y="4648"/>
                </a:lnTo>
                <a:lnTo>
                  <a:pt x="44969" y="5191"/>
                </a:lnTo>
                <a:lnTo>
                  <a:pt x="46297" y="5795"/>
                </a:lnTo>
                <a:lnTo>
                  <a:pt x="47504" y="6459"/>
                </a:lnTo>
                <a:lnTo>
                  <a:pt x="48651" y="7123"/>
                </a:lnTo>
                <a:lnTo>
                  <a:pt x="49677" y="7847"/>
                </a:lnTo>
                <a:lnTo>
                  <a:pt x="50643" y="8571"/>
                </a:lnTo>
                <a:lnTo>
                  <a:pt x="51549" y="9235"/>
                </a:lnTo>
                <a:lnTo>
                  <a:pt x="53118" y="10624"/>
                </a:lnTo>
                <a:lnTo>
                  <a:pt x="54386" y="11891"/>
                </a:lnTo>
                <a:lnTo>
                  <a:pt x="52152" y="15513"/>
                </a:lnTo>
                <a:lnTo>
                  <a:pt x="52152" y="15513"/>
                </a:lnTo>
                <a:lnTo>
                  <a:pt x="55351" y="14789"/>
                </a:lnTo>
                <a:lnTo>
                  <a:pt x="62897" y="7606"/>
                </a:lnTo>
                <a:lnTo>
                  <a:pt x="61146" y="6398"/>
                </a:lnTo>
                <a:lnTo>
                  <a:pt x="59999" y="5674"/>
                </a:lnTo>
                <a:lnTo>
                  <a:pt x="58671" y="4950"/>
                </a:lnTo>
                <a:lnTo>
                  <a:pt x="57162" y="4225"/>
                </a:lnTo>
                <a:lnTo>
                  <a:pt x="55351" y="3441"/>
                </a:lnTo>
                <a:lnTo>
                  <a:pt x="53239" y="2656"/>
                </a:lnTo>
                <a:lnTo>
                  <a:pt x="50824" y="1932"/>
                </a:lnTo>
                <a:lnTo>
                  <a:pt x="49195" y="1509"/>
                </a:lnTo>
                <a:lnTo>
                  <a:pt x="47565" y="1147"/>
                </a:lnTo>
                <a:lnTo>
                  <a:pt x="45814" y="785"/>
                </a:lnTo>
                <a:lnTo>
                  <a:pt x="44124" y="543"/>
                </a:lnTo>
                <a:lnTo>
                  <a:pt x="42313" y="302"/>
                </a:lnTo>
                <a:lnTo>
                  <a:pt x="40563" y="121"/>
                </a:lnTo>
                <a:lnTo>
                  <a:pt x="38692" y="61"/>
                </a:lnTo>
                <a:lnTo>
                  <a:pt x="36881" y="0"/>
                </a:lnTo>
              </a:path>
            </a:pathLst>
          </a:custGeom>
          <a:solidFill>
            <a:srgbClr val="3369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8"/>
          <p:cNvSpPr/>
          <p:nvPr/>
        </p:nvSpPr>
        <p:spPr>
          <a:xfrm>
            <a:off x="457200" y="136080"/>
            <a:ext cx="255240" cy="258840"/>
          </a:xfrm>
          <a:custGeom>
            <a:avLst/>
            <a:gdLst/>
            <a:ahLst/>
            <a:rect l="0" t="0" r="r" b="b"/>
            <a:pathLst>
              <a:path w="66399" h="67244">
                <a:moveTo>
                  <a:pt x="62897" y="62655"/>
                </a:moveTo>
                <a:lnTo>
                  <a:pt x="49859" y="65673"/>
                </a:lnTo>
                <a:lnTo>
                  <a:pt x="49859" y="65673"/>
                </a:lnTo>
                <a:lnTo>
                  <a:pt x="45935" y="66277"/>
                </a:lnTo>
                <a:lnTo>
                  <a:pt x="42193" y="66760"/>
                </a:lnTo>
                <a:lnTo>
                  <a:pt x="40382" y="66941"/>
                </a:lnTo>
                <a:lnTo>
                  <a:pt x="38511" y="67061"/>
                </a:lnTo>
                <a:lnTo>
                  <a:pt x="36639" y="67182"/>
                </a:lnTo>
                <a:lnTo>
                  <a:pt x="34768" y="67243"/>
                </a:lnTo>
                <a:lnTo>
                  <a:pt x="34768" y="67243"/>
                </a:lnTo>
                <a:lnTo>
                  <a:pt x="32475" y="67182"/>
                </a:lnTo>
                <a:lnTo>
                  <a:pt x="30241" y="67001"/>
                </a:lnTo>
                <a:lnTo>
                  <a:pt x="28068" y="66760"/>
                </a:lnTo>
                <a:lnTo>
                  <a:pt x="26076" y="66397"/>
                </a:lnTo>
                <a:lnTo>
                  <a:pt x="24084" y="65915"/>
                </a:lnTo>
                <a:lnTo>
                  <a:pt x="22213" y="65432"/>
                </a:lnTo>
                <a:lnTo>
                  <a:pt x="20402" y="64768"/>
                </a:lnTo>
                <a:lnTo>
                  <a:pt x="18712" y="64104"/>
                </a:lnTo>
                <a:lnTo>
                  <a:pt x="17082" y="63319"/>
                </a:lnTo>
                <a:lnTo>
                  <a:pt x="15513" y="62474"/>
                </a:lnTo>
                <a:lnTo>
                  <a:pt x="14064" y="61569"/>
                </a:lnTo>
                <a:lnTo>
                  <a:pt x="12676" y="60603"/>
                </a:lnTo>
                <a:lnTo>
                  <a:pt x="11408" y="59577"/>
                </a:lnTo>
                <a:lnTo>
                  <a:pt x="10141" y="58430"/>
                </a:lnTo>
                <a:lnTo>
                  <a:pt x="8994" y="57343"/>
                </a:lnTo>
                <a:lnTo>
                  <a:pt x="7907" y="56136"/>
                </a:lnTo>
                <a:lnTo>
                  <a:pt x="6942" y="54929"/>
                </a:lnTo>
                <a:lnTo>
                  <a:pt x="5976" y="53661"/>
                </a:lnTo>
                <a:lnTo>
                  <a:pt x="5131" y="52333"/>
                </a:lnTo>
                <a:lnTo>
                  <a:pt x="4346" y="51005"/>
                </a:lnTo>
                <a:lnTo>
                  <a:pt x="3622" y="49617"/>
                </a:lnTo>
                <a:lnTo>
                  <a:pt x="2958" y="48229"/>
                </a:lnTo>
                <a:lnTo>
                  <a:pt x="2415" y="46840"/>
                </a:lnTo>
                <a:lnTo>
                  <a:pt x="1871" y="45452"/>
                </a:lnTo>
                <a:lnTo>
                  <a:pt x="1449" y="44003"/>
                </a:lnTo>
                <a:lnTo>
                  <a:pt x="1026" y="42615"/>
                </a:lnTo>
                <a:lnTo>
                  <a:pt x="725" y="41167"/>
                </a:lnTo>
                <a:lnTo>
                  <a:pt x="423" y="39718"/>
                </a:lnTo>
                <a:lnTo>
                  <a:pt x="242" y="38330"/>
                </a:lnTo>
                <a:lnTo>
                  <a:pt x="121" y="36941"/>
                </a:lnTo>
                <a:lnTo>
                  <a:pt x="0" y="35553"/>
                </a:lnTo>
                <a:lnTo>
                  <a:pt x="0" y="34165"/>
                </a:lnTo>
                <a:lnTo>
                  <a:pt x="0" y="34165"/>
                </a:lnTo>
                <a:lnTo>
                  <a:pt x="0" y="32474"/>
                </a:lnTo>
                <a:lnTo>
                  <a:pt x="121" y="30845"/>
                </a:lnTo>
                <a:lnTo>
                  <a:pt x="362" y="29215"/>
                </a:lnTo>
                <a:lnTo>
                  <a:pt x="604" y="27585"/>
                </a:lnTo>
                <a:lnTo>
                  <a:pt x="966" y="26016"/>
                </a:lnTo>
                <a:lnTo>
                  <a:pt x="1388" y="24446"/>
                </a:lnTo>
                <a:lnTo>
                  <a:pt x="1871" y="22877"/>
                </a:lnTo>
                <a:lnTo>
                  <a:pt x="2475" y="21368"/>
                </a:lnTo>
                <a:lnTo>
                  <a:pt x="3139" y="19859"/>
                </a:lnTo>
                <a:lnTo>
                  <a:pt x="3863" y="18410"/>
                </a:lnTo>
                <a:lnTo>
                  <a:pt x="4648" y="16962"/>
                </a:lnTo>
                <a:lnTo>
                  <a:pt x="5493" y="15573"/>
                </a:lnTo>
                <a:lnTo>
                  <a:pt x="6459" y="14245"/>
                </a:lnTo>
                <a:lnTo>
                  <a:pt x="7485" y="12917"/>
                </a:lnTo>
                <a:lnTo>
                  <a:pt x="8571" y="11650"/>
                </a:lnTo>
                <a:lnTo>
                  <a:pt x="9718" y="10443"/>
                </a:lnTo>
                <a:lnTo>
                  <a:pt x="10926" y="9296"/>
                </a:lnTo>
                <a:lnTo>
                  <a:pt x="12193" y="8149"/>
                </a:lnTo>
                <a:lnTo>
                  <a:pt x="13581" y="7123"/>
                </a:lnTo>
                <a:lnTo>
                  <a:pt x="14970" y="6157"/>
                </a:lnTo>
                <a:lnTo>
                  <a:pt x="16479" y="5191"/>
                </a:lnTo>
                <a:lnTo>
                  <a:pt x="17988" y="4346"/>
                </a:lnTo>
                <a:lnTo>
                  <a:pt x="19618" y="3561"/>
                </a:lnTo>
                <a:lnTo>
                  <a:pt x="21308" y="2837"/>
                </a:lnTo>
                <a:lnTo>
                  <a:pt x="23058" y="2234"/>
                </a:lnTo>
                <a:lnTo>
                  <a:pt x="24809" y="1630"/>
                </a:lnTo>
                <a:lnTo>
                  <a:pt x="26680" y="1147"/>
                </a:lnTo>
                <a:lnTo>
                  <a:pt x="28611" y="725"/>
                </a:lnTo>
                <a:lnTo>
                  <a:pt x="30603" y="423"/>
                </a:lnTo>
                <a:lnTo>
                  <a:pt x="32656" y="181"/>
                </a:lnTo>
                <a:lnTo>
                  <a:pt x="34708" y="61"/>
                </a:lnTo>
                <a:lnTo>
                  <a:pt x="36881" y="0"/>
                </a:lnTo>
                <a:lnTo>
                  <a:pt x="36881" y="0"/>
                </a:lnTo>
                <a:lnTo>
                  <a:pt x="38692" y="61"/>
                </a:lnTo>
                <a:lnTo>
                  <a:pt x="40563" y="121"/>
                </a:lnTo>
                <a:lnTo>
                  <a:pt x="42313" y="302"/>
                </a:lnTo>
                <a:lnTo>
                  <a:pt x="44124" y="543"/>
                </a:lnTo>
                <a:lnTo>
                  <a:pt x="45814" y="785"/>
                </a:lnTo>
                <a:lnTo>
                  <a:pt x="47565" y="1147"/>
                </a:lnTo>
                <a:lnTo>
                  <a:pt x="49195" y="1509"/>
                </a:lnTo>
                <a:lnTo>
                  <a:pt x="50824" y="1932"/>
                </a:lnTo>
                <a:lnTo>
                  <a:pt x="50824" y="1932"/>
                </a:lnTo>
                <a:lnTo>
                  <a:pt x="53239" y="2656"/>
                </a:lnTo>
                <a:lnTo>
                  <a:pt x="55351" y="3441"/>
                </a:lnTo>
                <a:lnTo>
                  <a:pt x="57162" y="4225"/>
                </a:lnTo>
                <a:lnTo>
                  <a:pt x="58671" y="4950"/>
                </a:lnTo>
                <a:lnTo>
                  <a:pt x="59999" y="5674"/>
                </a:lnTo>
                <a:lnTo>
                  <a:pt x="61146" y="6398"/>
                </a:lnTo>
                <a:lnTo>
                  <a:pt x="62897" y="7606"/>
                </a:lnTo>
                <a:lnTo>
                  <a:pt x="55351" y="14789"/>
                </a:lnTo>
                <a:lnTo>
                  <a:pt x="52152" y="15513"/>
                </a:lnTo>
                <a:lnTo>
                  <a:pt x="54386" y="11891"/>
                </a:lnTo>
                <a:lnTo>
                  <a:pt x="54386" y="11891"/>
                </a:lnTo>
                <a:lnTo>
                  <a:pt x="53118" y="10624"/>
                </a:lnTo>
                <a:lnTo>
                  <a:pt x="51549" y="9235"/>
                </a:lnTo>
                <a:lnTo>
                  <a:pt x="50643" y="8571"/>
                </a:lnTo>
                <a:lnTo>
                  <a:pt x="49677" y="7847"/>
                </a:lnTo>
                <a:lnTo>
                  <a:pt x="48651" y="7123"/>
                </a:lnTo>
                <a:lnTo>
                  <a:pt x="47504" y="6459"/>
                </a:lnTo>
                <a:lnTo>
                  <a:pt x="46297" y="5795"/>
                </a:lnTo>
                <a:lnTo>
                  <a:pt x="44969" y="5191"/>
                </a:lnTo>
                <a:lnTo>
                  <a:pt x="43521" y="4648"/>
                </a:lnTo>
                <a:lnTo>
                  <a:pt x="42012" y="4225"/>
                </a:lnTo>
                <a:lnTo>
                  <a:pt x="40382" y="3803"/>
                </a:lnTo>
                <a:lnTo>
                  <a:pt x="38692" y="3561"/>
                </a:lnTo>
                <a:lnTo>
                  <a:pt x="36821" y="3380"/>
                </a:lnTo>
                <a:lnTo>
                  <a:pt x="34889" y="3320"/>
                </a:lnTo>
                <a:lnTo>
                  <a:pt x="34889" y="3320"/>
                </a:lnTo>
                <a:lnTo>
                  <a:pt x="33501" y="3320"/>
                </a:lnTo>
                <a:lnTo>
                  <a:pt x="32233" y="3441"/>
                </a:lnTo>
                <a:lnTo>
                  <a:pt x="30905" y="3561"/>
                </a:lnTo>
                <a:lnTo>
                  <a:pt x="29638" y="3803"/>
                </a:lnTo>
                <a:lnTo>
                  <a:pt x="28370" y="4044"/>
                </a:lnTo>
                <a:lnTo>
                  <a:pt x="27163" y="4407"/>
                </a:lnTo>
                <a:lnTo>
                  <a:pt x="26016" y="4829"/>
                </a:lnTo>
                <a:lnTo>
                  <a:pt x="24809" y="5252"/>
                </a:lnTo>
                <a:lnTo>
                  <a:pt x="23722" y="5734"/>
                </a:lnTo>
                <a:lnTo>
                  <a:pt x="22636" y="6338"/>
                </a:lnTo>
                <a:lnTo>
                  <a:pt x="21549" y="6942"/>
                </a:lnTo>
                <a:lnTo>
                  <a:pt x="20523" y="7606"/>
                </a:lnTo>
                <a:lnTo>
                  <a:pt x="19557" y="8330"/>
                </a:lnTo>
                <a:lnTo>
                  <a:pt x="18591" y="9115"/>
                </a:lnTo>
                <a:lnTo>
                  <a:pt x="17686" y="9899"/>
                </a:lnTo>
                <a:lnTo>
                  <a:pt x="16841" y="10744"/>
                </a:lnTo>
                <a:lnTo>
                  <a:pt x="15996" y="11710"/>
                </a:lnTo>
                <a:lnTo>
                  <a:pt x="15211" y="12616"/>
                </a:lnTo>
                <a:lnTo>
                  <a:pt x="14487" y="13642"/>
                </a:lnTo>
                <a:lnTo>
                  <a:pt x="13763" y="14668"/>
                </a:lnTo>
                <a:lnTo>
                  <a:pt x="13159" y="15754"/>
                </a:lnTo>
                <a:lnTo>
                  <a:pt x="12555" y="16901"/>
                </a:lnTo>
                <a:lnTo>
                  <a:pt x="12012" y="18048"/>
                </a:lnTo>
                <a:lnTo>
                  <a:pt x="11469" y="19255"/>
                </a:lnTo>
                <a:lnTo>
                  <a:pt x="11046" y="20523"/>
                </a:lnTo>
                <a:lnTo>
                  <a:pt x="10684" y="21791"/>
                </a:lnTo>
                <a:lnTo>
                  <a:pt x="10322" y="23119"/>
                </a:lnTo>
                <a:lnTo>
                  <a:pt x="10080" y="24507"/>
                </a:lnTo>
                <a:lnTo>
                  <a:pt x="9839" y="25895"/>
                </a:lnTo>
                <a:lnTo>
                  <a:pt x="9718" y="27283"/>
                </a:lnTo>
                <a:lnTo>
                  <a:pt x="9598" y="28732"/>
                </a:lnTo>
                <a:lnTo>
                  <a:pt x="9598" y="30241"/>
                </a:lnTo>
                <a:lnTo>
                  <a:pt x="9598" y="30241"/>
                </a:lnTo>
                <a:lnTo>
                  <a:pt x="9598" y="31811"/>
                </a:lnTo>
                <a:lnTo>
                  <a:pt x="9718" y="33440"/>
                </a:lnTo>
                <a:lnTo>
                  <a:pt x="9899" y="35010"/>
                </a:lnTo>
                <a:lnTo>
                  <a:pt x="10141" y="36579"/>
                </a:lnTo>
                <a:lnTo>
                  <a:pt x="10443" y="38148"/>
                </a:lnTo>
                <a:lnTo>
                  <a:pt x="10865" y="39657"/>
                </a:lnTo>
                <a:lnTo>
                  <a:pt x="11288" y="41167"/>
                </a:lnTo>
                <a:lnTo>
                  <a:pt x="11831" y="42676"/>
                </a:lnTo>
                <a:lnTo>
                  <a:pt x="12435" y="44124"/>
                </a:lnTo>
                <a:lnTo>
                  <a:pt x="13038" y="45573"/>
                </a:lnTo>
                <a:lnTo>
                  <a:pt x="13763" y="46961"/>
                </a:lnTo>
                <a:lnTo>
                  <a:pt x="14547" y="48349"/>
                </a:lnTo>
                <a:lnTo>
                  <a:pt x="15392" y="49617"/>
                </a:lnTo>
                <a:lnTo>
                  <a:pt x="16298" y="50945"/>
                </a:lnTo>
                <a:lnTo>
                  <a:pt x="17263" y="52152"/>
                </a:lnTo>
                <a:lnTo>
                  <a:pt x="18290" y="53359"/>
                </a:lnTo>
                <a:lnTo>
                  <a:pt x="19376" y="54446"/>
                </a:lnTo>
                <a:lnTo>
                  <a:pt x="20463" y="55532"/>
                </a:lnTo>
                <a:lnTo>
                  <a:pt x="21670" y="56559"/>
                </a:lnTo>
                <a:lnTo>
                  <a:pt x="22937" y="57524"/>
                </a:lnTo>
                <a:lnTo>
                  <a:pt x="24205" y="58430"/>
                </a:lnTo>
                <a:lnTo>
                  <a:pt x="25593" y="59275"/>
                </a:lnTo>
                <a:lnTo>
                  <a:pt x="26982" y="60060"/>
                </a:lnTo>
                <a:lnTo>
                  <a:pt x="28430" y="60784"/>
                </a:lnTo>
                <a:lnTo>
                  <a:pt x="29939" y="61388"/>
                </a:lnTo>
                <a:lnTo>
                  <a:pt x="31509" y="61931"/>
                </a:lnTo>
                <a:lnTo>
                  <a:pt x="33138" y="62414"/>
                </a:lnTo>
                <a:lnTo>
                  <a:pt x="34768" y="62836"/>
                </a:lnTo>
                <a:lnTo>
                  <a:pt x="36519" y="63138"/>
                </a:lnTo>
                <a:lnTo>
                  <a:pt x="38269" y="63379"/>
                </a:lnTo>
                <a:lnTo>
                  <a:pt x="40080" y="63500"/>
                </a:lnTo>
                <a:lnTo>
                  <a:pt x="41891" y="63561"/>
                </a:lnTo>
                <a:lnTo>
                  <a:pt x="41891" y="63561"/>
                </a:lnTo>
                <a:lnTo>
                  <a:pt x="43943" y="63500"/>
                </a:lnTo>
                <a:lnTo>
                  <a:pt x="45814" y="63379"/>
                </a:lnTo>
                <a:lnTo>
                  <a:pt x="47444" y="63138"/>
                </a:lnTo>
                <a:lnTo>
                  <a:pt x="48893" y="62836"/>
                </a:lnTo>
                <a:lnTo>
                  <a:pt x="50160" y="62474"/>
                </a:lnTo>
                <a:lnTo>
                  <a:pt x="51368" y="62112"/>
                </a:lnTo>
                <a:lnTo>
                  <a:pt x="53480" y="61267"/>
                </a:lnTo>
                <a:lnTo>
                  <a:pt x="53480" y="46599"/>
                </a:lnTo>
                <a:lnTo>
                  <a:pt x="39718" y="47323"/>
                </a:lnTo>
                <a:lnTo>
                  <a:pt x="47022" y="43400"/>
                </a:lnTo>
                <a:lnTo>
                  <a:pt x="66398" y="43400"/>
                </a:lnTo>
                <a:lnTo>
                  <a:pt x="63983" y="45633"/>
                </a:lnTo>
                <a:lnTo>
                  <a:pt x="63983" y="45633"/>
                </a:lnTo>
                <a:lnTo>
                  <a:pt x="63621" y="45995"/>
                </a:lnTo>
                <a:lnTo>
                  <a:pt x="63379" y="46297"/>
                </a:lnTo>
                <a:lnTo>
                  <a:pt x="63198" y="46659"/>
                </a:lnTo>
                <a:lnTo>
                  <a:pt x="63078" y="47142"/>
                </a:lnTo>
                <a:lnTo>
                  <a:pt x="63078" y="47142"/>
                </a:lnTo>
                <a:lnTo>
                  <a:pt x="62957" y="49255"/>
                </a:lnTo>
                <a:lnTo>
                  <a:pt x="62897" y="51488"/>
                </a:lnTo>
                <a:lnTo>
                  <a:pt x="62897" y="62655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39"/>
          <p:cNvSpPr/>
          <p:nvPr/>
        </p:nvSpPr>
        <p:spPr>
          <a:xfrm>
            <a:off x="1270800" y="12780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6881" y="0"/>
                </a:moveTo>
                <a:lnTo>
                  <a:pt x="0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</a:path>
            </a:pathLst>
          </a:custGeom>
          <a:solidFill>
            <a:srgbClr val="0099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40"/>
          <p:cNvSpPr/>
          <p:nvPr/>
        </p:nvSpPr>
        <p:spPr>
          <a:xfrm>
            <a:off x="1270800" y="127800"/>
            <a:ext cx="92520" cy="248400"/>
          </a:xfrm>
          <a:custGeom>
            <a:avLst/>
            <a:gdLst/>
            <a:ahLst/>
            <a:rect l="0" t="0" r="r" b="b"/>
            <a:pathLst>
              <a:path w="24085" h="64587">
                <a:moveTo>
                  <a:pt x="19436" y="62111"/>
                </a:moveTo>
                <a:lnTo>
                  <a:pt x="19436" y="62111"/>
                </a:lnTo>
                <a:lnTo>
                  <a:pt x="18410" y="61990"/>
                </a:lnTo>
                <a:lnTo>
                  <a:pt x="17565" y="61809"/>
                </a:lnTo>
                <a:lnTo>
                  <a:pt x="17263" y="61689"/>
                </a:lnTo>
                <a:lnTo>
                  <a:pt x="16961" y="61568"/>
                </a:lnTo>
                <a:lnTo>
                  <a:pt x="16659" y="61387"/>
                </a:lnTo>
                <a:lnTo>
                  <a:pt x="16478" y="61145"/>
                </a:lnTo>
                <a:lnTo>
                  <a:pt x="16297" y="60904"/>
                </a:lnTo>
                <a:lnTo>
                  <a:pt x="16116" y="60602"/>
                </a:lnTo>
                <a:lnTo>
                  <a:pt x="15996" y="60300"/>
                </a:lnTo>
                <a:lnTo>
                  <a:pt x="15935" y="59878"/>
                </a:lnTo>
                <a:lnTo>
                  <a:pt x="15814" y="58972"/>
                </a:lnTo>
                <a:lnTo>
                  <a:pt x="15754" y="57765"/>
                </a:lnTo>
                <a:lnTo>
                  <a:pt x="15754" y="56739"/>
                </a:lnTo>
                <a:lnTo>
                  <a:pt x="15754" y="5975"/>
                </a:lnTo>
                <a:lnTo>
                  <a:pt x="15754" y="5975"/>
                </a:lnTo>
                <a:lnTo>
                  <a:pt x="15814" y="5432"/>
                </a:lnTo>
                <a:lnTo>
                  <a:pt x="15814" y="5432"/>
                </a:lnTo>
                <a:lnTo>
                  <a:pt x="15996" y="4346"/>
                </a:lnTo>
                <a:lnTo>
                  <a:pt x="16237" y="3440"/>
                </a:lnTo>
                <a:lnTo>
                  <a:pt x="16539" y="2716"/>
                </a:lnTo>
                <a:lnTo>
                  <a:pt x="16961" y="2112"/>
                </a:lnTo>
                <a:lnTo>
                  <a:pt x="17505" y="1629"/>
                </a:lnTo>
                <a:lnTo>
                  <a:pt x="18169" y="1086"/>
                </a:lnTo>
                <a:lnTo>
                  <a:pt x="18953" y="603"/>
                </a:lnTo>
                <a:lnTo>
                  <a:pt x="19919" y="0"/>
                </a:lnTo>
                <a:lnTo>
                  <a:pt x="6881" y="0"/>
                </a:lnTo>
                <a:lnTo>
                  <a:pt x="0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3319"/>
                </a:lnTo>
                <a:lnTo>
                  <a:pt x="7002" y="56739"/>
                </a:lnTo>
                <a:lnTo>
                  <a:pt x="7002" y="59757"/>
                </a:lnTo>
                <a:lnTo>
                  <a:pt x="7002" y="59757"/>
                </a:lnTo>
                <a:lnTo>
                  <a:pt x="7002" y="60361"/>
                </a:lnTo>
                <a:lnTo>
                  <a:pt x="6941" y="60904"/>
                </a:lnTo>
                <a:lnTo>
                  <a:pt x="6760" y="61387"/>
                </a:lnTo>
                <a:lnTo>
                  <a:pt x="6579" y="61809"/>
                </a:lnTo>
                <a:lnTo>
                  <a:pt x="6217" y="62353"/>
                </a:lnTo>
                <a:lnTo>
                  <a:pt x="5794" y="62956"/>
                </a:lnTo>
                <a:lnTo>
                  <a:pt x="4527" y="64586"/>
                </a:lnTo>
                <a:lnTo>
                  <a:pt x="20704" y="64586"/>
                </a:lnTo>
                <a:lnTo>
                  <a:pt x="24084" y="62594"/>
                </a:lnTo>
                <a:lnTo>
                  <a:pt x="24084" y="62594"/>
                </a:lnTo>
                <a:lnTo>
                  <a:pt x="21730" y="62353"/>
                </a:lnTo>
                <a:lnTo>
                  <a:pt x="19436" y="6211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41"/>
          <p:cNvSpPr/>
          <p:nvPr/>
        </p:nvSpPr>
        <p:spPr>
          <a:xfrm>
            <a:off x="1366200" y="21528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18229" y="3018"/>
                </a:moveTo>
                <a:lnTo>
                  <a:pt x="19134" y="3079"/>
                </a:lnTo>
                <a:lnTo>
                  <a:pt x="19979" y="3199"/>
                </a:lnTo>
                <a:lnTo>
                  <a:pt x="20885" y="3441"/>
                </a:lnTo>
                <a:lnTo>
                  <a:pt x="21670" y="3682"/>
                </a:lnTo>
                <a:lnTo>
                  <a:pt x="22454" y="4105"/>
                </a:lnTo>
                <a:lnTo>
                  <a:pt x="23179" y="4527"/>
                </a:lnTo>
                <a:lnTo>
                  <a:pt x="23903" y="5010"/>
                </a:lnTo>
                <a:lnTo>
                  <a:pt x="24567" y="5554"/>
                </a:lnTo>
                <a:lnTo>
                  <a:pt x="25110" y="6097"/>
                </a:lnTo>
                <a:lnTo>
                  <a:pt x="25653" y="6761"/>
                </a:lnTo>
                <a:lnTo>
                  <a:pt x="26076" y="7364"/>
                </a:lnTo>
                <a:lnTo>
                  <a:pt x="26498" y="8028"/>
                </a:lnTo>
                <a:lnTo>
                  <a:pt x="26800" y="8753"/>
                </a:lnTo>
                <a:lnTo>
                  <a:pt x="26981" y="9417"/>
                </a:lnTo>
                <a:lnTo>
                  <a:pt x="27162" y="10141"/>
                </a:lnTo>
                <a:lnTo>
                  <a:pt x="27223" y="10805"/>
                </a:lnTo>
                <a:lnTo>
                  <a:pt x="27162" y="11228"/>
                </a:lnTo>
                <a:lnTo>
                  <a:pt x="27042" y="11650"/>
                </a:lnTo>
                <a:lnTo>
                  <a:pt x="26800" y="11952"/>
                </a:lnTo>
                <a:lnTo>
                  <a:pt x="26498" y="12254"/>
                </a:lnTo>
                <a:lnTo>
                  <a:pt x="26136" y="12555"/>
                </a:lnTo>
                <a:lnTo>
                  <a:pt x="25714" y="12797"/>
                </a:lnTo>
                <a:lnTo>
                  <a:pt x="24567" y="13280"/>
                </a:lnTo>
                <a:lnTo>
                  <a:pt x="8088" y="20402"/>
                </a:lnTo>
                <a:lnTo>
                  <a:pt x="7907" y="17988"/>
                </a:lnTo>
                <a:lnTo>
                  <a:pt x="7786" y="16781"/>
                </a:lnTo>
                <a:lnTo>
                  <a:pt x="7786" y="15634"/>
                </a:lnTo>
                <a:lnTo>
                  <a:pt x="7786" y="14728"/>
                </a:lnTo>
                <a:lnTo>
                  <a:pt x="7847" y="13883"/>
                </a:lnTo>
                <a:lnTo>
                  <a:pt x="7968" y="13038"/>
                </a:lnTo>
                <a:lnTo>
                  <a:pt x="8088" y="12254"/>
                </a:lnTo>
                <a:lnTo>
                  <a:pt x="8269" y="11529"/>
                </a:lnTo>
                <a:lnTo>
                  <a:pt x="8450" y="10805"/>
                </a:lnTo>
                <a:lnTo>
                  <a:pt x="8632" y="10141"/>
                </a:lnTo>
                <a:lnTo>
                  <a:pt x="8933" y="9537"/>
                </a:lnTo>
                <a:lnTo>
                  <a:pt x="9175" y="8934"/>
                </a:lnTo>
                <a:lnTo>
                  <a:pt x="9477" y="8330"/>
                </a:lnTo>
                <a:lnTo>
                  <a:pt x="10141" y="7304"/>
                </a:lnTo>
                <a:lnTo>
                  <a:pt x="10865" y="6399"/>
                </a:lnTo>
                <a:lnTo>
                  <a:pt x="11650" y="5614"/>
                </a:lnTo>
                <a:lnTo>
                  <a:pt x="12434" y="4950"/>
                </a:lnTo>
                <a:lnTo>
                  <a:pt x="13340" y="4407"/>
                </a:lnTo>
                <a:lnTo>
                  <a:pt x="14185" y="3984"/>
                </a:lnTo>
                <a:lnTo>
                  <a:pt x="15030" y="3622"/>
                </a:lnTo>
                <a:lnTo>
                  <a:pt x="15875" y="3320"/>
                </a:lnTo>
                <a:lnTo>
                  <a:pt x="16720" y="3139"/>
                </a:lnTo>
                <a:lnTo>
                  <a:pt x="17505" y="3018"/>
                </a:lnTo>
                <a:lnTo>
                  <a:pt x="20764" y="0"/>
                </a:lnTo>
                <a:lnTo>
                  <a:pt x="19859" y="61"/>
                </a:lnTo>
                <a:lnTo>
                  <a:pt x="18953" y="121"/>
                </a:lnTo>
                <a:lnTo>
                  <a:pt x="18108" y="181"/>
                </a:lnTo>
                <a:lnTo>
                  <a:pt x="17203" y="363"/>
                </a:lnTo>
                <a:lnTo>
                  <a:pt x="16297" y="544"/>
                </a:lnTo>
                <a:lnTo>
                  <a:pt x="15392" y="725"/>
                </a:lnTo>
                <a:lnTo>
                  <a:pt x="14487" y="1026"/>
                </a:lnTo>
                <a:lnTo>
                  <a:pt x="13581" y="1328"/>
                </a:lnTo>
                <a:lnTo>
                  <a:pt x="12676" y="1630"/>
                </a:lnTo>
                <a:lnTo>
                  <a:pt x="11770" y="2053"/>
                </a:lnTo>
                <a:lnTo>
                  <a:pt x="10925" y="2475"/>
                </a:lnTo>
                <a:lnTo>
                  <a:pt x="10080" y="2958"/>
                </a:lnTo>
                <a:lnTo>
                  <a:pt x="9235" y="3441"/>
                </a:lnTo>
                <a:lnTo>
                  <a:pt x="8450" y="3984"/>
                </a:lnTo>
                <a:lnTo>
                  <a:pt x="7666" y="4588"/>
                </a:lnTo>
                <a:lnTo>
                  <a:pt x="6881" y="5191"/>
                </a:lnTo>
                <a:lnTo>
                  <a:pt x="6157" y="5916"/>
                </a:lnTo>
                <a:lnTo>
                  <a:pt x="5432" y="6580"/>
                </a:lnTo>
                <a:lnTo>
                  <a:pt x="4768" y="7364"/>
                </a:lnTo>
                <a:lnTo>
                  <a:pt x="4104" y="8149"/>
                </a:lnTo>
                <a:lnTo>
                  <a:pt x="3501" y="8994"/>
                </a:lnTo>
                <a:lnTo>
                  <a:pt x="2897" y="9900"/>
                </a:lnTo>
                <a:lnTo>
                  <a:pt x="2414" y="10805"/>
                </a:lnTo>
                <a:lnTo>
                  <a:pt x="1931" y="11771"/>
                </a:lnTo>
                <a:lnTo>
                  <a:pt x="1509" y="12737"/>
                </a:lnTo>
                <a:lnTo>
                  <a:pt x="1086" y="13823"/>
                </a:lnTo>
                <a:lnTo>
                  <a:pt x="785" y="14910"/>
                </a:lnTo>
                <a:lnTo>
                  <a:pt x="483" y="15996"/>
                </a:lnTo>
                <a:lnTo>
                  <a:pt x="302" y="17203"/>
                </a:lnTo>
                <a:lnTo>
                  <a:pt x="121" y="18411"/>
                </a:lnTo>
                <a:lnTo>
                  <a:pt x="0" y="19678"/>
                </a:lnTo>
                <a:lnTo>
                  <a:pt x="0" y="20946"/>
                </a:lnTo>
                <a:lnTo>
                  <a:pt x="0" y="22274"/>
                </a:lnTo>
                <a:lnTo>
                  <a:pt x="121" y="23541"/>
                </a:lnTo>
                <a:lnTo>
                  <a:pt x="302" y="24869"/>
                </a:lnTo>
                <a:lnTo>
                  <a:pt x="543" y="26197"/>
                </a:lnTo>
                <a:lnTo>
                  <a:pt x="845" y="27525"/>
                </a:lnTo>
                <a:lnTo>
                  <a:pt x="1207" y="28793"/>
                </a:lnTo>
                <a:lnTo>
                  <a:pt x="1690" y="30121"/>
                </a:lnTo>
                <a:lnTo>
                  <a:pt x="2173" y="31388"/>
                </a:lnTo>
                <a:lnTo>
                  <a:pt x="2777" y="32656"/>
                </a:lnTo>
                <a:lnTo>
                  <a:pt x="3501" y="33863"/>
                </a:lnTo>
                <a:lnTo>
                  <a:pt x="4225" y="35010"/>
                </a:lnTo>
                <a:lnTo>
                  <a:pt x="5070" y="36157"/>
                </a:lnTo>
                <a:lnTo>
                  <a:pt x="5976" y="37243"/>
                </a:lnTo>
                <a:lnTo>
                  <a:pt x="7002" y="38269"/>
                </a:lnTo>
                <a:lnTo>
                  <a:pt x="8088" y="39235"/>
                </a:lnTo>
                <a:lnTo>
                  <a:pt x="9235" y="40080"/>
                </a:lnTo>
                <a:lnTo>
                  <a:pt x="10080" y="40684"/>
                </a:lnTo>
                <a:lnTo>
                  <a:pt x="10986" y="41227"/>
                </a:lnTo>
                <a:lnTo>
                  <a:pt x="11831" y="41650"/>
                </a:lnTo>
                <a:lnTo>
                  <a:pt x="12676" y="42072"/>
                </a:lnTo>
                <a:lnTo>
                  <a:pt x="13521" y="42374"/>
                </a:lnTo>
                <a:lnTo>
                  <a:pt x="14306" y="42676"/>
                </a:lnTo>
                <a:lnTo>
                  <a:pt x="15151" y="42917"/>
                </a:lnTo>
                <a:lnTo>
                  <a:pt x="15935" y="43098"/>
                </a:lnTo>
                <a:lnTo>
                  <a:pt x="17444" y="43400"/>
                </a:lnTo>
                <a:lnTo>
                  <a:pt x="18833" y="43581"/>
                </a:lnTo>
                <a:lnTo>
                  <a:pt x="20161" y="43641"/>
                </a:lnTo>
                <a:lnTo>
                  <a:pt x="22334" y="43641"/>
                </a:lnTo>
                <a:lnTo>
                  <a:pt x="23420" y="43581"/>
                </a:lnTo>
                <a:lnTo>
                  <a:pt x="24507" y="43460"/>
                </a:lnTo>
                <a:lnTo>
                  <a:pt x="25593" y="43279"/>
                </a:lnTo>
                <a:lnTo>
                  <a:pt x="26740" y="43038"/>
                </a:lnTo>
                <a:lnTo>
                  <a:pt x="27826" y="42736"/>
                </a:lnTo>
                <a:lnTo>
                  <a:pt x="28973" y="42374"/>
                </a:lnTo>
                <a:lnTo>
                  <a:pt x="30120" y="41891"/>
                </a:lnTo>
                <a:lnTo>
                  <a:pt x="30844" y="41529"/>
                </a:lnTo>
                <a:lnTo>
                  <a:pt x="31569" y="41106"/>
                </a:lnTo>
                <a:lnTo>
                  <a:pt x="33078" y="40261"/>
                </a:lnTo>
                <a:lnTo>
                  <a:pt x="37907" y="35734"/>
                </a:lnTo>
                <a:lnTo>
                  <a:pt x="35492" y="36881"/>
                </a:lnTo>
                <a:lnTo>
                  <a:pt x="34285" y="37424"/>
                </a:lnTo>
                <a:lnTo>
                  <a:pt x="32957" y="37907"/>
                </a:lnTo>
                <a:lnTo>
                  <a:pt x="31569" y="38330"/>
                </a:lnTo>
                <a:lnTo>
                  <a:pt x="30060" y="38632"/>
                </a:lnTo>
                <a:lnTo>
                  <a:pt x="28490" y="38813"/>
                </a:lnTo>
                <a:lnTo>
                  <a:pt x="27706" y="38873"/>
                </a:lnTo>
                <a:lnTo>
                  <a:pt x="26800" y="38933"/>
                </a:lnTo>
                <a:lnTo>
                  <a:pt x="26016" y="38873"/>
                </a:lnTo>
                <a:lnTo>
                  <a:pt x="25231" y="38813"/>
                </a:lnTo>
                <a:lnTo>
                  <a:pt x="24446" y="38752"/>
                </a:lnTo>
                <a:lnTo>
                  <a:pt x="23661" y="38632"/>
                </a:lnTo>
                <a:lnTo>
                  <a:pt x="22877" y="38450"/>
                </a:lnTo>
                <a:lnTo>
                  <a:pt x="22092" y="38209"/>
                </a:lnTo>
                <a:lnTo>
                  <a:pt x="21368" y="37968"/>
                </a:lnTo>
                <a:lnTo>
                  <a:pt x="20583" y="37666"/>
                </a:lnTo>
                <a:lnTo>
                  <a:pt x="19859" y="37364"/>
                </a:lnTo>
                <a:lnTo>
                  <a:pt x="19134" y="37002"/>
                </a:lnTo>
                <a:lnTo>
                  <a:pt x="18410" y="36640"/>
                </a:lnTo>
                <a:lnTo>
                  <a:pt x="17746" y="36157"/>
                </a:lnTo>
                <a:lnTo>
                  <a:pt x="17022" y="35734"/>
                </a:lnTo>
                <a:lnTo>
                  <a:pt x="16358" y="35251"/>
                </a:lnTo>
                <a:lnTo>
                  <a:pt x="15754" y="34708"/>
                </a:lnTo>
                <a:lnTo>
                  <a:pt x="15090" y="34104"/>
                </a:lnTo>
                <a:lnTo>
                  <a:pt x="14487" y="33501"/>
                </a:lnTo>
                <a:lnTo>
                  <a:pt x="13883" y="32897"/>
                </a:lnTo>
                <a:lnTo>
                  <a:pt x="13340" y="32233"/>
                </a:lnTo>
                <a:lnTo>
                  <a:pt x="12796" y="31509"/>
                </a:lnTo>
                <a:lnTo>
                  <a:pt x="12253" y="30785"/>
                </a:lnTo>
                <a:lnTo>
                  <a:pt x="11770" y="30000"/>
                </a:lnTo>
                <a:lnTo>
                  <a:pt x="11287" y="29215"/>
                </a:lnTo>
                <a:lnTo>
                  <a:pt x="10805" y="28370"/>
                </a:lnTo>
                <a:lnTo>
                  <a:pt x="10382" y="27525"/>
                </a:lnTo>
                <a:lnTo>
                  <a:pt x="9959" y="26620"/>
                </a:lnTo>
                <a:lnTo>
                  <a:pt x="9597" y="25714"/>
                </a:lnTo>
                <a:lnTo>
                  <a:pt x="9235" y="24748"/>
                </a:lnTo>
                <a:lnTo>
                  <a:pt x="8933" y="23783"/>
                </a:lnTo>
                <a:lnTo>
                  <a:pt x="8632" y="22817"/>
                </a:lnTo>
                <a:lnTo>
                  <a:pt x="8390" y="21730"/>
                </a:lnTo>
                <a:lnTo>
                  <a:pt x="8149" y="20704"/>
                </a:lnTo>
                <a:lnTo>
                  <a:pt x="15151" y="20161"/>
                </a:lnTo>
                <a:lnTo>
                  <a:pt x="36458" y="11529"/>
                </a:lnTo>
                <a:lnTo>
                  <a:pt x="36156" y="10684"/>
                </a:lnTo>
                <a:lnTo>
                  <a:pt x="35794" y="9658"/>
                </a:lnTo>
                <a:lnTo>
                  <a:pt x="35372" y="8572"/>
                </a:lnTo>
                <a:lnTo>
                  <a:pt x="34708" y="7364"/>
                </a:lnTo>
                <a:lnTo>
                  <a:pt x="34345" y="6761"/>
                </a:lnTo>
                <a:lnTo>
                  <a:pt x="33923" y="6157"/>
                </a:lnTo>
                <a:lnTo>
                  <a:pt x="33440" y="5554"/>
                </a:lnTo>
                <a:lnTo>
                  <a:pt x="32897" y="4950"/>
                </a:lnTo>
                <a:lnTo>
                  <a:pt x="32293" y="4286"/>
                </a:lnTo>
                <a:lnTo>
                  <a:pt x="31629" y="3682"/>
                </a:lnTo>
                <a:lnTo>
                  <a:pt x="30905" y="3139"/>
                </a:lnTo>
                <a:lnTo>
                  <a:pt x="30120" y="2536"/>
                </a:lnTo>
                <a:lnTo>
                  <a:pt x="29034" y="1932"/>
                </a:lnTo>
                <a:lnTo>
                  <a:pt x="27947" y="1449"/>
                </a:lnTo>
                <a:lnTo>
                  <a:pt x="26800" y="966"/>
                </a:lnTo>
                <a:lnTo>
                  <a:pt x="25653" y="664"/>
                </a:lnTo>
                <a:lnTo>
                  <a:pt x="24446" y="363"/>
                </a:lnTo>
                <a:lnTo>
                  <a:pt x="23239" y="181"/>
                </a:lnTo>
                <a:lnTo>
                  <a:pt x="21971" y="61"/>
                </a:lnTo>
                <a:lnTo>
                  <a:pt x="20764" y="0"/>
                </a:lnTo>
              </a:path>
            </a:pathLst>
          </a:custGeom>
          <a:solidFill>
            <a:srgbClr val="d50f2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42"/>
          <p:cNvSpPr/>
          <p:nvPr/>
        </p:nvSpPr>
        <p:spPr>
          <a:xfrm>
            <a:off x="1396080" y="227160"/>
            <a:ext cx="74520" cy="66600"/>
          </a:xfrm>
          <a:custGeom>
            <a:avLst/>
            <a:gdLst/>
            <a:ahLst/>
            <a:rect l="0" t="0" r="r" b="b"/>
            <a:pathLst>
              <a:path w="19438" h="17385">
                <a:moveTo>
                  <a:pt x="16781" y="10262"/>
                </a:moveTo>
                <a:lnTo>
                  <a:pt x="16781" y="10262"/>
                </a:lnTo>
                <a:lnTo>
                  <a:pt x="17928" y="9779"/>
                </a:lnTo>
                <a:lnTo>
                  <a:pt x="18350" y="9537"/>
                </a:lnTo>
                <a:lnTo>
                  <a:pt x="18712" y="9236"/>
                </a:lnTo>
                <a:lnTo>
                  <a:pt x="19014" y="8934"/>
                </a:lnTo>
                <a:lnTo>
                  <a:pt x="19256" y="8632"/>
                </a:lnTo>
                <a:lnTo>
                  <a:pt x="19376" y="8210"/>
                </a:lnTo>
                <a:lnTo>
                  <a:pt x="19437" y="7787"/>
                </a:lnTo>
                <a:lnTo>
                  <a:pt x="19437" y="7787"/>
                </a:lnTo>
                <a:lnTo>
                  <a:pt x="19376" y="7123"/>
                </a:lnTo>
                <a:lnTo>
                  <a:pt x="19195" y="6399"/>
                </a:lnTo>
                <a:lnTo>
                  <a:pt x="19014" y="5735"/>
                </a:lnTo>
                <a:lnTo>
                  <a:pt x="18712" y="5010"/>
                </a:lnTo>
                <a:lnTo>
                  <a:pt x="18290" y="4346"/>
                </a:lnTo>
                <a:lnTo>
                  <a:pt x="17867" y="3743"/>
                </a:lnTo>
                <a:lnTo>
                  <a:pt x="17324" y="3079"/>
                </a:lnTo>
                <a:lnTo>
                  <a:pt x="16781" y="2536"/>
                </a:lnTo>
                <a:lnTo>
                  <a:pt x="16117" y="1992"/>
                </a:lnTo>
                <a:lnTo>
                  <a:pt x="15393" y="1509"/>
                </a:lnTo>
                <a:lnTo>
                  <a:pt x="14668" y="1087"/>
                </a:lnTo>
                <a:lnTo>
                  <a:pt x="13884" y="664"/>
                </a:lnTo>
                <a:lnTo>
                  <a:pt x="13099" y="423"/>
                </a:lnTo>
                <a:lnTo>
                  <a:pt x="12193" y="181"/>
                </a:lnTo>
                <a:lnTo>
                  <a:pt x="11348" y="61"/>
                </a:lnTo>
                <a:lnTo>
                  <a:pt x="10443" y="0"/>
                </a:lnTo>
                <a:lnTo>
                  <a:pt x="10443" y="0"/>
                </a:lnTo>
                <a:lnTo>
                  <a:pt x="9719" y="0"/>
                </a:lnTo>
                <a:lnTo>
                  <a:pt x="8934" y="121"/>
                </a:lnTo>
                <a:lnTo>
                  <a:pt x="8089" y="302"/>
                </a:lnTo>
                <a:lnTo>
                  <a:pt x="7244" y="604"/>
                </a:lnTo>
                <a:lnTo>
                  <a:pt x="6399" y="966"/>
                </a:lnTo>
                <a:lnTo>
                  <a:pt x="5554" y="1389"/>
                </a:lnTo>
                <a:lnTo>
                  <a:pt x="4648" y="1932"/>
                </a:lnTo>
                <a:lnTo>
                  <a:pt x="3864" y="2596"/>
                </a:lnTo>
                <a:lnTo>
                  <a:pt x="3079" y="3381"/>
                </a:lnTo>
                <a:lnTo>
                  <a:pt x="2355" y="4286"/>
                </a:lnTo>
                <a:lnTo>
                  <a:pt x="1691" y="5312"/>
                </a:lnTo>
                <a:lnTo>
                  <a:pt x="1389" y="5916"/>
                </a:lnTo>
                <a:lnTo>
                  <a:pt x="1147" y="6519"/>
                </a:lnTo>
                <a:lnTo>
                  <a:pt x="846" y="7123"/>
                </a:lnTo>
                <a:lnTo>
                  <a:pt x="664" y="7787"/>
                </a:lnTo>
                <a:lnTo>
                  <a:pt x="483" y="8511"/>
                </a:lnTo>
                <a:lnTo>
                  <a:pt x="302" y="9236"/>
                </a:lnTo>
                <a:lnTo>
                  <a:pt x="182" y="10020"/>
                </a:lnTo>
                <a:lnTo>
                  <a:pt x="61" y="10865"/>
                </a:lnTo>
                <a:lnTo>
                  <a:pt x="0" y="11710"/>
                </a:lnTo>
                <a:lnTo>
                  <a:pt x="0" y="12616"/>
                </a:lnTo>
                <a:lnTo>
                  <a:pt x="0" y="12616"/>
                </a:lnTo>
                <a:lnTo>
                  <a:pt x="0" y="13763"/>
                </a:lnTo>
                <a:lnTo>
                  <a:pt x="121" y="14970"/>
                </a:lnTo>
                <a:lnTo>
                  <a:pt x="302" y="17384"/>
                </a:lnTo>
                <a:lnTo>
                  <a:pt x="16781" y="10262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43"/>
          <p:cNvSpPr/>
          <p:nvPr/>
        </p:nvSpPr>
        <p:spPr>
          <a:xfrm>
            <a:off x="1366200" y="215280"/>
            <a:ext cx="145440" cy="167760"/>
          </a:xfrm>
          <a:custGeom>
            <a:avLst/>
            <a:gdLst/>
            <a:ahLst/>
            <a:rect l="0" t="0" r="r" b="b"/>
            <a:pathLst>
              <a:path w="37908" h="43642">
                <a:moveTo>
                  <a:pt x="33078" y="40261"/>
                </a:moveTo>
                <a:lnTo>
                  <a:pt x="33078" y="40261"/>
                </a:lnTo>
                <a:lnTo>
                  <a:pt x="31569" y="41106"/>
                </a:lnTo>
                <a:lnTo>
                  <a:pt x="30844" y="41529"/>
                </a:lnTo>
                <a:lnTo>
                  <a:pt x="30120" y="41891"/>
                </a:lnTo>
                <a:lnTo>
                  <a:pt x="30120" y="41891"/>
                </a:lnTo>
                <a:lnTo>
                  <a:pt x="28973" y="42374"/>
                </a:lnTo>
                <a:lnTo>
                  <a:pt x="27826" y="42736"/>
                </a:lnTo>
                <a:lnTo>
                  <a:pt x="26740" y="43038"/>
                </a:lnTo>
                <a:lnTo>
                  <a:pt x="25593" y="43279"/>
                </a:lnTo>
                <a:lnTo>
                  <a:pt x="24507" y="43460"/>
                </a:lnTo>
                <a:lnTo>
                  <a:pt x="23420" y="43581"/>
                </a:lnTo>
                <a:lnTo>
                  <a:pt x="22334" y="43641"/>
                </a:lnTo>
                <a:lnTo>
                  <a:pt x="21307" y="43641"/>
                </a:lnTo>
                <a:lnTo>
                  <a:pt x="21307" y="43641"/>
                </a:lnTo>
                <a:lnTo>
                  <a:pt x="20161" y="43641"/>
                </a:lnTo>
                <a:lnTo>
                  <a:pt x="18833" y="43581"/>
                </a:lnTo>
                <a:lnTo>
                  <a:pt x="17444" y="43400"/>
                </a:lnTo>
                <a:lnTo>
                  <a:pt x="15935" y="43098"/>
                </a:lnTo>
                <a:lnTo>
                  <a:pt x="15151" y="42917"/>
                </a:lnTo>
                <a:lnTo>
                  <a:pt x="14306" y="42676"/>
                </a:lnTo>
                <a:lnTo>
                  <a:pt x="13521" y="42374"/>
                </a:lnTo>
                <a:lnTo>
                  <a:pt x="12676" y="42072"/>
                </a:lnTo>
                <a:lnTo>
                  <a:pt x="11831" y="41650"/>
                </a:lnTo>
                <a:lnTo>
                  <a:pt x="10986" y="41227"/>
                </a:lnTo>
                <a:lnTo>
                  <a:pt x="10080" y="40684"/>
                </a:lnTo>
                <a:lnTo>
                  <a:pt x="9235" y="40080"/>
                </a:lnTo>
                <a:lnTo>
                  <a:pt x="9235" y="40080"/>
                </a:lnTo>
                <a:lnTo>
                  <a:pt x="8088" y="39235"/>
                </a:lnTo>
                <a:lnTo>
                  <a:pt x="7002" y="38269"/>
                </a:lnTo>
                <a:lnTo>
                  <a:pt x="5976" y="37243"/>
                </a:lnTo>
                <a:lnTo>
                  <a:pt x="5070" y="36157"/>
                </a:lnTo>
                <a:lnTo>
                  <a:pt x="4225" y="35010"/>
                </a:lnTo>
                <a:lnTo>
                  <a:pt x="3501" y="33863"/>
                </a:lnTo>
                <a:lnTo>
                  <a:pt x="2777" y="32656"/>
                </a:lnTo>
                <a:lnTo>
                  <a:pt x="2173" y="31388"/>
                </a:lnTo>
                <a:lnTo>
                  <a:pt x="1690" y="30121"/>
                </a:lnTo>
                <a:lnTo>
                  <a:pt x="1207" y="28793"/>
                </a:lnTo>
                <a:lnTo>
                  <a:pt x="845" y="27525"/>
                </a:lnTo>
                <a:lnTo>
                  <a:pt x="543" y="26197"/>
                </a:lnTo>
                <a:lnTo>
                  <a:pt x="302" y="24869"/>
                </a:lnTo>
                <a:lnTo>
                  <a:pt x="121" y="23541"/>
                </a:lnTo>
                <a:lnTo>
                  <a:pt x="0" y="22274"/>
                </a:lnTo>
                <a:lnTo>
                  <a:pt x="0" y="20946"/>
                </a:lnTo>
                <a:lnTo>
                  <a:pt x="0" y="20946"/>
                </a:lnTo>
                <a:lnTo>
                  <a:pt x="0" y="19678"/>
                </a:lnTo>
                <a:lnTo>
                  <a:pt x="121" y="18411"/>
                </a:lnTo>
                <a:lnTo>
                  <a:pt x="302" y="17203"/>
                </a:lnTo>
                <a:lnTo>
                  <a:pt x="483" y="15996"/>
                </a:lnTo>
                <a:lnTo>
                  <a:pt x="785" y="14910"/>
                </a:lnTo>
                <a:lnTo>
                  <a:pt x="1086" y="13823"/>
                </a:lnTo>
                <a:lnTo>
                  <a:pt x="1509" y="12737"/>
                </a:lnTo>
                <a:lnTo>
                  <a:pt x="1931" y="11771"/>
                </a:lnTo>
                <a:lnTo>
                  <a:pt x="2414" y="10805"/>
                </a:lnTo>
                <a:lnTo>
                  <a:pt x="2897" y="9900"/>
                </a:lnTo>
                <a:lnTo>
                  <a:pt x="3501" y="8994"/>
                </a:lnTo>
                <a:lnTo>
                  <a:pt x="4104" y="8149"/>
                </a:lnTo>
                <a:lnTo>
                  <a:pt x="4768" y="7364"/>
                </a:lnTo>
                <a:lnTo>
                  <a:pt x="5432" y="6580"/>
                </a:lnTo>
                <a:lnTo>
                  <a:pt x="6157" y="5916"/>
                </a:lnTo>
                <a:lnTo>
                  <a:pt x="6881" y="5191"/>
                </a:lnTo>
                <a:lnTo>
                  <a:pt x="7666" y="4588"/>
                </a:lnTo>
                <a:lnTo>
                  <a:pt x="8450" y="3984"/>
                </a:lnTo>
                <a:lnTo>
                  <a:pt x="9235" y="3441"/>
                </a:lnTo>
                <a:lnTo>
                  <a:pt x="10080" y="2958"/>
                </a:lnTo>
                <a:lnTo>
                  <a:pt x="10925" y="2475"/>
                </a:lnTo>
                <a:lnTo>
                  <a:pt x="11770" y="2053"/>
                </a:lnTo>
                <a:lnTo>
                  <a:pt x="12676" y="1630"/>
                </a:lnTo>
                <a:lnTo>
                  <a:pt x="13581" y="1328"/>
                </a:lnTo>
                <a:lnTo>
                  <a:pt x="14487" y="1026"/>
                </a:lnTo>
                <a:lnTo>
                  <a:pt x="15392" y="725"/>
                </a:lnTo>
                <a:lnTo>
                  <a:pt x="16297" y="544"/>
                </a:lnTo>
                <a:lnTo>
                  <a:pt x="17203" y="363"/>
                </a:lnTo>
                <a:lnTo>
                  <a:pt x="18108" y="181"/>
                </a:lnTo>
                <a:lnTo>
                  <a:pt x="18953" y="121"/>
                </a:lnTo>
                <a:lnTo>
                  <a:pt x="19859" y="61"/>
                </a:lnTo>
                <a:lnTo>
                  <a:pt x="20764" y="0"/>
                </a:lnTo>
                <a:lnTo>
                  <a:pt x="20764" y="0"/>
                </a:lnTo>
                <a:lnTo>
                  <a:pt x="21971" y="61"/>
                </a:lnTo>
                <a:lnTo>
                  <a:pt x="23239" y="181"/>
                </a:lnTo>
                <a:lnTo>
                  <a:pt x="24446" y="363"/>
                </a:lnTo>
                <a:lnTo>
                  <a:pt x="25653" y="664"/>
                </a:lnTo>
                <a:lnTo>
                  <a:pt x="26800" y="966"/>
                </a:lnTo>
                <a:lnTo>
                  <a:pt x="27947" y="1449"/>
                </a:lnTo>
                <a:lnTo>
                  <a:pt x="29034" y="1932"/>
                </a:lnTo>
                <a:lnTo>
                  <a:pt x="30120" y="2536"/>
                </a:lnTo>
                <a:lnTo>
                  <a:pt x="30120" y="2536"/>
                </a:lnTo>
                <a:lnTo>
                  <a:pt x="30905" y="3139"/>
                </a:lnTo>
                <a:lnTo>
                  <a:pt x="31629" y="3682"/>
                </a:lnTo>
                <a:lnTo>
                  <a:pt x="32293" y="4286"/>
                </a:lnTo>
                <a:lnTo>
                  <a:pt x="32897" y="4950"/>
                </a:lnTo>
                <a:lnTo>
                  <a:pt x="33440" y="5554"/>
                </a:lnTo>
                <a:lnTo>
                  <a:pt x="33923" y="6157"/>
                </a:lnTo>
                <a:lnTo>
                  <a:pt x="34345" y="6761"/>
                </a:lnTo>
                <a:lnTo>
                  <a:pt x="34708" y="7364"/>
                </a:lnTo>
                <a:lnTo>
                  <a:pt x="35372" y="8572"/>
                </a:lnTo>
                <a:lnTo>
                  <a:pt x="35794" y="9658"/>
                </a:lnTo>
                <a:lnTo>
                  <a:pt x="36156" y="10684"/>
                </a:lnTo>
                <a:lnTo>
                  <a:pt x="36458" y="11529"/>
                </a:lnTo>
                <a:lnTo>
                  <a:pt x="15151" y="20161"/>
                </a:lnTo>
                <a:lnTo>
                  <a:pt x="8149" y="20704"/>
                </a:lnTo>
                <a:lnTo>
                  <a:pt x="8149" y="20704"/>
                </a:lnTo>
                <a:lnTo>
                  <a:pt x="8390" y="21730"/>
                </a:lnTo>
                <a:lnTo>
                  <a:pt x="8632" y="22817"/>
                </a:lnTo>
                <a:lnTo>
                  <a:pt x="8933" y="23783"/>
                </a:lnTo>
                <a:lnTo>
                  <a:pt x="9235" y="24748"/>
                </a:lnTo>
                <a:lnTo>
                  <a:pt x="9597" y="25714"/>
                </a:lnTo>
                <a:lnTo>
                  <a:pt x="9959" y="26620"/>
                </a:lnTo>
                <a:lnTo>
                  <a:pt x="10382" y="27525"/>
                </a:lnTo>
                <a:lnTo>
                  <a:pt x="10805" y="28370"/>
                </a:lnTo>
                <a:lnTo>
                  <a:pt x="11287" y="29215"/>
                </a:lnTo>
                <a:lnTo>
                  <a:pt x="11770" y="30000"/>
                </a:lnTo>
                <a:lnTo>
                  <a:pt x="12253" y="30785"/>
                </a:lnTo>
                <a:lnTo>
                  <a:pt x="12796" y="31509"/>
                </a:lnTo>
                <a:lnTo>
                  <a:pt x="13340" y="32233"/>
                </a:lnTo>
                <a:lnTo>
                  <a:pt x="13883" y="32897"/>
                </a:lnTo>
                <a:lnTo>
                  <a:pt x="14487" y="33501"/>
                </a:lnTo>
                <a:lnTo>
                  <a:pt x="15090" y="34104"/>
                </a:lnTo>
                <a:lnTo>
                  <a:pt x="15754" y="34708"/>
                </a:lnTo>
                <a:lnTo>
                  <a:pt x="16358" y="35251"/>
                </a:lnTo>
                <a:lnTo>
                  <a:pt x="17022" y="35734"/>
                </a:lnTo>
                <a:lnTo>
                  <a:pt x="17746" y="36157"/>
                </a:lnTo>
                <a:lnTo>
                  <a:pt x="18410" y="36640"/>
                </a:lnTo>
                <a:lnTo>
                  <a:pt x="19134" y="37002"/>
                </a:lnTo>
                <a:lnTo>
                  <a:pt x="19859" y="37364"/>
                </a:lnTo>
                <a:lnTo>
                  <a:pt x="20583" y="37666"/>
                </a:lnTo>
                <a:lnTo>
                  <a:pt x="21368" y="37968"/>
                </a:lnTo>
                <a:lnTo>
                  <a:pt x="22092" y="38209"/>
                </a:lnTo>
                <a:lnTo>
                  <a:pt x="22877" y="38450"/>
                </a:lnTo>
                <a:lnTo>
                  <a:pt x="23661" y="38632"/>
                </a:lnTo>
                <a:lnTo>
                  <a:pt x="24446" y="38752"/>
                </a:lnTo>
                <a:lnTo>
                  <a:pt x="25231" y="38813"/>
                </a:lnTo>
                <a:lnTo>
                  <a:pt x="26016" y="38873"/>
                </a:lnTo>
                <a:lnTo>
                  <a:pt x="26800" y="38933"/>
                </a:lnTo>
                <a:lnTo>
                  <a:pt x="26800" y="38933"/>
                </a:lnTo>
                <a:lnTo>
                  <a:pt x="27706" y="38873"/>
                </a:lnTo>
                <a:lnTo>
                  <a:pt x="28490" y="38813"/>
                </a:lnTo>
                <a:lnTo>
                  <a:pt x="30060" y="38632"/>
                </a:lnTo>
                <a:lnTo>
                  <a:pt x="31569" y="38330"/>
                </a:lnTo>
                <a:lnTo>
                  <a:pt x="32957" y="37907"/>
                </a:lnTo>
                <a:lnTo>
                  <a:pt x="34285" y="37424"/>
                </a:lnTo>
                <a:lnTo>
                  <a:pt x="35492" y="36881"/>
                </a:lnTo>
                <a:lnTo>
                  <a:pt x="37907" y="35734"/>
                </a:lnTo>
                <a:lnTo>
                  <a:pt x="33078" y="40261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44"/>
          <p:cNvSpPr>
            <a:spLocks noGrp="1"/>
          </p:cNvSpPr>
          <p:nvPr>
            <p:ph type="title"/>
          </p:nvPr>
        </p:nvSpPr>
        <p:spPr>
          <a:xfrm>
            <a:off x="375120" y="660240"/>
            <a:ext cx="8229240" cy="865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43" name="PlaceHolder 45"/>
          <p:cNvSpPr>
            <a:spLocks noGrp="1"/>
          </p:cNvSpPr>
          <p:nvPr>
            <p:ph type="body"/>
          </p:nvPr>
        </p:nvSpPr>
        <p:spPr>
          <a:xfrm>
            <a:off x="375120" y="1671480"/>
            <a:ext cx="8229240" cy="4570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en-US" sz="1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en-US" sz="1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en-US" sz="1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prodkernel-git.corp.google.com/g/27282" TargetMode="External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527560" y="548640"/>
            <a:ext cx="6342120" cy="1469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lang="en-US" sz="3000" strike="noStrike">
                <a:solidFill>
                  <a:srgbClr val="800000"/>
                </a:solidFill>
                <a:latin typeface="Arial"/>
                <a:ea typeface="Arial"/>
              </a:rPr>
              <a:t>FlowBender</a:t>
            </a:r>
            <a:r>
              <a:rPr lang="en-US" sz="3000" strike="noStrike">
                <a:solidFill>
                  <a:srgbClr val="333336"/>
                </a:solidFill>
                <a:latin typeface="Arial"/>
                <a:ea typeface="Arial"/>
              </a:rPr>
              <a:t>: Flow-level Adaptive Routing for Improved Latency and Throughput in Datacenter Networks</a:t>
            </a:r>
            <a:endParaRPr/>
          </a:p>
        </p:txBody>
      </p:sp>
      <p:sp>
        <p:nvSpPr>
          <p:cNvPr id="279" name="TextShape 2"/>
          <p:cNvSpPr txBox="1"/>
          <p:nvPr/>
        </p:nvSpPr>
        <p:spPr>
          <a:xfrm>
            <a:off x="2611440" y="2194560"/>
            <a:ext cx="6166800" cy="1299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r>
              <a:rPr lang="en-US" sz="2800">
                <a:latin typeface="Arial"/>
              </a:rPr>
              <a:t>Abdul Kabbani (Google)</a:t>
            </a:r>
            <a:endParaRPr/>
          </a:p>
          <a:p>
            <a:r>
              <a:rPr lang="en-US" sz="2800">
                <a:latin typeface="Arial"/>
              </a:rPr>
              <a:t>Balajee Vamanan (Purdue University)</a:t>
            </a:r>
            <a:endParaRPr/>
          </a:p>
          <a:p>
            <a:r>
              <a:rPr lang="en-US" sz="2800">
                <a:latin typeface="Arial"/>
              </a:rPr>
              <a:t>Jahangir Hasan (Google)</a:t>
            </a:r>
            <a:endParaRPr/>
          </a:p>
          <a:p>
            <a:r>
              <a:rPr lang="en-US" sz="2800">
                <a:latin typeface="Arial"/>
              </a:rPr>
              <a:t>Fabien Duchene (UCL, Belgium)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375120" y="1671480"/>
            <a:ext cx="8551440" cy="2036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From the perspective of a flow: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If (congestion is experienced ||</a:t>
            </a:r>
            <a:r>
              <a:rPr lang="en-US" sz="2000" strike="noStrike">
                <a:solidFill>
                  <a:srgbClr val="d9d9d9"/>
                </a:solidFill>
                <a:latin typeface="Courier New"/>
                <a:ea typeface="Courier New"/>
              </a:rPr>
              <a:t> route is broken</a:t>
            </a: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):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   </a:t>
            </a:r>
            <a:r>
              <a:rPr lang="en-US" sz="2000" strike="noStrike">
                <a:solidFill>
                  <a:srgbClr val="d9d9d9"/>
                </a:solidFill>
                <a:latin typeface="Courier New"/>
                <a:ea typeface="Courier New"/>
              </a:rPr>
              <a:t>Try a different route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3- How can a TCP flow detect that a </a:t>
            </a:r>
            <a:r>
              <a:rPr lang="en-US" sz="2000" strike="noStrike" u="sng">
                <a:solidFill>
                  <a:srgbClr val="333336"/>
                </a:solidFill>
                <a:latin typeface="Arial"/>
                <a:ea typeface="Arial"/>
              </a:rPr>
              <a:t>route is congested</a:t>
            </a: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?</a:t>
            </a:r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590040" y="3508920"/>
            <a:ext cx="8236440" cy="257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Explicit Congestion Notification (ECN)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Monitor if the fraction of ECN acks in a </a:t>
            </a:r>
            <a:r>
              <a:rPr lang="en-US" sz="2000" strike="noStrike" u="sng">
                <a:solidFill>
                  <a:srgbClr val="ff0000"/>
                </a:solidFill>
                <a:latin typeface="Arial"/>
                <a:ea typeface="Arial"/>
              </a:rPr>
              <a:t>round trip </a:t>
            </a: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&gt; 10%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... but be patient        (one RTT could be bursty, give it another try)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... persistent              (new route still congested? try another one)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... and wise                (don't over do it!)</a:t>
            </a:r>
            <a:endParaRPr/>
          </a:p>
        </p:txBody>
      </p:sp>
      <p:sp>
        <p:nvSpPr>
          <p:cNvPr id="440" name="TextShape 3"/>
          <p:cNvSpPr txBox="1"/>
          <p:nvPr/>
        </p:nvSpPr>
        <p:spPr>
          <a:xfrm>
            <a:off x="87480" y="552240"/>
            <a:ext cx="477180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FlowBender's Rationale</a:t>
            </a:r>
            <a:endParaRPr/>
          </a:p>
        </p:txBody>
      </p:sp>
    </p:spTree>
  </p:cSld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1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"/>
                                        <p:tgtEl>
                                          <p:spTgt spid="439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"/>
                                        <p:tgtEl>
                                          <p:spTgt spid="439">
                                            <p:txEl>
                                              <p:pRg st="39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9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"/>
                                        <p:tgtEl>
                                          <p:spTgt spid="439">
                                            <p:txEl>
                                              <p:pRg st="97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70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"/>
                                        <p:tgtEl>
                                          <p:spTgt spid="439">
                                            <p:txEl>
                                              <p:pRg st="170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43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"/>
                                        <p:tgtEl>
                                          <p:spTgt spid="439">
                                            <p:txEl>
                                              <p:pRg st="243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123120" y="480240"/>
            <a:ext cx="220176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Recap so far</a:t>
            </a:r>
            <a:endParaRPr/>
          </a:p>
        </p:txBody>
      </p:sp>
      <p:sp>
        <p:nvSpPr>
          <p:cNvPr id="442" name="TextShape 2"/>
          <p:cNvSpPr txBox="1"/>
          <p:nvPr/>
        </p:nvSpPr>
        <p:spPr>
          <a:xfrm>
            <a:off x="457200" y="1685880"/>
            <a:ext cx="1428120" cy="641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Challenge: </a:t>
            </a:r>
            <a:endParaRPr/>
          </a:p>
        </p:txBody>
      </p:sp>
      <p:sp>
        <p:nvSpPr>
          <p:cNvPr id="443" name="CustomShape 3"/>
          <p:cNvSpPr/>
          <p:nvPr/>
        </p:nvSpPr>
        <p:spPr>
          <a:xfrm>
            <a:off x="2101680" y="2154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Sending ToR</a:t>
            </a:r>
            <a:endParaRPr/>
          </a:p>
        </p:txBody>
      </p:sp>
      <p:sp>
        <p:nvSpPr>
          <p:cNvPr id="444" name="CustomShape 4"/>
          <p:cNvSpPr/>
          <p:nvPr/>
        </p:nvSpPr>
        <p:spPr>
          <a:xfrm>
            <a:off x="3924720" y="2154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Receiving ToR</a:t>
            </a:r>
            <a:endParaRPr/>
          </a:p>
        </p:txBody>
      </p:sp>
      <p:sp>
        <p:nvSpPr>
          <p:cNvPr id="445" name="CustomShape 5"/>
          <p:cNvSpPr/>
          <p:nvPr/>
        </p:nvSpPr>
        <p:spPr>
          <a:xfrm>
            <a:off x="3924720" y="1425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2b</a:t>
            </a:r>
            <a:endParaRPr/>
          </a:p>
        </p:txBody>
      </p:sp>
      <p:sp>
        <p:nvSpPr>
          <p:cNvPr id="446" name="CustomShape 6"/>
          <p:cNvSpPr/>
          <p:nvPr/>
        </p:nvSpPr>
        <p:spPr>
          <a:xfrm>
            <a:off x="2101680" y="1425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2a</a:t>
            </a:r>
            <a:endParaRPr/>
          </a:p>
        </p:txBody>
      </p:sp>
      <p:sp>
        <p:nvSpPr>
          <p:cNvPr id="447" name="CustomShape 7"/>
          <p:cNvSpPr/>
          <p:nvPr/>
        </p:nvSpPr>
        <p:spPr>
          <a:xfrm rot="10800000">
            <a:off x="2740680" y="2154240"/>
            <a:ext cx="36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8"/>
          <p:cNvSpPr/>
          <p:nvPr/>
        </p:nvSpPr>
        <p:spPr>
          <a:xfrm flipH="1" rot="10800000">
            <a:off x="4560480" y="2154240"/>
            <a:ext cx="182268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9"/>
          <p:cNvSpPr/>
          <p:nvPr/>
        </p:nvSpPr>
        <p:spPr>
          <a:xfrm rot="10800000">
            <a:off x="4563720" y="2154240"/>
            <a:ext cx="36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10"/>
          <p:cNvSpPr/>
          <p:nvPr/>
        </p:nvSpPr>
        <p:spPr>
          <a:xfrm>
            <a:off x="2740680" y="1859040"/>
            <a:ext cx="182268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11"/>
          <p:cNvSpPr/>
          <p:nvPr/>
        </p:nvSpPr>
        <p:spPr>
          <a:xfrm>
            <a:off x="2608920" y="1664640"/>
            <a:ext cx="226512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12"/>
          <p:cNvSpPr/>
          <p:nvPr/>
        </p:nvSpPr>
        <p:spPr>
          <a:xfrm>
            <a:off x="2430360" y="1641600"/>
            <a:ext cx="226512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13"/>
          <p:cNvSpPr/>
          <p:nvPr/>
        </p:nvSpPr>
        <p:spPr>
          <a:xfrm>
            <a:off x="5503320" y="2154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Sending ToR</a:t>
            </a:r>
            <a:endParaRPr/>
          </a:p>
        </p:txBody>
      </p:sp>
      <p:sp>
        <p:nvSpPr>
          <p:cNvPr id="454" name="CustomShape 14"/>
          <p:cNvSpPr/>
          <p:nvPr/>
        </p:nvSpPr>
        <p:spPr>
          <a:xfrm>
            <a:off x="7326360" y="2154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Receiving ToR</a:t>
            </a:r>
            <a:endParaRPr/>
          </a:p>
        </p:txBody>
      </p:sp>
      <p:sp>
        <p:nvSpPr>
          <p:cNvPr id="455" name="CustomShape 15"/>
          <p:cNvSpPr/>
          <p:nvPr/>
        </p:nvSpPr>
        <p:spPr>
          <a:xfrm>
            <a:off x="7326360" y="1425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2b</a:t>
            </a:r>
            <a:endParaRPr/>
          </a:p>
        </p:txBody>
      </p:sp>
      <p:sp>
        <p:nvSpPr>
          <p:cNvPr id="456" name="CustomShape 16"/>
          <p:cNvSpPr/>
          <p:nvPr/>
        </p:nvSpPr>
        <p:spPr>
          <a:xfrm>
            <a:off x="5503320" y="14252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2a</a:t>
            </a:r>
            <a:endParaRPr/>
          </a:p>
        </p:txBody>
      </p:sp>
      <p:sp>
        <p:nvSpPr>
          <p:cNvPr id="457" name="CustomShape 17"/>
          <p:cNvSpPr/>
          <p:nvPr/>
        </p:nvSpPr>
        <p:spPr>
          <a:xfrm rot="10800000">
            <a:off x="6142680" y="2154240"/>
            <a:ext cx="36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18"/>
          <p:cNvSpPr/>
          <p:nvPr/>
        </p:nvSpPr>
        <p:spPr>
          <a:xfrm flipH="1" rot="10800000">
            <a:off x="7962120" y="2154240"/>
            <a:ext cx="182268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19"/>
          <p:cNvSpPr/>
          <p:nvPr/>
        </p:nvSpPr>
        <p:spPr>
          <a:xfrm>
            <a:off x="6142680" y="1859040"/>
            <a:ext cx="182268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20"/>
          <p:cNvSpPr/>
          <p:nvPr/>
        </p:nvSpPr>
        <p:spPr>
          <a:xfrm flipH="1">
            <a:off x="6010920" y="1740960"/>
            <a:ext cx="226440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TextShape 21"/>
          <p:cNvSpPr txBox="1"/>
          <p:nvPr/>
        </p:nvSpPr>
        <p:spPr>
          <a:xfrm>
            <a:off x="457200" y="3057480"/>
            <a:ext cx="2022480" cy="641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Solution: </a:t>
            </a:r>
            <a:endParaRPr/>
          </a:p>
        </p:txBody>
      </p:sp>
      <p:sp>
        <p:nvSpPr>
          <p:cNvPr id="462" name="TextShape 22"/>
          <p:cNvSpPr txBox="1"/>
          <p:nvPr/>
        </p:nvSpPr>
        <p:spPr>
          <a:xfrm>
            <a:off x="1719360" y="2948400"/>
            <a:ext cx="7033680" cy="90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If (route is congested || route is broken):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   </a:t>
            </a: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Try a different route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63" name="TextShape 23"/>
          <p:cNvSpPr txBox="1"/>
          <p:nvPr/>
        </p:nvSpPr>
        <p:spPr>
          <a:xfrm>
            <a:off x="457200" y="3971880"/>
            <a:ext cx="8451000" cy="2108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Features: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Per-flow rerouting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End-to-end load balancing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Round-trip and RTO granularity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Quick reaction towards mild but sustained congestion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Little to no out-of-order packet delivery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51120" y="480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Implementation</a:t>
            </a:r>
            <a:endParaRPr/>
          </a:p>
        </p:txBody>
      </p:sp>
      <p:sp>
        <p:nvSpPr>
          <p:cNvPr id="465" name="TextShape 2"/>
          <p:cNvSpPr txBox="1"/>
          <p:nvPr/>
        </p:nvSpPr>
        <p:spPr>
          <a:xfrm>
            <a:off x="375120" y="1671480"/>
            <a:ext cx="8229240" cy="4570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Host:</a:t>
            </a:r>
            <a:endParaRPr/>
          </a:p>
          <a:p>
            <a:pPr lvl="1">
              <a:lnSpc>
                <a:spcPct val="100000"/>
              </a:lnSpc>
              <a:buSzPct val="90000"/>
              <a:buFont typeface="Courier New"/>
              <a:buChar char="o"/>
            </a:pPr>
            <a:r>
              <a:rPr lang="en-US" strike="noStrike">
                <a:solidFill>
                  <a:srgbClr val="333336"/>
                </a:solidFill>
                <a:latin typeface="Arial"/>
                <a:ea typeface="Arial"/>
              </a:rPr>
              <a:t>Congestion and link-failure detection and rerouting</a:t>
            </a:r>
            <a:endParaRPr/>
          </a:p>
          <a:p>
            <a:pPr lvl="1">
              <a:lnSpc>
                <a:spcPct val="100000"/>
              </a:lnSpc>
              <a:buSzPct val="90000"/>
              <a:buFont typeface="Courier New"/>
              <a:buChar char="o"/>
            </a:pPr>
            <a:r>
              <a:rPr lang="en-US" strike="noStrike">
                <a:solidFill>
                  <a:srgbClr val="333336"/>
                </a:solidFill>
                <a:latin typeface="Arial"/>
                <a:ea typeface="Arial"/>
              </a:rPr>
              <a:t>Implemented as a Linux </a:t>
            </a:r>
            <a:r>
              <a:rPr lang="en-US" strike="noStrike" u="sng">
                <a:solidFill>
                  <a:srgbClr val="1368f1"/>
                </a:solidFill>
                <a:latin typeface="Arial"/>
                <a:ea typeface="Arial"/>
                <a:hlinkClick r:id="rId1"/>
              </a:rPr>
              <a:t>patch</a:t>
            </a:r>
            <a:r>
              <a:rPr lang="en-US" strike="noStrike">
                <a:solidFill>
                  <a:srgbClr val="333336"/>
                </a:solidFill>
                <a:latin typeface="Arial"/>
                <a:ea typeface="Arial"/>
              </a:rPr>
              <a:t> (~50 lines of critical code)</a:t>
            </a:r>
            <a:endParaRPr/>
          </a:p>
          <a:p>
            <a:pPr lvl="1">
              <a:lnSpc>
                <a:spcPct val="100000"/>
              </a:lnSpc>
              <a:buSzPct val="90000"/>
              <a:buFont typeface="Courier New"/>
              <a:buChar char="o"/>
            </a:pPr>
            <a:endParaRPr/>
          </a:p>
          <a:p>
            <a:pPr lvl="1">
              <a:lnSpc>
                <a:spcPct val="100000"/>
              </a:lnSpc>
              <a:buSzPct val="90000"/>
              <a:buFont typeface="Courier New"/>
              <a:buChar char="o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Switch (configuration only):</a:t>
            </a:r>
            <a:endParaRPr/>
          </a:p>
          <a:p>
            <a:pPr lvl="1">
              <a:lnSpc>
                <a:spcPct val="100000"/>
              </a:lnSpc>
              <a:buSzPct val="90000"/>
              <a:buFont typeface="Courier New"/>
              <a:buChar char="o"/>
            </a:pPr>
            <a:r>
              <a:rPr lang="en-US" strike="noStrike">
                <a:solidFill>
                  <a:srgbClr val="333336"/>
                </a:solidFill>
                <a:latin typeface="Arial"/>
                <a:ea typeface="Arial"/>
              </a:rPr>
              <a:t>Configure vlans and/or the hashing function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3593520" y="2499120"/>
            <a:ext cx="218520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Evaluation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159120" y="516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Evaluation (Testbed)</a:t>
            </a:r>
            <a:endParaRPr/>
          </a:p>
        </p:txBody>
      </p:sp>
      <p:sp>
        <p:nvSpPr>
          <p:cNvPr id="468" name="TextShape 2"/>
          <p:cNvSpPr txBox="1"/>
          <p:nvPr/>
        </p:nvSpPr>
        <p:spPr>
          <a:xfrm>
            <a:off x="375120" y="1371600"/>
            <a:ext cx="8229240" cy="4570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Testbed: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~200 servers on 15 ToRs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2-stage fabric with 4 routes between any pair of ToRs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10Gbps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Workload: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All-to-all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1MB RPCs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Schemes: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ECMP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FlowBender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375120" y="660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All-to-all (percentage of reduction in completion times, due to FlowBender)</a:t>
            </a:r>
            <a:endParaRPr/>
          </a:p>
        </p:txBody>
      </p:sp>
      <p:pic>
        <p:nvPicPr>
          <p:cNvPr id="470" name="" descr=""/>
          <p:cNvPicPr/>
          <p:nvPr/>
        </p:nvPicPr>
        <p:blipFill>
          <a:blip r:embed="rId1"/>
          <a:stretch/>
        </p:blipFill>
        <p:spPr>
          <a:xfrm>
            <a:off x="512640" y="1580040"/>
            <a:ext cx="7625520" cy="45464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195120" y="444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Conclusion</a:t>
            </a:r>
            <a:endParaRPr/>
          </a:p>
        </p:txBody>
      </p:sp>
      <p:sp>
        <p:nvSpPr>
          <p:cNvPr id="472" name="TextShape 2"/>
          <p:cNvSpPr txBox="1"/>
          <p:nvPr/>
        </p:nvSpPr>
        <p:spPr>
          <a:xfrm>
            <a:off x="375120" y="1208520"/>
            <a:ext cx="8367480" cy="543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800000"/>
                </a:solidFill>
                <a:latin typeface="Arial"/>
                <a:ea typeface="Arial"/>
              </a:rPr>
              <a:t>FlowBender</a:t>
            </a: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: a load balancing mechanism that improves latency and throughput in data centers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Host-based (vs fabric-based)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Flow-level (vs packet-level)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Adaptive (vs oblivious)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End-to-end signals (vs local congestion info)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Readily deployable: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	</a:t>
            </a: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Does not require custom hardware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	</a:t>
            </a: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Suitable for general topologies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	</a:t>
            </a: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- Readily deployable (patch &lt; 50 lines)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619" descr=""/>
          <p:cNvPicPr/>
          <p:nvPr/>
        </p:nvPicPr>
        <p:blipFill>
          <a:blip r:embed="rId1"/>
          <a:stretch/>
        </p:blipFill>
        <p:spPr>
          <a:xfrm>
            <a:off x="318960" y="2247120"/>
            <a:ext cx="2047320" cy="1809720"/>
          </a:xfrm>
          <a:prstGeom prst="rect">
            <a:avLst/>
          </a:prstGeom>
          <a:ln>
            <a:noFill/>
          </a:ln>
        </p:spPr>
      </p:pic>
      <p:pic>
        <p:nvPicPr>
          <p:cNvPr id="281" name="Picture 341" descr=""/>
          <p:cNvPicPr/>
          <p:nvPr/>
        </p:nvPicPr>
        <p:blipFill>
          <a:blip r:embed="rId2"/>
          <a:stretch/>
        </p:blipFill>
        <p:spPr>
          <a:xfrm>
            <a:off x="210960" y="4820400"/>
            <a:ext cx="569160" cy="605880"/>
          </a:xfrm>
          <a:prstGeom prst="rect">
            <a:avLst/>
          </a:prstGeom>
          <a:ln>
            <a:noFill/>
          </a:ln>
        </p:spPr>
      </p:pic>
      <p:pic>
        <p:nvPicPr>
          <p:cNvPr id="282" name="Picture 341" descr=""/>
          <p:cNvPicPr/>
          <p:nvPr/>
        </p:nvPicPr>
        <p:blipFill>
          <a:blip r:embed="rId3"/>
          <a:stretch/>
        </p:blipFill>
        <p:spPr>
          <a:xfrm>
            <a:off x="1125360" y="4820400"/>
            <a:ext cx="569160" cy="605880"/>
          </a:xfrm>
          <a:prstGeom prst="rect">
            <a:avLst/>
          </a:prstGeom>
          <a:ln>
            <a:noFill/>
          </a:ln>
        </p:spPr>
      </p:pic>
      <p:pic>
        <p:nvPicPr>
          <p:cNvPr id="283" name="Picture 341" descr=""/>
          <p:cNvPicPr/>
          <p:nvPr/>
        </p:nvPicPr>
        <p:blipFill>
          <a:blip r:embed="rId4"/>
          <a:stretch/>
        </p:blipFill>
        <p:spPr>
          <a:xfrm>
            <a:off x="2624400" y="4784400"/>
            <a:ext cx="569160" cy="605880"/>
          </a:xfrm>
          <a:prstGeom prst="rect">
            <a:avLst/>
          </a:prstGeom>
          <a:ln>
            <a:noFill/>
          </a:ln>
        </p:spPr>
      </p:pic>
      <p:sp>
        <p:nvSpPr>
          <p:cNvPr id="284" name="TextShape 1"/>
          <p:cNvSpPr txBox="1"/>
          <p:nvPr/>
        </p:nvSpPr>
        <p:spPr>
          <a:xfrm>
            <a:off x="1982520" y="4967280"/>
            <a:ext cx="586440" cy="34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...</a:t>
            </a:r>
            <a:endParaRPr/>
          </a:p>
        </p:txBody>
      </p:sp>
      <p:sp>
        <p:nvSpPr>
          <p:cNvPr id="285" name="TextShape 2"/>
          <p:cNvSpPr txBox="1"/>
          <p:nvPr/>
        </p:nvSpPr>
        <p:spPr>
          <a:xfrm>
            <a:off x="1137240" y="5407560"/>
            <a:ext cx="147168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x 10,000's </a:t>
            </a:r>
            <a:endParaRPr/>
          </a:p>
        </p:txBody>
      </p:sp>
      <p:sp>
        <p:nvSpPr>
          <p:cNvPr id="286" name="Line 3"/>
          <p:cNvSpPr/>
          <p:nvPr/>
        </p:nvSpPr>
        <p:spPr>
          <a:xfrm flipV="1">
            <a:off x="576720" y="3801600"/>
            <a:ext cx="640080" cy="1018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87" name="Line 4"/>
          <p:cNvSpPr/>
          <p:nvPr/>
        </p:nvSpPr>
        <p:spPr>
          <a:xfrm flipV="1">
            <a:off x="1399680" y="3710160"/>
            <a:ext cx="0" cy="11102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88" name="Line 5"/>
          <p:cNvSpPr/>
          <p:nvPr/>
        </p:nvSpPr>
        <p:spPr>
          <a:xfrm flipH="1" flipV="1">
            <a:off x="1948320" y="3435840"/>
            <a:ext cx="822960" cy="134856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289" name="TextShape 6"/>
          <p:cNvSpPr txBox="1"/>
          <p:nvPr/>
        </p:nvSpPr>
        <p:spPr>
          <a:xfrm>
            <a:off x="1019520" y="1731600"/>
            <a:ext cx="1570680" cy="34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Hard</a:t>
            </a:r>
            <a:endParaRPr/>
          </a:p>
        </p:txBody>
      </p:sp>
      <p:pic>
        <p:nvPicPr>
          <p:cNvPr id="290" name="Picture 341" descr=""/>
          <p:cNvPicPr/>
          <p:nvPr/>
        </p:nvPicPr>
        <p:blipFill>
          <a:blip r:embed="rId5"/>
          <a:stretch/>
        </p:blipFill>
        <p:spPr>
          <a:xfrm>
            <a:off x="3313080" y="5365800"/>
            <a:ext cx="503640" cy="421200"/>
          </a:xfrm>
          <a:prstGeom prst="rect">
            <a:avLst/>
          </a:prstGeom>
          <a:ln>
            <a:noFill/>
          </a:ln>
        </p:spPr>
      </p:pic>
      <p:sp>
        <p:nvSpPr>
          <p:cNvPr id="291" name="Line 7"/>
          <p:cNvSpPr/>
          <p:nvPr/>
        </p:nvSpPr>
        <p:spPr>
          <a:xfrm flipV="1">
            <a:off x="6861600" y="3582720"/>
            <a:ext cx="0" cy="8798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2" name="Line 8"/>
          <p:cNvSpPr/>
          <p:nvPr/>
        </p:nvSpPr>
        <p:spPr>
          <a:xfrm flipH="1" flipV="1">
            <a:off x="6897600" y="3570840"/>
            <a:ext cx="1314000" cy="9046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3" name="Line 9"/>
          <p:cNvSpPr/>
          <p:nvPr/>
        </p:nvSpPr>
        <p:spPr>
          <a:xfrm flipH="1">
            <a:off x="3559320" y="4532040"/>
            <a:ext cx="444240" cy="833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4" name="Line 10"/>
          <p:cNvSpPr/>
          <p:nvPr/>
        </p:nvSpPr>
        <p:spPr>
          <a:xfrm>
            <a:off x="4075560" y="4532040"/>
            <a:ext cx="203400" cy="833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5" name="Line 11"/>
          <p:cNvSpPr/>
          <p:nvPr/>
        </p:nvSpPr>
        <p:spPr>
          <a:xfrm flipH="1">
            <a:off x="4984560" y="4531320"/>
            <a:ext cx="404640" cy="83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6" name="Line 12"/>
          <p:cNvSpPr/>
          <p:nvPr/>
        </p:nvSpPr>
        <p:spPr>
          <a:xfrm>
            <a:off x="5461560" y="4531320"/>
            <a:ext cx="221040" cy="83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7" name="Line 13"/>
          <p:cNvSpPr/>
          <p:nvPr/>
        </p:nvSpPr>
        <p:spPr>
          <a:xfrm flipH="1">
            <a:off x="6402240" y="4531320"/>
            <a:ext cx="423360" cy="83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8" name="Line 14"/>
          <p:cNvSpPr/>
          <p:nvPr/>
        </p:nvSpPr>
        <p:spPr>
          <a:xfrm>
            <a:off x="6897600" y="4531320"/>
            <a:ext cx="230760" cy="8344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299" name="Line 15"/>
          <p:cNvSpPr/>
          <p:nvPr/>
        </p:nvSpPr>
        <p:spPr>
          <a:xfrm flipH="1">
            <a:off x="7948080" y="4532040"/>
            <a:ext cx="269280" cy="833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00" name="Line 16"/>
          <p:cNvSpPr/>
          <p:nvPr/>
        </p:nvSpPr>
        <p:spPr>
          <a:xfrm>
            <a:off x="8289000" y="4532040"/>
            <a:ext cx="400320" cy="833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01" name="Line 17"/>
          <p:cNvSpPr/>
          <p:nvPr/>
        </p:nvSpPr>
        <p:spPr>
          <a:xfrm flipV="1">
            <a:off x="5425200" y="3581280"/>
            <a:ext cx="0" cy="8812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02" name="Line 18"/>
          <p:cNvSpPr/>
          <p:nvPr/>
        </p:nvSpPr>
        <p:spPr>
          <a:xfrm flipV="1">
            <a:off x="4075560" y="3569760"/>
            <a:ext cx="1314000" cy="906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03" name="Line 19"/>
          <p:cNvSpPr/>
          <p:nvPr/>
        </p:nvSpPr>
        <p:spPr>
          <a:xfrm flipH="1" flipV="1">
            <a:off x="6085080" y="2493000"/>
            <a:ext cx="814680" cy="10213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304" name="Picture 342" descr=""/>
          <p:cNvPicPr/>
          <p:nvPr/>
        </p:nvPicPr>
        <p:blipFill>
          <a:blip r:embed="rId6"/>
          <a:stretch/>
        </p:blipFill>
        <p:spPr>
          <a:xfrm>
            <a:off x="4038840" y="5365800"/>
            <a:ext cx="503640" cy="421200"/>
          </a:xfrm>
          <a:prstGeom prst="rect">
            <a:avLst/>
          </a:prstGeom>
          <a:ln>
            <a:noFill/>
          </a:ln>
        </p:spPr>
      </p:pic>
      <p:pic>
        <p:nvPicPr>
          <p:cNvPr id="305" name="Picture 343" descr=""/>
          <p:cNvPicPr/>
          <p:nvPr/>
        </p:nvPicPr>
        <p:blipFill>
          <a:blip r:embed="rId7"/>
          <a:stretch/>
        </p:blipFill>
        <p:spPr>
          <a:xfrm>
            <a:off x="4738320" y="5365800"/>
            <a:ext cx="504000" cy="421200"/>
          </a:xfrm>
          <a:prstGeom prst="rect">
            <a:avLst/>
          </a:prstGeom>
          <a:ln>
            <a:noFill/>
          </a:ln>
        </p:spPr>
      </p:pic>
      <p:pic>
        <p:nvPicPr>
          <p:cNvPr id="306" name="Picture 344" descr=""/>
          <p:cNvPicPr/>
          <p:nvPr/>
        </p:nvPicPr>
        <p:blipFill>
          <a:blip r:embed="rId8"/>
          <a:stretch/>
        </p:blipFill>
        <p:spPr>
          <a:xfrm>
            <a:off x="5444280" y="5365800"/>
            <a:ext cx="504000" cy="421200"/>
          </a:xfrm>
          <a:prstGeom prst="rect">
            <a:avLst/>
          </a:prstGeom>
          <a:ln>
            <a:noFill/>
          </a:ln>
        </p:spPr>
      </p:pic>
      <p:pic>
        <p:nvPicPr>
          <p:cNvPr id="307" name="Picture 345" descr=""/>
          <p:cNvPicPr/>
          <p:nvPr/>
        </p:nvPicPr>
        <p:blipFill>
          <a:blip r:embed="rId9"/>
          <a:stretch/>
        </p:blipFill>
        <p:spPr>
          <a:xfrm>
            <a:off x="6156000" y="5365800"/>
            <a:ext cx="503640" cy="421200"/>
          </a:xfrm>
          <a:prstGeom prst="rect">
            <a:avLst/>
          </a:prstGeom>
          <a:ln>
            <a:noFill/>
          </a:ln>
        </p:spPr>
      </p:pic>
      <p:pic>
        <p:nvPicPr>
          <p:cNvPr id="308" name="Picture 346" descr=""/>
          <p:cNvPicPr/>
          <p:nvPr/>
        </p:nvPicPr>
        <p:blipFill>
          <a:blip r:embed="rId10"/>
          <a:stretch/>
        </p:blipFill>
        <p:spPr>
          <a:xfrm>
            <a:off x="6881760" y="5365800"/>
            <a:ext cx="503640" cy="421200"/>
          </a:xfrm>
          <a:prstGeom prst="rect">
            <a:avLst/>
          </a:prstGeom>
          <a:ln>
            <a:noFill/>
          </a:ln>
        </p:spPr>
      </p:pic>
      <p:pic>
        <p:nvPicPr>
          <p:cNvPr id="309" name="Picture 347" descr=""/>
          <p:cNvPicPr/>
          <p:nvPr/>
        </p:nvPicPr>
        <p:blipFill>
          <a:blip r:embed="rId11"/>
          <a:stretch/>
        </p:blipFill>
        <p:spPr>
          <a:xfrm>
            <a:off x="7696080" y="5365800"/>
            <a:ext cx="503640" cy="421200"/>
          </a:xfrm>
          <a:prstGeom prst="rect">
            <a:avLst/>
          </a:prstGeom>
          <a:ln>
            <a:noFill/>
          </a:ln>
        </p:spPr>
      </p:pic>
      <p:pic>
        <p:nvPicPr>
          <p:cNvPr id="310" name="Picture 348" descr=""/>
          <p:cNvPicPr/>
          <p:nvPr/>
        </p:nvPicPr>
        <p:blipFill>
          <a:blip r:embed="rId12"/>
          <a:stretch/>
        </p:blipFill>
        <p:spPr>
          <a:xfrm>
            <a:off x="8437680" y="5365800"/>
            <a:ext cx="503640" cy="421200"/>
          </a:xfrm>
          <a:prstGeom prst="rect">
            <a:avLst/>
          </a:prstGeom>
          <a:ln>
            <a:noFill/>
          </a:ln>
        </p:spPr>
      </p:pic>
      <p:sp>
        <p:nvSpPr>
          <p:cNvPr id="311" name="Line 20"/>
          <p:cNvSpPr/>
          <p:nvPr/>
        </p:nvSpPr>
        <p:spPr>
          <a:xfrm flipH="1">
            <a:off x="5371200" y="2493000"/>
            <a:ext cx="622440" cy="1079640"/>
          </a:xfrm>
          <a:prstGeom prst="line">
            <a:avLst/>
          </a:prstGeom>
          <a:ln w="25560">
            <a:solidFill>
              <a:srgbClr val="ff3333"/>
            </a:solidFill>
            <a:round/>
          </a:ln>
        </p:spPr>
      </p:sp>
      <p:pic>
        <p:nvPicPr>
          <p:cNvPr id="312" name="Picture 619" descr=""/>
          <p:cNvPicPr/>
          <p:nvPr/>
        </p:nvPicPr>
        <p:blipFill>
          <a:blip r:embed="rId13"/>
          <a:stretch/>
        </p:blipFill>
        <p:spPr>
          <a:xfrm>
            <a:off x="3606480" y="4335120"/>
            <a:ext cx="951480" cy="358560"/>
          </a:xfrm>
          <a:prstGeom prst="rect">
            <a:avLst/>
          </a:prstGeom>
          <a:ln>
            <a:noFill/>
          </a:ln>
        </p:spPr>
      </p:pic>
      <p:pic>
        <p:nvPicPr>
          <p:cNvPr id="313" name="Picture 620" descr=""/>
          <p:cNvPicPr/>
          <p:nvPr/>
        </p:nvPicPr>
        <p:blipFill>
          <a:blip r:embed="rId14"/>
          <a:stretch/>
        </p:blipFill>
        <p:spPr>
          <a:xfrm>
            <a:off x="4887720" y="4329360"/>
            <a:ext cx="951840" cy="358560"/>
          </a:xfrm>
          <a:prstGeom prst="rect">
            <a:avLst/>
          </a:prstGeom>
          <a:ln>
            <a:noFill/>
          </a:ln>
        </p:spPr>
      </p:pic>
      <p:pic>
        <p:nvPicPr>
          <p:cNvPr id="314" name="Picture 623" descr=""/>
          <p:cNvPicPr/>
          <p:nvPr/>
        </p:nvPicPr>
        <p:blipFill>
          <a:blip r:embed="rId15"/>
          <a:stretch/>
        </p:blipFill>
        <p:spPr>
          <a:xfrm>
            <a:off x="6379200" y="4334040"/>
            <a:ext cx="951480" cy="358560"/>
          </a:xfrm>
          <a:prstGeom prst="rect">
            <a:avLst/>
          </a:prstGeom>
          <a:ln>
            <a:noFill/>
          </a:ln>
        </p:spPr>
      </p:pic>
      <p:pic>
        <p:nvPicPr>
          <p:cNvPr id="315" name="Picture 624" descr=""/>
          <p:cNvPicPr/>
          <p:nvPr/>
        </p:nvPicPr>
        <p:blipFill>
          <a:blip r:embed="rId16"/>
          <a:stretch/>
        </p:blipFill>
        <p:spPr>
          <a:xfrm>
            <a:off x="7727760" y="4335120"/>
            <a:ext cx="951840" cy="358560"/>
          </a:xfrm>
          <a:prstGeom prst="rect">
            <a:avLst/>
          </a:prstGeom>
          <a:ln>
            <a:noFill/>
          </a:ln>
        </p:spPr>
      </p:pic>
      <p:pic>
        <p:nvPicPr>
          <p:cNvPr id="316" name="Picture 194" descr=""/>
          <p:cNvPicPr/>
          <p:nvPr/>
        </p:nvPicPr>
        <p:blipFill>
          <a:blip r:embed="rId17"/>
          <a:stretch/>
        </p:blipFill>
        <p:spPr>
          <a:xfrm>
            <a:off x="6379200" y="3426480"/>
            <a:ext cx="951480" cy="358560"/>
          </a:xfrm>
          <a:prstGeom prst="rect">
            <a:avLst/>
          </a:prstGeom>
          <a:ln>
            <a:noFill/>
          </a:ln>
        </p:spPr>
      </p:pic>
      <p:pic>
        <p:nvPicPr>
          <p:cNvPr id="317" name="Picture 193" descr=""/>
          <p:cNvPicPr/>
          <p:nvPr/>
        </p:nvPicPr>
        <p:blipFill>
          <a:blip r:embed="rId18"/>
          <a:stretch/>
        </p:blipFill>
        <p:spPr>
          <a:xfrm>
            <a:off x="4887720" y="3426480"/>
            <a:ext cx="951840" cy="358560"/>
          </a:xfrm>
          <a:prstGeom prst="rect">
            <a:avLst/>
          </a:prstGeom>
          <a:ln>
            <a:noFill/>
          </a:ln>
        </p:spPr>
      </p:pic>
      <p:pic>
        <p:nvPicPr>
          <p:cNvPr id="318" name="Picture 131" descr=""/>
          <p:cNvPicPr/>
          <p:nvPr/>
        </p:nvPicPr>
        <p:blipFill>
          <a:blip r:embed="rId19"/>
          <a:stretch/>
        </p:blipFill>
        <p:spPr>
          <a:xfrm>
            <a:off x="5480640" y="2223000"/>
            <a:ext cx="951840" cy="358560"/>
          </a:xfrm>
          <a:prstGeom prst="rect">
            <a:avLst/>
          </a:prstGeom>
          <a:ln>
            <a:noFill/>
          </a:ln>
        </p:spPr>
      </p:pic>
      <p:sp>
        <p:nvSpPr>
          <p:cNvPr id="319" name="TextShape 21"/>
          <p:cNvSpPr txBox="1"/>
          <p:nvPr/>
        </p:nvSpPr>
        <p:spPr>
          <a:xfrm>
            <a:off x="4206240" y="1521360"/>
            <a:ext cx="4389120" cy="68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Fragile &amp; Severely bottlenecked </a:t>
            </a:r>
            <a:endParaRPr/>
          </a:p>
        </p:txBody>
      </p:sp>
      <p:sp>
        <p:nvSpPr>
          <p:cNvPr id="320" name="TextShape 22"/>
          <p:cNvSpPr txBox="1"/>
          <p:nvPr/>
        </p:nvSpPr>
        <p:spPr>
          <a:xfrm>
            <a:off x="296640" y="409680"/>
            <a:ext cx="8481600" cy="73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333336"/>
                </a:solidFill>
                <a:latin typeface="Arial"/>
                <a:ea typeface="Arial"/>
              </a:rPr>
              <a:t>Motivation: why is multi-pathing inevitable? </a:t>
            </a:r>
            <a:endParaRPr/>
          </a:p>
        </p:txBody>
      </p:sp>
      <p:sp>
        <p:nvSpPr>
          <p:cNvPr id="321" name="TextShape 23"/>
          <p:cNvSpPr txBox="1"/>
          <p:nvPr/>
        </p:nvSpPr>
        <p:spPr>
          <a:xfrm>
            <a:off x="3215880" y="1191600"/>
            <a:ext cx="1570680" cy="34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Problem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Line 1"/>
          <p:cNvSpPr/>
          <p:nvPr/>
        </p:nvSpPr>
        <p:spPr>
          <a:xfrm flipH="1" flipV="1">
            <a:off x="3974760" y="2242080"/>
            <a:ext cx="2753640" cy="12978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3" name="Line 2"/>
          <p:cNvSpPr/>
          <p:nvPr/>
        </p:nvSpPr>
        <p:spPr>
          <a:xfrm flipH="1" flipV="1">
            <a:off x="5937120" y="2225160"/>
            <a:ext cx="859680" cy="12366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4" name="Line 3"/>
          <p:cNvSpPr/>
          <p:nvPr/>
        </p:nvSpPr>
        <p:spPr>
          <a:xfrm flipH="1">
            <a:off x="4040280" y="2305440"/>
            <a:ext cx="1632240" cy="1181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5" name="Line 4"/>
          <p:cNvSpPr/>
          <p:nvPr/>
        </p:nvSpPr>
        <p:spPr>
          <a:xfrm flipV="1">
            <a:off x="5446440" y="3624120"/>
            <a:ext cx="0" cy="9979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6" name="Line 5"/>
          <p:cNvSpPr/>
          <p:nvPr/>
        </p:nvSpPr>
        <p:spPr>
          <a:xfrm flipV="1">
            <a:off x="6832440" y="3624120"/>
            <a:ext cx="0" cy="999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7" name="Line 6"/>
          <p:cNvSpPr/>
          <p:nvPr/>
        </p:nvSpPr>
        <p:spPr>
          <a:xfrm flipV="1">
            <a:off x="5482440" y="3622680"/>
            <a:ext cx="1314000" cy="10126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8" name="Line 7"/>
          <p:cNvSpPr/>
          <p:nvPr/>
        </p:nvSpPr>
        <p:spPr>
          <a:xfrm flipH="1" flipV="1">
            <a:off x="5482440" y="3610800"/>
            <a:ext cx="1314000" cy="1026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29" name="Line 8"/>
          <p:cNvSpPr/>
          <p:nvPr/>
        </p:nvSpPr>
        <p:spPr>
          <a:xfrm flipH="1">
            <a:off x="2144160" y="4700880"/>
            <a:ext cx="444240" cy="945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0" name="Line 9"/>
          <p:cNvSpPr/>
          <p:nvPr/>
        </p:nvSpPr>
        <p:spPr>
          <a:xfrm>
            <a:off x="2660400" y="4700880"/>
            <a:ext cx="203400" cy="945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1" name="Line 10"/>
          <p:cNvSpPr/>
          <p:nvPr/>
        </p:nvSpPr>
        <p:spPr>
          <a:xfrm flipH="1">
            <a:off x="3569400" y="4699800"/>
            <a:ext cx="404640" cy="946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2" name="Line 11"/>
          <p:cNvSpPr/>
          <p:nvPr/>
        </p:nvSpPr>
        <p:spPr>
          <a:xfrm>
            <a:off x="4046400" y="4699800"/>
            <a:ext cx="221040" cy="946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3" name="Line 12"/>
          <p:cNvSpPr/>
          <p:nvPr/>
        </p:nvSpPr>
        <p:spPr>
          <a:xfrm flipH="1">
            <a:off x="4987080" y="4699800"/>
            <a:ext cx="423360" cy="946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4" name="Line 13"/>
          <p:cNvSpPr/>
          <p:nvPr/>
        </p:nvSpPr>
        <p:spPr>
          <a:xfrm>
            <a:off x="5482440" y="4699800"/>
            <a:ext cx="230760" cy="946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5" name="Line 14"/>
          <p:cNvSpPr/>
          <p:nvPr/>
        </p:nvSpPr>
        <p:spPr>
          <a:xfrm flipH="1">
            <a:off x="6532920" y="4700880"/>
            <a:ext cx="269280" cy="945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6" name="Line 15"/>
          <p:cNvSpPr/>
          <p:nvPr/>
        </p:nvSpPr>
        <p:spPr>
          <a:xfrm>
            <a:off x="6873840" y="4700880"/>
            <a:ext cx="400320" cy="945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7" name="Line 16"/>
          <p:cNvSpPr/>
          <p:nvPr/>
        </p:nvSpPr>
        <p:spPr>
          <a:xfrm flipV="1">
            <a:off x="2624400" y="3622680"/>
            <a:ext cx="0" cy="10008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8" name="Line 17"/>
          <p:cNvSpPr/>
          <p:nvPr/>
        </p:nvSpPr>
        <p:spPr>
          <a:xfrm flipV="1">
            <a:off x="4010040" y="3622680"/>
            <a:ext cx="0" cy="999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39" name="Line 18"/>
          <p:cNvSpPr/>
          <p:nvPr/>
        </p:nvSpPr>
        <p:spPr>
          <a:xfrm flipV="1">
            <a:off x="2660400" y="3609360"/>
            <a:ext cx="1314000" cy="1027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0" name="Line 19"/>
          <p:cNvSpPr/>
          <p:nvPr/>
        </p:nvSpPr>
        <p:spPr>
          <a:xfrm flipH="1" flipV="1">
            <a:off x="2660400" y="3609360"/>
            <a:ext cx="1314000" cy="1026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1" name="Line 20"/>
          <p:cNvSpPr/>
          <p:nvPr/>
        </p:nvSpPr>
        <p:spPr>
          <a:xfrm flipH="1" flipV="1">
            <a:off x="3861000" y="2284200"/>
            <a:ext cx="1623600" cy="12625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2" name="Line 21"/>
          <p:cNvSpPr/>
          <p:nvPr/>
        </p:nvSpPr>
        <p:spPr>
          <a:xfrm flipV="1">
            <a:off x="5510880" y="2307600"/>
            <a:ext cx="320400" cy="12355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3" name="Line 22"/>
          <p:cNvSpPr/>
          <p:nvPr/>
        </p:nvSpPr>
        <p:spPr>
          <a:xfrm flipH="1">
            <a:off x="2629800" y="2284200"/>
            <a:ext cx="901080" cy="124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44" name="Line 23"/>
          <p:cNvSpPr/>
          <p:nvPr/>
        </p:nvSpPr>
        <p:spPr>
          <a:xfrm flipV="1">
            <a:off x="2665800" y="2248560"/>
            <a:ext cx="2863800" cy="12967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345" name="Picture 341" descr=""/>
          <p:cNvPicPr/>
          <p:nvPr/>
        </p:nvPicPr>
        <p:blipFill>
          <a:blip r:embed="rId1"/>
          <a:stretch/>
        </p:blipFill>
        <p:spPr>
          <a:xfrm>
            <a:off x="1897920" y="5646240"/>
            <a:ext cx="503640" cy="477720"/>
          </a:xfrm>
          <a:prstGeom prst="rect">
            <a:avLst/>
          </a:prstGeom>
          <a:ln>
            <a:noFill/>
          </a:ln>
        </p:spPr>
      </p:pic>
      <p:pic>
        <p:nvPicPr>
          <p:cNvPr id="346" name="Picture 342" descr=""/>
          <p:cNvPicPr/>
          <p:nvPr/>
        </p:nvPicPr>
        <p:blipFill>
          <a:blip r:embed="rId2"/>
          <a:stretch/>
        </p:blipFill>
        <p:spPr>
          <a:xfrm>
            <a:off x="2623680" y="5646240"/>
            <a:ext cx="503640" cy="477720"/>
          </a:xfrm>
          <a:prstGeom prst="rect">
            <a:avLst/>
          </a:prstGeom>
          <a:ln>
            <a:noFill/>
          </a:ln>
        </p:spPr>
      </p:pic>
      <p:pic>
        <p:nvPicPr>
          <p:cNvPr id="347" name="Picture 343" descr=""/>
          <p:cNvPicPr/>
          <p:nvPr/>
        </p:nvPicPr>
        <p:blipFill>
          <a:blip r:embed="rId3"/>
          <a:stretch/>
        </p:blipFill>
        <p:spPr>
          <a:xfrm>
            <a:off x="3323160" y="5646240"/>
            <a:ext cx="504000" cy="477720"/>
          </a:xfrm>
          <a:prstGeom prst="rect">
            <a:avLst/>
          </a:prstGeom>
          <a:ln>
            <a:noFill/>
          </a:ln>
        </p:spPr>
      </p:pic>
      <p:pic>
        <p:nvPicPr>
          <p:cNvPr id="348" name="Picture 344" descr=""/>
          <p:cNvPicPr/>
          <p:nvPr/>
        </p:nvPicPr>
        <p:blipFill>
          <a:blip r:embed="rId4"/>
          <a:stretch/>
        </p:blipFill>
        <p:spPr>
          <a:xfrm>
            <a:off x="4029120" y="5646240"/>
            <a:ext cx="504000" cy="477720"/>
          </a:xfrm>
          <a:prstGeom prst="rect">
            <a:avLst/>
          </a:prstGeom>
          <a:ln>
            <a:noFill/>
          </a:ln>
        </p:spPr>
      </p:pic>
      <p:pic>
        <p:nvPicPr>
          <p:cNvPr id="349" name="Picture 345" descr=""/>
          <p:cNvPicPr/>
          <p:nvPr/>
        </p:nvPicPr>
        <p:blipFill>
          <a:blip r:embed="rId5"/>
          <a:stretch/>
        </p:blipFill>
        <p:spPr>
          <a:xfrm>
            <a:off x="4740840" y="5646240"/>
            <a:ext cx="503640" cy="477720"/>
          </a:xfrm>
          <a:prstGeom prst="rect">
            <a:avLst/>
          </a:prstGeom>
          <a:ln>
            <a:noFill/>
          </a:ln>
        </p:spPr>
      </p:pic>
      <p:pic>
        <p:nvPicPr>
          <p:cNvPr id="350" name="Picture 346" descr=""/>
          <p:cNvPicPr/>
          <p:nvPr/>
        </p:nvPicPr>
        <p:blipFill>
          <a:blip r:embed="rId6"/>
          <a:stretch/>
        </p:blipFill>
        <p:spPr>
          <a:xfrm>
            <a:off x="5466600" y="5646240"/>
            <a:ext cx="503640" cy="477720"/>
          </a:xfrm>
          <a:prstGeom prst="rect">
            <a:avLst/>
          </a:prstGeom>
          <a:ln>
            <a:noFill/>
          </a:ln>
        </p:spPr>
      </p:pic>
      <p:pic>
        <p:nvPicPr>
          <p:cNvPr id="351" name="Picture 347" descr=""/>
          <p:cNvPicPr/>
          <p:nvPr/>
        </p:nvPicPr>
        <p:blipFill>
          <a:blip r:embed="rId7"/>
          <a:stretch/>
        </p:blipFill>
        <p:spPr>
          <a:xfrm>
            <a:off x="6280920" y="5646240"/>
            <a:ext cx="503640" cy="477720"/>
          </a:xfrm>
          <a:prstGeom prst="rect">
            <a:avLst/>
          </a:prstGeom>
          <a:ln>
            <a:noFill/>
          </a:ln>
        </p:spPr>
      </p:pic>
      <p:pic>
        <p:nvPicPr>
          <p:cNvPr id="352" name="Picture 348" descr=""/>
          <p:cNvPicPr/>
          <p:nvPr/>
        </p:nvPicPr>
        <p:blipFill>
          <a:blip r:embed="rId8"/>
          <a:stretch/>
        </p:blipFill>
        <p:spPr>
          <a:xfrm>
            <a:off x="7022520" y="5646240"/>
            <a:ext cx="503640" cy="477720"/>
          </a:xfrm>
          <a:prstGeom prst="rect">
            <a:avLst/>
          </a:prstGeom>
          <a:ln>
            <a:noFill/>
          </a:ln>
        </p:spPr>
      </p:pic>
      <p:sp>
        <p:nvSpPr>
          <p:cNvPr id="353" name="Line 24"/>
          <p:cNvSpPr/>
          <p:nvPr/>
        </p:nvSpPr>
        <p:spPr>
          <a:xfrm>
            <a:off x="3742200" y="2272320"/>
            <a:ext cx="213840" cy="1341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354" name="Picture 130" descr=""/>
          <p:cNvPicPr/>
          <p:nvPr/>
        </p:nvPicPr>
        <p:blipFill>
          <a:blip r:embed="rId9"/>
          <a:stretch/>
        </p:blipFill>
        <p:spPr>
          <a:xfrm>
            <a:off x="5234040" y="206892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355" name="Picture 619" descr=""/>
          <p:cNvPicPr/>
          <p:nvPr/>
        </p:nvPicPr>
        <p:blipFill>
          <a:blip r:embed="rId10"/>
          <a:stretch/>
        </p:blipFill>
        <p:spPr>
          <a:xfrm>
            <a:off x="2191320" y="447732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356" name="Picture 620" descr=""/>
          <p:cNvPicPr/>
          <p:nvPr/>
        </p:nvPicPr>
        <p:blipFill>
          <a:blip r:embed="rId11"/>
          <a:stretch/>
        </p:blipFill>
        <p:spPr>
          <a:xfrm>
            <a:off x="3472560" y="447084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357" name="Picture 623" descr=""/>
          <p:cNvPicPr/>
          <p:nvPr/>
        </p:nvPicPr>
        <p:blipFill>
          <a:blip r:embed="rId12"/>
          <a:stretch/>
        </p:blipFill>
        <p:spPr>
          <a:xfrm>
            <a:off x="4964040" y="447624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358" name="Picture 624" descr=""/>
          <p:cNvPicPr/>
          <p:nvPr/>
        </p:nvPicPr>
        <p:blipFill>
          <a:blip r:embed="rId13"/>
          <a:stretch/>
        </p:blipFill>
        <p:spPr>
          <a:xfrm>
            <a:off x="6312600" y="447732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359" name="Picture 192" descr=""/>
          <p:cNvPicPr/>
          <p:nvPr/>
        </p:nvPicPr>
        <p:blipFill>
          <a:blip r:embed="rId14"/>
          <a:stretch/>
        </p:blipFill>
        <p:spPr>
          <a:xfrm>
            <a:off x="2191320" y="344700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360" name="Picture 194" descr=""/>
          <p:cNvPicPr/>
          <p:nvPr/>
        </p:nvPicPr>
        <p:blipFill>
          <a:blip r:embed="rId15"/>
          <a:stretch/>
        </p:blipFill>
        <p:spPr>
          <a:xfrm>
            <a:off x="4964040" y="344700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361" name="Picture 195" descr=""/>
          <p:cNvPicPr/>
          <p:nvPr/>
        </p:nvPicPr>
        <p:blipFill>
          <a:blip r:embed="rId16"/>
          <a:stretch/>
        </p:blipFill>
        <p:spPr>
          <a:xfrm>
            <a:off x="6245280" y="344700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362" name="Picture 193" descr=""/>
          <p:cNvPicPr/>
          <p:nvPr/>
        </p:nvPicPr>
        <p:blipFill>
          <a:blip r:embed="rId17"/>
          <a:stretch/>
        </p:blipFill>
        <p:spPr>
          <a:xfrm>
            <a:off x="3472560" y="344700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363" name="Picture 131" descr=""/>
          <p:cNvPicPr/>
          <p:nvPr/>
        </p:nvPicPr>
        <p:blipFill>
          <a:blip r:embed="rId18"/>
          <a:stretch/>
        </p:blipFill>
        <p:spPr>
          <a:xfrm>
            <a:off x="3345480" y="2082240"/>
            <a:ext cx="951840" cy="406800"/>
          </a:xfrm>
          <a:prstGeom prst="rect">
            <a:avLst/>
          </a:prstGeom>
          <a:ln>
            <a:noFill/>
          </a:ln>
        </p:spPr>
      </p:pic>
      <p:sp>
        <p:nvSpPr>
          <p:cNvPr id="364" name="TextShape 25"/>
          <p:cNvSpPr txBox="1"/>
          <p:nvPr/>
        </p:nvSpPr>
        <p:spPr>
          <a:xfrm>
            <a:off x="4098960" y="1591560"/>
            <a:ext cx="1570680" cy="34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Scalable</a:t>
            </a:r>
            <a:endParaRPr/>
          </a:p>
        </p:txBody>
      </p:sp>
      <p:sp>
        <p:nvSpPr>
          <p:cNvPr id="365" name="TextShape 26"/>
          <p:cNvSpPr txBox="1"/>
          <p:nvPr/>
        </p:nvSpPr>
        <p:spPr>
          <a:xfrm>
            <a:off x="296640" y="409680"/>
            <a:ext cx="2194560" cy="73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333336"/>
                </a:solidFill>
                <a:latin typeface="Arial"/>
                <a:ea typeface="Arial"/>
              </a:rPr>
              <a:t>Motivation</a:t>
            </a:r>
            <a:endParaRPr/>
          </a:p>
        </p:txBody>
      </p:sp>
      <p:sp>
        <p:nvSpPr>
          <p:cNvPr id="366" name="TextShape 27"/>
          <p:cNvSpPr txBox="1"/>
          <p:nvPr/>
        </p:nvSpPr>
        <p:spPr>
          <a:xfrm>
            <a:off x="4167720" y="858960"/>
            <a:ext cx="1936440" cy="34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Solution</a:t>
            </a:r>
            <a:endParaRPr/>
          </a:p>
        </p:txBody>
      </p:sp>
      <p:sp>
        <p:nvSpPr>
          <p:cNvPr id="367" name="TextShape 28"/>
          <p:cNvSpPr txBox="1"/>
          <p:nvPr/>
        </p:nvSpPr>
        <p:spPr>
          <a:xfrm>
            <a:off x="4754880" y="1554480"/>
            <a:ext cx="1936440" cy="34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 strike="noStrike">
                <a:solidFill>
                  <a:srgbClr val="800000"/>
                </a:solidFill>
                <a:latin typeface="Arial"/>
                <a:ea typeface="Arial"/>
              </a:rPr>
              <a:t>… </a:t>
            </a:r>
            <a:r>
              <a:rPr lang="en-US" sz="2200" strike="noStrike">
                <a:solidFill>
                  <a:srgbClr val="800000"/>
                </a:solidFill>
                <a:latin typeface="Arial"/>
                <a:ea typeface="Arial"/>
              </a:rPr>
              <a:t>but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>
                <p:childTnLst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195120" y="516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How are we doing today?</a:t>
            </a:r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411480" y="3022920"/>
            <a:ext cx="8680320" cy="2015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3000"/>
              <a:buFont typeface="Arial"/>
              <a:buChar char="●"/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It is those </a:t>
            </a:r>
            <a:r>
              <a:rPr lang="en-US" sz="2400" strike="noStrike">
                <a:solidFill>
                  <a:srgbClr val="ff0000"/>
                </a:solidFill>
                <a:latin typeface="Arial"/>
                <a:ea typeface="Arial"/>
              </a:rPr>
              <a:t>fewer big</a:t>
            </a: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 ones that practically make the problem harder</a:t>
            </a:r>
            <a:endParaRPr/>
          </a:p>
        </p:txBody>
      </p:sp>
      <p:sp>
        <p:nvSpPr>
          <p:cNvPr id="370" name="TextShape 3"/>
          <p:cNvSpPr txBox="1"/>
          <p:nvPr/>
        </p:nvSpPr>
        <p:spPr>
          <a:xfrm>
            <a:off x="405000" y="1233000"/>
            <a:ext cx="8379360" cy="193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ECMP (Equal Cost Multi-Pathing)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3000"/>
              <a:buFont typeface="Arial"/>
              <a:buChar char="●"/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Flow-level hashing (e.g. '5-tuple' hashing)</a:t>
            </a:r>
            <a:endParaRPr/>
          </a:p>
        </p:txBody>
      </p:sp>
      <p:sp>
        <p:nvSpPr>
          <p:cNvPr id="371" name="TextShape 4"/>
          <p:cNvSpPr txBox="1"/>
          <p:nvPr/>
        </p:nvSpPr>
        <p:spPr>
          <a:xfrm>
            <a:off x="405000" y="2313000"/>
            <a:ext cx="8379360" cy="193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3000"/>
              <a:buFont typeface="Arial"/>
              <a:buChar char="●"/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Works well in some cases, but...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>
                <p:childTnLst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freeze">
                      <p:stCondLst>
                        <p:cond delay="indefinite"/>
                      </p:stCondLst>
                      <p:childTnLst>
                        <p:par>
                          <p:cTn id="25" fill="freeze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freeze">
                      <p:stCondLst>
                        <p:cond delay="indefinite"/>
                      </p:stCondLst>
                      <p:childTnLst>
                        <p:par>
                          <p:cTn id="30" fill="freeze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159120" y="516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How are we doing today?</a:t>
            </a:r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447480" y="2103120"/>
            <a:ext cx="8680320" cy="163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Example: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What happens if there are two large flows from the Sending ToR to the Receiving one?</a:t>
            </a:r>
            <a:endParaRPr/>
          </a:p>
        </p:txBody>
      </p:sp>
      <p:sp>
        <p:nvSpPr>
          <p:cNvPr id="374" name="CustomShape 3"/>
          <p:cNvSpPr/>
          <p:nvPr/>
        </p:nvSpPr>
        <p:spPr>
          <a:xfrm>
            <a:off x="4823280" y="56966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Sending ToR</a:t>
            </a:r>
            <a:endParaRPr/>
          </a:p>
        </p:txBody>
      </p:sp>
      <p:sp>
        <p:nvSpPr>
          <p:cNvPr id="375" name="CustomShape 4"/>
          <p:cNvSpPr/>
          <p:nvPr/>
        </p:nvSpPr>
        <p:spPr>
          <a:xfrm>
            <a:off x="6646320" y="56966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Receiving ToR</a:t>
            </a:r>
            <a:endParaRPr/>
          </a:p>
        </p:txBody>
      </p:sp>
      <p:sp>
        <p:nvSpPr>
          <p:cNvPr id="376" name="CustomShape 5"/>
          <p:cNvSpPr/>
          <p:nvPr/>
        </p:nvSpPr>
        <p:spPr>
          <a:xfrm>
            <a:off x="6646320" y="49676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2b</a:t>
            </a:r>
            <a:endParaRPr/>
          </a:p>
        </p:txBody>
      </p:sp>
      <p:sp>
        <p:nvSpPr>
          <p:cNvPr id="377" name="CustomShape 6"/>
          <p:cNvSpPr/>
          <p:nvPr/>
        </p:nvSpPr>
        <p:spPr>
          <a:xfrm>
            <a:off x="4823280" y="4967640"/>
            <a:ext cx="1278000" cy="4334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2a</a:t>
            </a:r>
            <a:endParaRPr/>
          </a:p>
        </p:txBody>
      </p:sp>
      <p:sp>
        <p:nvSpPr>
          <p:cNvPr id="378" name="CustomShape 7"/>
          <p:cNvSpPr/>
          <p:nvPr/>
        </p:nvSpPr>
        <p:spPr>
          <a:xfrm rot="10800000">
            <a:off x="5462640" y="5696640"/>
            <a:ext cx="36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8"/>
          <p:cNvSpPr/>
          <p:nvPr/>
        </p:nvSpPr>
        <p:spPr>
          <a:xfrm flipH="1" rot="10800000">
            <a:off x="7282800" y="5696640"/>
            <a:ext cx="182268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9"/>
          <p:cNvSpPr/>
          <p:nvPr/>
        </p:nvSpPr>
        <p:spPr>
          <a:xfrm rot="10800000">
            <a:off x="7285680" y="5696640"/>
            <a:ext cx="36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10"/>
          <p:cNvSpPr/>
          <p:nvPr/>
        </p:nvSpPr>
        <p:spPr>
          <a:xfrm>
            <a:off x="5462640" y="5401440"/>
            <a:ext cx="1822680" cy="29484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1"/>
          <p:cNvSpPr/>
          <p:nvPr/>
        </p:nvSpPr>
        <p:spPr>
          <a:xfrm>
            <a:off x="5507280" y="5259960"/>
            <a:ext cx="210636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2"/>
          <p:cNvSpPr/>
          <p:nvPr/>
        </p:nvSpPr>
        <p:spPr>
          <a:xfrm flipH="1">
            <a:off x="5434560" y="5283360"/>
            <a:ext cx="226440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13"/>
          <p:cNvSpPr/>
          <p:nvPr/>
        </p:nvSpPr>
        <p:spPr>
          <a:xfrm>
            <a:off x="5479200" y="5283360"/>
            <a:ext cx="210636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14"/>
          <p:cNvSpPr/>
          <p:nvPr/>
        </p:nvSpPr>
        <p:spPr>
          <a:xfrm flipH="1">
            <a:off x="5393880" y="5259960"/>
            <a:ext cx="226440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15"/>
          <p:cNvSpPr/>
          <p:nvPr/>
        </p:nvSpPr>
        <p:spPr>
          <a:xfrm>
            <a:off x="5430600" y="5207040"/>
            <a:ext cx="210636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16"/>
          <p:cNvSpPr/>
          <p:nvPr/>
        </p:nvSpPr>
        <p:spPr>
          <a:xfrm>
            <a:off x="5596560" y="5184000"/>
            <a:ext cx="210636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17"/>
          <p:cNvSpPr/>
          <p:nvPr/>
        </p:nvSpPr>
        <p:spPr>
          <a:xfrm flipH="1">
            <a:off x="5311800" y="5283360"/>
            <a:ext cx="224568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18"/>
          <p:cNvSpPr/>
          <p:nvPr/>
        </p:nvSpPr>
        <p:spPr>
          <a:xfrm flipH="1">
            <a:off x="5488560" y="5259960"/>
            <a:ext cx="224568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Line 19"/>
          <p:cNvSpPr/>
          <p:nvPr/>
        </p:nvSpPr>
        <p:spPr>
          <a:xfrm flipH="1" flipV="1">
            <a:off x="4016520" y="1407960"/>
            <a:ext cx="2753640" cy="12978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1" name="Line 20"/>
          <p:cNvSpPr/>
          <p:nvPr/>
        </p:nvSpPr>
        <p:spPr>
          <a:xfrm flipH="1" flipV="1">
            <a:off x="5978880" y="1391040"/>
            <a:ext cx="859680" cy="12366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2" name="Line 21"/>
          <p:cNvSpPr/>
          <p:nvPr/>
        </p:nvSpPr>
        <p:spPr>
          <a:xfrm flipH="1">
            <a:off x="4082040" y="1471320"/>
            <a:ext cx="1632240" cy="1181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3" name="Line 22"/>
          <p:cNvSpPr/>
          <p:nvPr/>
        </p:nvSpPr>
        <p:spPr>
          <a:xfrm flipV="1">
            <a:off x="5488200" y="2790000"/>
            <a:ext cx="0" cy="9979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4" name="Line 23"/>
          <p:cNvSpPr/>
          <p:nvPr/>
        </p:nvSpPr>
        <p:spPr>
          <a:xfrm flipV="1">
            <a:off x="6874200" y="2790000"/>
            <a:ext cx="0" cy="999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5" name="Line 24"/>
          <p:cNvSpPr/>
          <p:nvPr/>
        </p:nvSpPr>
        <p:spPr>
          <a:xfrm flipV="1">
            <a:off x="5524200" y="2788560"/>
            <a:ext cx="1314000" cy="101268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6" name="Line 25"/>
          <p:cNvSpPr/>
          <p:nvPr/>
        </p:nvSpPr>
        <p:spPr>
          <a:xfrm flipH="1" flipV="1">
            <a:off x="5524200" y="2776680"/>
            <a:ext cx="1314000" cy="1026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7" name="Line 26"/>
          <p:cNvSpPr/>
          <p:nvPr/>
        </p:nvSpPr>
        <p:spPr>
          <a:xfrm flipV="1">
            <a:off x="2666160" y="2788560"/>
            <a:ext cx="0" cy="10008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8" name="Line 27"/>
          <p:cNvSpPr/>
          <p:nvPr/>
        </p:nvSpPr>
        <p:spPr>
          <a:xfrm flipV="1">
            <a:off x="4051800" y="2788560"/>
            <a:ext cx="0" cy="9993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99" name="Line 28"/>
          <p:cNvSpPr/>
          <p:nvPr/>
        </p:nvSpPr>
        <p:spPr>
          <a:xfrm flipV="1">
            <a:off x="2702160" y="2775240"/>
            <a:ext cx="1314000" cy="102744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00" name="Line 29"/>
          <p:cNvSpPr/>
          <p:nvPr/>
        </p:nvSpPr>
        <p:spPr>
          <a:xfrm flipH="1" flipV="1">
            <a:off x="2702160" y="2775240"/>
            <a:ext cx="1314000" cy="1026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01" name="Line 30"/>
          <p:cNvSpPr/>
          <p:nvPr/>
        </p:nvSpPr>
        <p:spPr>
          <a:xfrm flipH="1" flipV="1">
            <a:off x="3902760" y="1450080"/>
            <a:ext cx="1623600" cy="12625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02" name="Line 31"/>
          <p:cNvSpPr/>
          <p:nvPr/>
        </p:nvSpPr>
        <p:spPr>
          <a:xfrm flipV="1">
            <a:off x="5552640" y="1473480"/>
            <a:ext cx="320400" cy="12355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03" name="Line 32"/>
          <p:cNvSpPr/>
          <p:nvPr/>
        </p:nvSpPr>
        <p:spPr>
          <a:xfrm flipH="1">
            <a:off x="2671560" y="1450080"/>
            <a:ext cx="901080" cy="124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04" name="Line 33"/>
          <p:cNvSpPr/>
          <p:nvPr/>
        </p:nvSpPr>
        <p:spPr>
          <a:xfrm flipV="1">
            <a:off x="2707560" y="1414440"/>
            <a:ext cx="2863800" cy="12967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05" name="Line 34"/>
          <p:cNvSpPr/>
          <p:nvPr/>
        </p:nvSpPr>
        <p:spPr>
          <a:xfrm>
            <a:off x="3783960" y="1438200"/>
            <a:ext cx="213840" cy="134100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pic>
        <p:nvPicPr>
          <p:cNvPr id="406" name="Picture 130" descr=""/>
          <p:cNvPicPr/>
          <p:nvPr/>
        </p:nvPicPr>
        <p:blipFill>
          <a:blip r:embed="rId1"/>
          <a:stretch/>
        </p:blipFill>
        <p:spPr>
          <a:xfrm>
            <a:off x="5275800" y="123480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407" name="Picture 619" descr=""/>
          <p:cNvPicPr/>
          <p:nvPr/>
        </p:nvPicPr>
        <p:blipFill>
          <a:blip r:embed="rId2"/>
          <a:stretch/>
        </p:blipFill>
        <p:spPr>
          <a:xfrm>
            <a:off x="2233080" y="364320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408" name="Picture 620" descr=""/>
          <p:cNvPicPr/>
          <p:nvPr/>
        </p:nvPicPr>
        <p:blipFill>
          <a:blip r:embed="rId3"/>
          <a:stretch/>
        </p:blipFill>
        <p:spPr>
          <a:xfrm>
            <a:off x="3514320" y="363672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409" name="Picture 623" descr=""/>
          <p:cNvPicPr/>
          <p:nvPr/>
        </p:nvPicPr>
        <p:blipFill>
          <a:blip r:embed="rId4"/>
          <a:stretch/>
        </p:blipFill>
        <p:spPr>
          <a:xfrm>
            <a:off x="5005800" y="364212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410" name="Picture 624" descr=""/>
          <p:cNvPicPr/>
          <p:nvPr/>
        </p:nvPicPr>
        <p:blipFill>
          <a:blip r:embed="rId5"/>
          <a:stretch/>
        </p:blipFill>
        <p:spPr>
          <a:xfrm>
            <a:off x="6354360" y="364320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411" name="Picture 192" descr=""/>
          <p:cNvPicPr/>
          <p:nvPr/>
        </p:nvPicPr>
        <p:blipFill>
          <a:blip r:embed="rId6"/>
          <a:stretch/>
        </p:blipFill>
        <p:spPr>
          <a:xfrm>
            <a:off x="2233080" y="261288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412" name="Picture 194" descr=""/>
          <p:cNvPicPr/>
          <p:nvPr/>
        </p:nvPicPr>
        <p:blipFill>
          <a:blip r:embed="rId7"/>
          <a:stretch/>
        </p:blipFill>
        <p:spPr>
          <a:xfrm>
            <a:off x="5005800" y="2612880"/>
            <a:ext cx="951480" cy="406800"/>
          </a:xfrm>
          <a:prstGeom prst="rect">
            <a:avLst/>
          </a:prstGeom>
          <a:ln>
            <a:noFill/>
          </a:ln>
        </p:spPr>
      </p:pic>
      <p:pic>
        <p:nvPicPr>
          <p:cNvPr id="413" name="Picture 195" descr=""/>
          <p:cNvPicPr/>
          <p:nvPr/>
        </p:nvPicPr>
        <p:blipFill>
          <a:blip r:embed="rId8"/>
          <a:stretch/>
        </p:blipFill>
        <p:spPr>
          <a:xfrm>
            <a:off x="6287040" y="261288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414" name="Picture 193" descr=""/>
          <p:cNvPicPr/>
          <p:nvPr/>
        </p:nvPicPr>
        <p:blipFill>
          <a:blip r:embed="rId9"/>
          <a:stretch/>
        </p:blipFill>
        <p:spPr>
          <a:xfrm>
            <a:off x="3514320" y="2612880"/>
            <a:ext cx="951840" cy="406800"/>
          </a:xfrm>
          <a:prstGeom prst="rect">
            <a:avLst/>
          </a:prstGeom>
          <a:ln>
            <a:noFill/>
          </a:ln>
        </p:spPr>
      </p:pic>
      <p:pic>
        <p:nvPicPr>
          <p:cNvPr id="415" name="Picture 131" descr=""/>
          <p:cNvPicPr/>
          <p:nvPr/>
        </p:nvPicPr>
        <p:blipFill>
          <a:blip r:embed="rId10"/>
          <a:stretch/>
        </p:blipFill>
        <p:spPr>
          <a:xfrm>
            <a:off x="3387240" y="1248120"/>
            <a:ext cx="951840" cy="406800"/>
          </a:xfrm>
          <a:prstGeom prst="rect">
            <a:avLst/>
          </a:prstGeom>
          <a:ln>
            <a:noFill/>
          </a:ln>
        </p:spPr>
      </p:pic>
      <p:sp>
        <p:nvSpPr>
          <p:cNvPr id="416" name="CustomShape 35"/>
          <p:cNvSpPr/>
          <p:nvPr/>
        </p:nvSpPr>
        <p:spPr>
          <a:xfrm>
            <a:off x="1920240" y="2372400"/>
            <a:ext cx="2743200" cy="1828800"/>
          </a:xfrm>
          <a:prstGeom prst="rect">
            <a:avLst/>
          </a:prstGeom>
          <a:noFill/>
          <a:ln>
            <a:solidFill>
              <a:srgbClr val="3465a4"/>
            </a:solidFill>
            <a:custDash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TextShape 36"/>
          <p:cNvSpPr txBox="1"/>
          <p:nvPr/>
        </p:nvSpPr>
        <p:spPr>
          <a:xfrm>
            <a:off x="7680960" y="3657600"/>
            <a:ext cx="822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ToRs</a:t>
            </a:r>
            <a:endParaRPr/>
          </a:p>
        </p:txBody>
      </p:sp>
      <p:sp>
        <p:nvSpPr>
          <p:cNvPr id="418" name="TextShape 37"/>
          <p:cNvSpPr txBox="1"/>
          <p:nvPr/>
        </p:nvSpPr>
        <p:spPr>
          <a:xfrm>
            <a:off x="7680960" y="2685600"/>
            <a:ext cx="100584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Stage 2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>
                <p:childTnLst>
                  <p:par>
                    <p:cTn id="39" fill="freeze">
                      <p:stCondLst>
                        <p:cond delay="0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freeze">
                      <p:stCondLst>
                        <p:cond delay="indefinite"/>
                      </p:stCondLst>
                      <p:childTnLst>
                        <p:par>
                          <p:cTn id="45" fill="freeze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freeze">
                      <p:stCondLst>
                        <p:cond delay="indefinite"/>
                      </p:stCondLst>
                      <p:childTnLst>
                        <p:par>
                          <p:cTn id="50" fill="freeze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52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freeze">
                      <p:stCondLst>
                        <p:cond delay="indefinite"/>
                      </p:stCondLst>
                      <p:childTnLst>
                        <p:par>
                          <p:cTn id="58" fill="freeze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0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freeze">
                      <p:stCondLst>
                        <p:cond delay="indefinite"/>
                      </p:stCondLst>
                      <p:childTnLst>
                        <p:par>
                          <p:cTn id="66" fill="freeze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8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381960" y="1400760"/>
            <a:ext cx="8534160" cy="1126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ECMP:</a:t>
            </a:r>
            <a:endParaRPr/>
          </a:p>
          <a:p>
            <a:pPr>
              <a:lnSpc>
                <a:spcPct val="100000"/>
              </a:lnSpc>
              <a:buSzPct val="83000"/>
              <a:buFont typeface="Arial"/>
              <a:buChar char="●"/>
            </a:pPr>
            <a:r>
              <a:rPr lang="en-US" sz="2400" strike="noStrike">
                <a:solidFill>
                  <a:srgbClr val="333336"/>
                </a:solidFill>
                <a:latin typeface="Arial"/>
                <a:ea typeface="Arial"/>
              </a:rPr>
              <a:t>What happens if a link fails?</a:t>
            </a:r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2289240" y="3496680"/>
            <a:ext cx="1876320" cy="6908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Sending ToR</a:t>
            </a:r>
            <a:endParaRPr/>
          </a:p>
        </p:txBody>
      </p:sp>
      <p:sp>
        <p:nvSpPr>
          <p:cNvPr id="421" name="CustomShape 3"/>
          <p:cNvSpPr/>
          <p:nvPr/>
        </p:nvSpPr>
        <p:spPr>
          <a:xfrm>
            <a:off x="4965840" y="3496680"/>
            <a:ext cx="1876320" cy="6908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Receiving ToR</a:t>
            </a:r>
            <a:endParaRPr/>
          </a:p>
        </p:txBody>
      </p:sp>
      <p:sp>
        <p:nvSpPr>
          <p:cNvPr id="422" name="CustomShape 4"/>
          <p:cNvSpPr/>
          <p:nvPr/>
        </p:nvSpPr>
        <p:spPr>
          <a:xfrm>
            <a:off x="4965840" y="2335320"/>
            <a:ext cx="1876320" cy="6908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2b</a:t>
            </a:r>
            <a:endParaRPr/>
          </a:p>
        </p:txBody>
      </p:sp>
      <p:sp>
        <p:nvSpPr>
          <p:cNvPr id="423" name="CustomShape 5"/>
          <p:cNvSpPr/>
          <p:nvPr/>
        </p:nvSpPr>
        <p:spPr>
          <a:xfrm>
            <a:off x="2289240" y="2335320"/>
            <a:ext cx="1876320" cy="690840"/>
          </a:xfrm>
          <a:prstGeom prst="rect">
            <a:avLst/>
          </a:prstGeom>
          <a:solidFill>
            <a:srgbClr val="9ea0a4"/>
          </a:solidFill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Arial"/>
              </a:rPr>
              <a:t>Stage 2a</a:t>
            </a:r>
            <a:endParaRPr/>
          </a:p>
        </p:txBody>
      </p:sp>
      <p:sp>
        <p:nvSpPr>
          <p:cNvPr id="424" name="CustomShape 6"/>
          <p:cNvSpPr/>
          <p:nvPr/>
        </p:nvSpPr>
        <p:spPr>
          <a:xfrm rot="10800000">
            <a:off x="3227760" y="3496680"/>
            <a:ext cx="360" cy="47016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7"/>
          <p:cNvSpPr/>
          <p:nvPr/>
        </p:nvSpPr>
        <p:spPr>
          <a:xfrm flipH="1" rot="10800000">
            <a:off x="5900400" y="3496680"/>
            <a:ext cx="2675880" cy="47016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8"/>
          <p:cNvSpPr/>
          <p:nvPr/>
        </p:nvSpPr>
        <p:spPr>
          <a:xfrm rot="10800000">
            <a:off x="5904000" y="3496680"/>
            <a:ext cx="360" cy="470160"/>
          </a:xfrm>
          <a:prstGeom prst="straightConnector1">
            <a:avLst/>
          </a:prstGeom>
          <a:noFill/>
          <a:ln w="19080">
            <a:solidFill>
              <a:srgbClr val="5f616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9"/>
          <p:cNvSpPr/>
          <p:nvPr/>
        </p:nvSpPr>
        <p:spPr>
          <a:xfrm>
            <a:off x="3227760" y="3026520"/>
            <a:ext cx="2675880" cy="470160"/>
          </a:xfrm>
          <a:prstGeom prst="straightConnector1">
            <a:avLst/>
          </a:prstGeom>
          <a:noFill/>
          <a:ln w="1908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10"/>
          <p:cNvSpPr/>
          <p:nvPr/>
        </p:nvSpPr>
        <p:spPr>
          <a:xfrm>
            <a:off x="3284280" y="3026520"/>
            <a:ext cx="2106360" cy="706680"/>
          </a:xfrm>
          <a:custGeom>
            <a:avLst/>
            <a:gdLst/>
            <a:ahLst/>
            <a:rect l="0" t="0" r="r" b="b"/>
            <a:pathLst>
              <a:path w="89375" h="30090">
                <a:moveTo>
                  <a:pt x="5838" y="30089"/>
                </a:moveTo>
                <a:cubicBezTo>
                  <a:pt x="7185" y="25418"/>
                  <a:pt x="0" y="4130"/>
                  <a:pt x="13922" y="2065"/>
                </a:cubicBezTo>
                <a:cubicBezTo>
                  <a:pt x="27844" y="0"/>
                  <a:pt x="76798" y="15089"/>
                  <a:pt x="89374" y="17694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11"/>
          <p:cNvSpPr/>
          <p:nvPr/>
        </p:nvSpPr>
        <p:spPr>
          <a:xfrm>
            <a:off x="490320" y="5254560"/>
            <a:ext cx="8318160" cy="8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Arial"/>
              </a:rPr>
              <a:t>Fundamental issue: current ECMP routing is oblivious to congestion and link failures!</a:t>
            </a:r>
            <a:endParaRPr/>
          </a:p>
        </p:txBody>
      </p:sp>
      <p:sp>
        <p:nvSpPr>
          <p:cNvPr id="430" name="TextShape 12"/>
          <p:cNvSpPr txBox="1"/>
          <p:nvPr/>
        </p:nvSpPr>
        <p:spPr>
          <a:xfrm>
            <a:off x="195480" y="516240"/>
            <a:ext cx="822924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How are we doing today?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78"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5" dur="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3593520" y="2499120"/>
            <a:ext cx="218520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FlowBender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87120" y="552240"/>
            <a:ext cx="477180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FlowBender's Rationale</a:t>
            </a:r>
            <a:endParaRPr/>
          </a:p>
        </p:txBody>
      </p:sp>
      <p:sp>
        <p:nvSpPr>
          <p:cNvPr id="433" name="TextShape 2"/>
          <p:cNvSpPr txBox="1"/>
          <p:nvPr/>
        </p:nvSpPr>
        <p:spPr>
          <a:xfrm>
            <a:off x="375120" y="1214280"/>
            <a:ext cx="8551440" cy="1958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From the perspective of a flow: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If (congestion is experienced || route is broken):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   </a:t>
            </a: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Try a different route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Let's parse this, in reverse:</a:t>
            </a:r>
            <a:endParaRPr/>
          </a:p>
        </p:txBody>
      </p:sp>
      <p:sp>
        <p:nvSpPr>
          <p:cNvPr id="434" name="TextShape 3"/>
          <p:cNvSpPr txBox="1"/>
          <p:nvPr/>
        </p:nvSpPr>
        <p:spPr>
          <a:xfrm>
            <a:off x="316080" y="3606480"/>
            <a:ext cx="8611560" cy="2455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Arial"/>
              </a:rPr>
              <a:t>1- How can a flow </a:t>
            </a:r>
            <a:r>
              <a:rPr lang="en-US" sz="2000" strike="noStrike" u="sng">
                <a:solidFill>
                  <a:srgbClr val="000000"/>
                </a:solidFill>
                <a:latin typeface="Arial"/>
                <a:ea typeface="Arial"/>
              </a:rPr>
              <a:t>try a different route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Arial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ff0000"/>
                </a:solidFill>
                <a:latin typeface="Arial"/>
                <a:ea typeface="Arial"/>
              </a:rPr>
              <a:t>Hack the vlan tag field as an ECMP hashing input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 u="sng">
                <a:solidFill>
                  <a:srgbClr val="000000"/>
                </a:solidFill>
                <a:latin typeface="Arial"/>
                <a:ea typeface="Arial"/>
              </a:rPr>
              <a:t>Note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Arial"/>
              </a:rPr>
              <a:t>: Maintain an independent vlan tag value per each TCP socket.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>
                <p:childTnLst>
                  <p:par>
                    <p:cTn id="95" fill="freeze">
                      <p:stCondLst>
                        <p:cond delay="indefinite"/>
                      </p:stCondLst>
                      <p:childTnLst>
                        <p:par>
                          <p:cTn id="96" fill="freeze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"/>
                                        <p:tgtEl>
                                          <p:spTgt spid="434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freeze">
                      <p:stCondLst>
                        <p:cond delay="indefinite"/>
                      </p:stCondLst>
                      <p:childTnLst>
                        <p:par>
                          <p:cTn id="101" fill="freeze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1"/>
                                        <p:tgtEl>
                                          <p:spTgt spid="434">
                                            <p:txEl>
                                              <p:pRg st="41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freeze">
                      <p:stCondLst>
                        <p:cond delay="indefinite"/>
                      </p:stCondLst>
                      <p:childTnLst>
                        <p:par>
                          <p:cTn id="106" fill="freeze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91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375120" y="1671480"/>
            <a:ext cx="8551440" cy="2036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From the perspective of a flow: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If (congestion is experienced || route is broken):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Courier New"/>
                <a:ea typeface="Courier New"/>
              </a:rPr>
              <a:t>   </a:t>
            </a:r>
            <a:r>
              <a:rPr lang="en-US" sz="2000" strike="noStrike">
                <a:solidFill>
                  <a:srgbClr val="d9d9d9"/>
                </a:solidFill>
                <a:latin typeface="Courier New"/>
                <a:ea typeface="Courier New"/>
              </a:rPr>
              <a:t>Try a different route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2- How can a TCP flow detect that a </a:t>
            </a:r>
            <a:r>
              <a:rPr lang="en-US" sz="2000" strike="noStrike" u="sng">
                <a:solidFill>
                  <a:srgbClr val="333336"/>
                </a:solidFill>
                <a:latin typeface="Arial"/>
                <a:ea typeface="Arial"/>
              </a:rPr>
              <a:t>route is broken</a:t>
            </a: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?</a:t>
            </a:r>
            <a:endParaRPr/>
          </a:p>
        </p:txBody>
      </p:sp>
      <p:sp>
        <p:nvSpPr>
          <p:cNvPr id="436" name="TextShape 2"/>
          <p:cNvSpPr txBox="1"/>
          <p:nvPr/>
        </p:nvSpPr>
        <p:spPr>
          <a:xfrm>
            <a:off x="590040" y="3508920"/>
            <a:ext cx="7799760" cy="257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33336"/>
                </a:solidFill>
                <a:latin typeface="Arial"/>
                <a:ea typeface="Arial"/>
              </a:rPr>
              <a:t>Timeouts (RTOs)</a:t>
            </a:r>
            <a:endParaRPr/>
          </a:p>
        </p:txBody>
      </p:sp>
      <p:sp>
        <p:nvSpPr>
          <p:cNvPr id="437" name="TextShape 3"/>
          <p:cNvSpPr txBox="1"/>
          <p:nvPr/>
        </p:nvSpPr>
        <p:spPr>
          <a:xfrm>
            <a:off x="87480" y="552240"/>
            <a:ext cx="4771800" cy="865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333336"/>
                </a:solidFill>
                <a:latin typeface="Arial"/>
                <a:ea typeface="Arial"/>
              </a:rPr>
              <a:t>FlowBender's Rationale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Application>LibreOffice/4.4.7.2$Linux_X86_64 LibreOffice_project/f3153a8b245191196a4b6b9abd1d0da16eead600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en-US</dc:language>
  <dcterms:modified xsi:type="dcterms:W3CDTF">2015-03-16T12:18:56Z</dcterms:modified>
  <cp:revision>7</cp:revision>
</cp:coreProperties>
</file>