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0275213" cy="4280376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108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1pPr>
    <a:lvl2pPr marL="444056" indent="63437" algn="l" rtl="0" fontAlgn="base">
      <a:spcBef>
        <a:spcPct val="0"/>
      </a:spcBef>
      <a:spcAft>
        <a:spcPct val="0"/>
      </a:spcAft>
      <a:defRPr sz="3108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2pPr>
    <a:lvl3pPr marL="889874" indent="125111" algn="l" rtl="0" fontAlgn="base">
      <a:spcBef>
        <a:spcPct val="0"/>
      </a:spcBef>
      <a:spcAft>
        <a:spcPct val="0"/>
      </a:spcAft>
      <a:defRPr sz="3108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3pPr>
    <a:lvl4pPr marL="1335691" indent="186785" algn="l" rtl="0" fontAlgn="base">
      <a:spcBef>
        <a:spcPct val="0"/>
      </a:spcBef>
      <a:spcAft>
        <a:spcPct val="0"/>
      </a:spcAft>
      <a:defRPr sz="3108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4pPr>
    <a:lvl5pPr marL="1781509" indent="248460" algn="l" rtl="0" fontAlgn="base">
      <a:spcBef>
        <a:spcPct val="0"/>
      </a:spcBef>
      <a:spcAft>
        <a:spcPct val="0"/>
      </a:spcAft>
      <a:defRPr sz="3108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5pPr>
    <a:lvl6pPr marL="2537460" algn="l" defTabSz="1014984" rtl="0" eaLnBrk="1" latinLnBrk="0" hangingPunct="1">
      <a:defRPr sz="3108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6pPr>
    <a:lvl7pPr marL="3044952" algn="l" defTabSz="1014984" rtl="0" eaLnBrk="1" latinLnBrk="0" hangingPunct="1">
      <a:defRPr sz="3108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7pPr>
    <a:lvl8pPr marL="3552444" algn="l" defTabSz="1014984" rtl="0" eaLnBrk="1" latinLnBrk="0" hangingPunct="1">
      <a:defRPr sz="3108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8pPr>
    <a:lvl9pPr marL="4059936" algn="l" defTabSz="1014984" rtl="0" eaLnBrk="1" latinLnBrk="0" hangingPunct="1">
      <a:defRPr sz="3108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3" userDrawn="1">
          <p15:clr>
            <a:srgbClr val="A4A3A4"/>
          </p15:clr>
        </p15:guide>
        <p15:guide id="2" orient="horz" pos="25528" userDrawn="1">
          <p15:clr>
            <a:srgbClr val="A4A3A4"/>
          </p15:clr>
        </p15:guide>
        <p15:guide id="3" orient="horz" pos="4848" userDrawn="1">
          <p15:clr>
            <a:srgbClr val="A4A3A4"/>
          </p15:clr>
        </p15:guide>
        <p15:guide id="4" orient="horz" pos="2769" userDrawn="1">
          <p15:clr>
            <a:srgbClr val="A4A3A4"/>
          </p15:clr>
        </p15:guide>
        <p15:guide id="5" pos="4398" userDrawn="1">
          <p15:clr>
            <a:srgbClr val="A4A3A4"/>
          </p15:clr>
        </p15:guide>
        <p15:guide id="6" pos="4975" userDrawn="1">
          <p15:clr>
            <a:srgbClr val="A4A3A4"/>
          </p15:clr>
        </p15:guide>
        <p15:guide id="7" pos="9052" userDrawn="1">
          <p15:clr>
            <a:srgbClr val="A4A3A4"/>
          </p15:clr>
        </p15:guide>
        <p15:guide id="8" pos="14506" userDrawn="1">
          <p15:clr>
            <a:srgbClr val="A4A3A4"/>
          </p15:clr>
        </p15:guide>
        <p15:guide id="9" pos="680" userDrawn="1">
          <p15:clr>
            <a:srgbClr val="A4A3A4"/>
          </p15:clr>
        </p15:guide>
        <p15:guide id="10" pos="9654" userDrawn="1">
          <p15:clr>
            <a:srgbClr val="A4A3A4"/>
          </p15:clr>
        </p15:guide>
        <p15:guide id="11" pos="13932" userDrawn="1">
          <p15:clr>
            <a:srgbClr val="A4A3A4"/>
          </p15:clr>
        </p15:guide>
        <p15:guide id="12" pos="182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4141"/>
    <a:srgbClr val="901929"/>
    <a:srgbClr val="FFFFCC"/>
    <a:srgbClr val="9DC3E6"/>
    <a:srgbClr val="BDD7EE"/>
    <a:srgbClr val="FFCC66"/>
    <a:srgbClr val="800040"/>
    <a:srgbClr val="C55A11"/>
    <a:srgbClr val="548235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1" autoAdjust="0"/>
    <p:restoredTop sz="94444" autoAdjust="0"/>
  </p:normalViewPr>
  <p:slideViewPr>
    <p:cSldViewPr snapToGrid="0">
      <p:cViewPr>
        <p:scale>
          <a:sx n="40" d="100"/>
          <a:sy n="40" d="100"/>
        </p:scale>
        <p:origin x="1536" y="-2792"/>
      </p:cViewPr>
      <p:guideLst>
        <p:guide orient="horz" pos="933"/>
        <p:guide orient="horz" pos="25528"/>
        <p:guide orient="horz" pos="4848"/>
        <p:guide orient="horz" pos="2769"/>
        <p:guide pos="4398"/>
        <p:guide pos="4975"/>
        <p:guide pos="9052"/>
        <p:guide pos="14506"/>
        <p:guide pos="680"/>
        <p:guide pos="9654"/>
        <p:guide pos="13932"/>
        <p:guide pos="182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932" cy="464878"/>
          </a:xfrm>
          <a:prstGeom prst="rect">
            <a:avLst/>
          </a:prstGeom>
        </p:spPr>
        <p:txBody>
          <a:bodyPr vert="horz" wrap="square" lIns="17554" tIns="8776" rIns="17554" bIns="8776" numCol="1" anchor="t" anchorCtr="0" compatLnSpc="1">
            <a:prstTxWarp prst="textNoShape">
              <a:avLst/>
            </a:prstTxWarp>
          </a:bodyPr>
          <a:lstStyle>
            <a:lvl1pPr>
              <a:defRPr sz="200"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746" y="0"/>
            <a:ext cx="2971602" cy="464878"/>
          </a:xfrm>
          <a:prstGeom prst="rect">
            <a:avLst/>
          </a:prstGeom>
        </p:spPr>
        <p:txBody>
          <a:bodyPr vert="horz" wrap="square" lIns="17554" tIns="8776" rIns="17554" bIns="8776" numCol="1" anchor="t" anchorCtr="0" compatLnSpc="1">
            <a:prstTxWarp prst="textNoShape">
              <a:avLst/>
            </a:prstTxWarp>
          </a:bodyPr>
          <a:lstStyle>
            <a:lvl1pPr algn="r">
              <a:defRPr sz="200">
                <a:latin typeface="Calibri" panose="020F0502020204030204" pitchFamily="34" charset="0"/>
              </a:defRPr>
            </a:lvl1pPr>
          </a:lstStyle>
          <a:p>
            <a:fld id="{19CE2084-6CB3-40D2-B45F-6B8E4AB972AE}" type="datetime1">
              <a:rPr lang="en-US" altLang="en-US"/>
              <a:pPr/>
              <a:t>8/16/18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5513" y="696913"/>
            <a:ext cx="24669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17554" tIns="8776" rIns="17554" bIns="877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934" y="4415906"/>
            <a:ext cx="5486135" cy="4183322"/>
          </a:xfrm>
          <a:prstGeom prst="rect">
            <a:avLst/>
          </a:prstGeom>
        </p:spPr>
        <p:txBody>
          <a:bodyPr vert="horz" wrap="square" lIns="17554" tIns="8776" rIns="17554" bIns="877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083"/>
            <a:ext cx="2971932" cy="464589"/>
          </a:xfrm>
          <a:prstGeom prst="rect">
            <a:avLst/>
          </a:prstGeom>
        </p:spPr>
        <p:txBody>
          <a:bodyPr vert="horz" wrap="square" lIns="17554" tIns="8776" rIns="17554" bIns="8776" numCol="1" anchor="b" anchorCtr="0" compatLnSpc="1">
            <a:prstTxWarp prst="textNoShape">
              <a:avLst/>
            </a:prstTxWarp>
          </a:bodyPr>
          <a:lstStyle>
            <a:lvl1pPr>
              <a:defRPr sz="200"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746" y="8830083"/>
            <a:ext cx="2971602" cy="464589"/>
          </a:xfrm>
          <a:prstGeom prst="rect">
            <a:avLst/>
          </a:prstGeom>
        </p:spPr>
        <p:txBody>
          <a:bodyPr vert="horz" wrap="square" lIns="17554" tIns="8776" rIns="17554" bIns="8776" numCol="1" anchor="b" anchorCtr="0" compatLnSpc="1">
            <a:prstTxWarp prst="textNoShape">
              <a:avLst/>
            </a:prstTxWarp>
          </a:bodyPr>
          <a:lstStyle>
            <a:lvl1pPr algn="r">
              <a:defRPr sz="200">
                <a:latin typeface="Calibri" panose="020F0502020204030204" pitchFamily="34" charset="0"/>
              </a:defRPr>
            </a:lvl1pPr>
          </a:lstStyle>
          <a:p>
            <a:fld id="{57C8585F-F007-419D-9D6E-29DD647C617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2282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4056" rtl="0" eaLnBrk="0" fontAlgn="base" hangingPunct="0">
      <a:spcBef>
        <a:spcPct val="30000"/>
      </a:spcBef>
      <a:spcAft>
        <a:spcPct val="0"/>
      </a:spcAft>
      <a:defRPr sz="1221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pitchFamily="-111" charset="-128"/>
      </a:defRPr>
    </a:lvl1pPr>
    <a:lvl2pPr marL="444056" algn="l" defTabSz="444056" rtl="0" eaLnBrk="0" fontAlgn="base" hangingPunct="0">
      <a:spcBef>
        <a:spcPct val="30000"/>
      </a:spcBef>
      <a:spcAft>
        <a:spcPct val="0"/>
      </a:spcAft>
      <a:defRPr sz="1221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889874" algn="l" defTabSz="444056" rtl="0" eaLnBrk="0" fontAlgn="base" hangingPunct="0">
      <a:spcBef>
        <a:spcPct val="30000"/>
      </a:spcBef>
      <a:spcAft>
        <a:spcPct val="0"/>
      </a:spcAft>
      <a:defRPr sz="1221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35691" algn="l" defTabSz="444056" rtl="0" eaLnBrk="0" fontAlgn="base" hangingPunct="0">
      <a:spcBef>
        <a:spcPct val="30000"/>
      </a:spcBef>
      <a:spcAft>
        <a:spcPct val="0"/>
      </a:spcAft>
      <a:defRPr sz="1221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781509" algn="l" defTabSz="444056" rtl="0" eaLnBrk="0" fontAlgn="base" hangingPunct="0">
      <a:spcBef>
        <a:spcPct val="30000"/>
      </a:spcBef>
      <a:spcAft>
        <a:spcPct val="0"/>
      </a:spcAft>
      <a:defRPr sz="1221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27788" algn="l" defTabSz="445558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673346" algn="l" defTabSz="445558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118902" algn="l" defTabSz="445558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564461" algn="l" defTabSz="445558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195513" y="696913"/>
            <a:ext cx="24669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142629" indent="-54857" eaLnBrk="0" hangingPunct="0">
              <a:defRPr sz="5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219428" indent="-43885" eaLnBrk="0" hangingPunct="0">
              <a:defRPr sz="5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307200" indent="-43885" eaLnBrk="0" hangingPunct="0">
              <a:defRPr sz="5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394971" indent="-43885" eaLnBrk="0" hangingPunct="0">
              <a:defRPr sz="5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82743" indent="-4388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570516" indent="-4388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658286" indent="-4388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746058" indent="-4388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F8864E4-B733-47C8-9C96-7F31EA9686CA}" type="slidenum">
              <a:rPr lang="en-US" altLang="en-US" sz="200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sz="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342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460" y="13297739"/>
            <a:ext cx="25734307" cy="91734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0909" y="24254644"/>
            <a:ext cx="21193400" cy="10940392"/>
          </a:xfrm>
        </p:spPr>
        <p:txBody>
          <a:bodyPr/>
          <a:lstStyle>
            <a:lvl1pPr marL="0" indent="0" algn="ctr">
              <a:buNone/>
              <a:defRPr/>
            </a:lvl1pPr>
            <a:lvl2pPr marL="415333" indent="0" algn="ctr">
              <a:buNone/>
              <a:defRPr/>
            </a:lvl2pPr>
            <a:lvl3pPr marL="830663" indent="0" algn="ctr">
              <a:buNone/>
              <a:defRPr/>
            </a:lvl3pPr>
            <a:lvl4pPr marL="1245995" indent="0" algn="ctr">
              <a:buNone/>
              <a:defRPr/>
            </a:lvl4pPr>
            <a:lvl5pPr marL="1661328" indent="0" algn="ctr">
              <a:buNone/>
              <a:defRPr/>
            </a:lvl5pPr>
            <a:lvl6pPr marL="2076659" indent="0" algn="ctr">
              <a:buNone/>
              <a:defRPr/>
            </a:lvl6pPr>
            <a:lvl7pPr marL="2491992" indent="0" algn="ctr">
              <a:buNone/>
              <a:defRPr/>
            </a:lvl7pPr>
            <a:lvl8pPr marL="2907323" indent="0" algn="ctr">
              <a:buNone/>
              <a:defRPr/>
            </a:lvl8pPr>
            <a:lvl9pPr marL="332265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047984-B90B-4C17-BC3F-844B33D97F5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3047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4D1E4E-9B29-4D3C-8916-C12C48AC74A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5852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571657" y="3804368"/>
            <a:ext cx="6433107" cy="342434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0453" y="3804368"/>
            <a:ext cx="19211095" cy="342434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81593C-950B-4749-B96D-05E561A4B05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0751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FCDA35-26ED-4476-81CC-EEF996032AC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7296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8" y="27505802"/>
            <a:ext cx="25734307" cy="8500478"/>
          </a:xfrm>
        </p:spPr>
        <p:txBody>
          <a:bodyPr anchor="t"/>
          <a:lstStyle>
            <a:lvl1pPr algn="l">
              <a:defRPr sz="3621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8" y="18142474"/>
            <a:ext cx="25734307" cy="9363323"/>
          </a:xfrm>
        </p:spPr>
        <p:txBody>
          <a:bodyPr anchor="b"/>
          <a:lstStyle>
            <a:lvl1pPr marL="0" indent="0">
              <a:buNone/>
              <a:defRPr sz="1862"/>
            </a:lvl1pPr>
            <a:lvl2pPr marL="415333" indent="0">
              <a:buNone/>
              <a:defRPr sz="1656"/>
            </a:lvl2pPr>
            <a:lvl3pPr marL="830663" indent="0">
              <a:buNone/>
              <a:defRPr sz="1449"/>
            </a:lvl3pPr>
            <a:lvl4pPr marL="1245995" indent="0">
              <a:buNone/>
              <a:defRPr sz="1242"/>
            </a:lvl4pPr>
            <a:lvl5pPr marL="1661328" indent="0">
              <a:buNone/>
              <a:defRPr sz="1242"/>
            </a:lvl5pPr>
            <a:lvl6pPr marL="2076659" indent="0">
              <a:buNone/>
              <a:defRPr sz="1242"/>
            </a:lvl6pPr>
            <a:lvl7pPr marL="2491992" indent="0">
              <a:buNone/>
              <a:defRPr sz="1242"/>
            </a:lvl7pPr>
            <a:lvl8pPr marL="2907323" indent="0">
              <a:buNone/>
              <a:defRPr sz="1242"/>
            </a:lvl8pPr>
            <a:lvl9pPr marL="3322656" indent="0">
              <a:buNone/>
              <a:defRPr sz="124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B44BB-8343-40FC-B22E-437DF73A85A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06543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0461" y="12366775"/>
            <a:ext cx="12822101" cy="25681017"/>
          </a:xfrm>
        </p:spPr>
        <p:txBody>
          <a:bodyPr/>
          <a:lstStyle>
            <a:lvl1pPr>
              <a:defRPr sz="2587"/>
            </a:lvl1pPr>
            <a:lvl2pPr>
              <a:defRPr sz="2173"/>
            </a:lvl2pPr>
            <a:lvl3pPr>
              <a:defRPr sz="1862"/>
            </a:lvl3pPr>
            <a:lvl4pPr>
              <a:defRPr sz="1656"/>
            </a:lvl4pPr>
            <a:lvl5pPr>
              <a:defRPr sz="1656"/>
            </a:lvl5pPr>
            <a:lvl6pPr>
              <a:defRPr sz="1656"/>
            </a:lvl6pPr>
            <a:lvl7pPr>
              <a:defRPr sz="1656"/>
            </a:lvl7pPr>
            <a:lvl8pPr>
              <a:defRPr sz="1656"/>
            </a:lvl8pPr>
            <a:lvl9pPr>
              <a:defRPr sz="165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82663" y="12366775"/>
            <a:ext cx="12822101" cy="25681017"/>
          </a:xfrm>
        </p:spPr>
        <p:txBody>
          <a:bodyPr/>
          <a:lstStyle>
            <a:lvl1pPr>
              <a:defRPr sz="2587"/>
            </a:lvl1pPr>
            <a:lvl2pPr>
              <a:defRPr sz="2173"/>
            </a:lvl2pPr>
            <a:lvl3pPr>
              <a:defRPr sz="1862"/>
            </a:lvl3pPr>
            <a:lvl4pPr>
              <a:defRPr sz="1656"/>
            </a:lvl4pPr>
            <a:lvl5pPr>
              <a:defRPr sz="1656"/>
            </a:lvl5pPr>
            <a:lvl6pPr>
              <a:defRPr sz="1656"/>
            </a:lvl6pPr>
            <a:lvl7pPr>
              <a:defRPr sz="1656"/>
            </a:lvl7pPr>
            <a:lvl8pPr>
              <a:defRPr sz="1656"/>
            </a:lvl8pPr>
            <a:lvl9pPr>
              <a:defRPr sz="165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2C3C2B-A3CC-45CE-BBE9-8D356B17205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4927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953" y="1713305"/>
            <a:ext cx="27247316" cy="713396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51" y="9582133"/>
            <a:ext cx="13376809" cy="3992212"/>
          </a:xfrm>
        </p:spPr>
        <p:txBody>
          <a:bodyPr anchor="b"/>
          <a:lstStyle>
            <a:lvl1pPr marL="0" indent="0">
              <a:buNone/>
              <a:defRPr sz="2173" b="1"/>
            </a:lvl1pPr>
            <a:lvl2pPr marL="415333" indent="0">
              <a:buNone/>
              <a:defRPr sz="1862" b="1"/>
            </a:lvl2pPr>
            <a:lvl3pPr marL="830663" indent="0">
              <a:buNone/>
              <a:defRPr sz="1656" b="1"/>
            </a:lvl3pPr>
            <a:lvl4pPr marL="1245995" indent="0">
              <a:buNone/>
              <a:defRPr sz="1449" b="1"/>
            </a:lvl4pPr>
            <a:lvl5pPr marL="1661328" indent="0">
              <a:buNone/>
              <a:defRPr sz="1449" b="1"/>
            </a:lvl5pPr>
            <a:lvl6pPr marL="2076659" indent="0">
              <a:buNone/>
              <a:defRPr sz="1449" b="1"/>
            </a:lvl6pPr>
            <a:lvl7pPr marL="2491992" indent="0">
              <a:buNone/>
              <a:defRPr sz="1449" b="1"/>
            </a:lvl7pPr>
            <a:lvl8pPr marL="2907323" indent="0">
              <a:buNone/>
              <a:defRPr sz="1449" b="1"/>
            </a:lvl8pPr>
            <a:lvl9pPr marL="3322656" indent="0">
              <a:buNone/>
              <a:defRPr sz="144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951" y="13574350"/>
            <a:ext cx="13376809" cy="24661293"/>
          </a:xfrm>
        </p:spPr>
        <p:txBody>
          <a:bodyPr/>
          <a:lstStyle>
            <a:lvl1pPr>
              <a:defRPr sz="2173"/>
            </a:lvl1pPr>
            <a:lvl2pPr>
              <a:defRPr sz="1862"/>
            </a:lvl2pPr>
            <a:lvl3pPr>
              <a:defRPr sz="1656"/>
            </a:lvl3pPr>
            <a:lvl4pPr>
              <a:defRPr sz="1449"/>
            </a:lvl4pPr>
            <a:lvl5pPr>
              <a:defRPr sz="1449"/>
            </a:lvl5pPr>
            <a:lvl6pPr>
              <a:defRPr sz="1449"/>
            </a:lvl6pPr>
            <a:lvl7pPr>
              <a:defRPr sz="1449"/>
            </a:lvl7pPr>
            <a:lvl8pPr>
              <a:defRPr sz="1449"/>
            </a:lvl8pPr>
            <a:lvl9pPr>
              <a:defRPr sz="144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763" y="9582133"/>
            <a:ext cx="13381503" cy="3992212"/>
          </a:xfrm>
        </p:spPr>
        <p:txBody>
          <a:bodyPr anchor="b"/>
          <a:lstStyle>
            <a:lvl1pPr marL="0" indent="0">
              <a:buNone/>
              <a:defRPr sz="2173" b="1"/>
            </a:lvl1pPr>
            <a:lvl2pPr marL="415333" indent="0">
              <a:buNone/>
              <a:defRPr sz="1862" b="1"/>
            </a:lvl2pPr>
            <a:lvl3pPr marL="830663" indent="0">
              <a:buNone/>
              <a:defRPr sz="1656" b="1"/>
            </a:lvl3pPr>
            <a:lvl4pPr marL="1245995" indent="0">
              <a:buNone/>
              <a:defRPr sz="1449" b="1"/>
            </a:lvl4pPr>
            <a:lvl5pPr marL="1661328" indent="0">
              <a:buNone/>
              <a:defRPr sz="1449" b="1"/>
            </a:lvl5pPr>
            <a:lvl6pPr marL="2076659" indent="0">
              <a:buNone/>
              <a:defRPr sz="1449" b="1"/>
            </a:lvl6pPr>
            <a:lvl7pPr marL="2491992" indent="0">
              <a:buNone/>
              <a:defRPr sz="1449" b="1"/>
            </a:lvl7pPr>
            <a:lvl8pPr marL="2907323" indent="0">
              <a:buNone/>
              <a:defRPr sz="1449" b="1"/>
            </a:lvl8pPr>
            <a:lvl9pPr marL="3322656" indent="0">
              <a:buNone/>
              <a:defRPr sz="144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763" y="13574350"/>
            <a:ext cx="13381503" cy="24661293"/>
          </a:xfrm>
        </p:spPr>
        <p:txBody>
          <a:bodyPr/>
          <a:lstStyle>
            <a:lvl1pPr>
              <a:defRPr sz="2173"/>
            </a:lvl1pPr>
            <a:lvl2pPr>
              <a:defRPr sz="1862"/>
            </a:lvl2pPr>
            <a:lvl3pPr>
              <a:defRPr sz="1656"/>
            </a:lvl3pPr>
            <a:lvl4pPr>
              <a:defRPr sz="1449"/>
            </a:lvl4pPr>
            <a:lvl5pPr>
              <a:defRPr sz="1449"/>
            </a:lvl5pPr>
            <a:lvl6pPr>
              <a:defRPr sz="1449"/>
            </a:lvl6pPr>
            <a:lvl7pPr>
              <a:defRPr sz="1449"/>
            </a:lvl7pPr>
            <a:lvl8pPr>
              <a:defRPr sz="1449"/>
            </a:lvl8pPr>
            <a:lvl9pPr>
              <a:defRPr sz="144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F81B0B-5FDB-4E7F-BA24-3F0451396FD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1596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26D070-EB4B-40D7-A04F-78EDDC57973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9606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AEEEEA-39B6-4F25-8354-3982A88036E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1033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951" y="1705054"/>
            <a:ext cx="9960336" cy="7251621"/>
          </a:xfrm>
        </p:spPr>
        <p:txBody>
          <a:bodyPr anchor="b"/>
          <a:lstStyle>
            <a:lvl1pPr algn="l">
              <a:defRPr sz="186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584" y="1705053"/>
            <a:ext cx="16924685" cy="36530585"/>
          </a:xfrm>
        </p:spPr>
        <p:txBody>
          <a:bodyPr/>
          <a:lstStyle>
            <a:lvl1pPr>
              <a:defRPr sz="2897"/>
            </a:lvl1pPr>
            <a:lvl2pPr>
              <a:defRPr sz="2587"/>
            </a:lvl2pPr>
            <a:lvl3pPr>
              <a:defRPr sz="2173"/>
            </a:lvl3pPr>
            <a:lvl4pPr>
              <a:defRPr sz="1862"/>
            </a:lvl4pPr>
            <a:lvl5pPr>
              <a:defRPr sz="1862"/>
            </a:lvl5pPr>
            <a:lvl6pPr>
              <a:defRPr sz="1862"/>
            </a:lvl6pPr>
            <a:lvl7pPr>
              <a:defRPr sz="1862"/>
            </a:lvl7pPr>
            <a:lvl8pPr>
              <a:defRPr sz="1862"/>
            </a:lvl8pPr>
            <a:lvl9pPr>
              <a:defRPr sz="18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951" y="8956674"/>
            <a:ext cx="9960336" cy="29278963"/>
          </a:xfrm>
        </p:spPr>
        <p:txBody>
          <a:bodyPr/>
          <a:lstStyle>
            <a:lvl1pPr marL="0" indent="0">
              <a:buNone/>
              <a:defRPr sz="1242"/>
            </a:lvl1pPr>
            <a:lvl2pPr marL="415333" indent="0">
              <a:buNone/>
              <a:defRPr sz="1138"/>
            </a:lvl2pPr>
            <a:lvl3pPr marL="830663" indent="0">
              <a:buNone/>
              <a:defRPr sz="931"/>
            </a:lvl3pPr>
            <a:lvl4pPr marL="1245995" indent="0">
              <a:buNone/>
              <a:defRPr sz="828"/>
            </a:lvl4pPr>
            <a:lvl5pPr marL="1661328" indent="0">
              <a:buNone/>
              <a:defRPr sz="828"/>
            </a:lvl5pPr>
            <a:lvl6pPr marL="2076659" indent="0">
              <a:buNone/>
              <a:defRPr sz="828"/>
            </a:lvl6pPr>
            <a:lvl7pPr marL="2491992" indent="0">
              <a:buNone/>
              <a:defRPr sz="828"/>
            </a:lvl7pPr>
            <a:lvl8pPr marL="2907323" indent="0">
              <a:buNone/>
              <a:defRPr sz="828"/>
            </a:lvl8pPr>
            <a:lvl9pPr marL="3322656" indent="0">
              <a:buNone/>
              <a:defRPr sz="82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704F8E-84BD-4491-AC32-AA296153A99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631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780" y="29962228"/>
            <a:ext cx="18165503" cy="3538080"/>
          </a:xfrm>
        </p:spPr>
        <p:txBody>
          <a:bodyPr anchor="b"/>
          <a:lstStyle>
            <a:lvl1pPr algn="l">
              <a:defRPr sz="186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3780" y="3825014"/>
            <a:ext cx="18165503" cy="25681017"/>
          </a:xfrm>
        </p:spPr>
        <p:txBody>
          <a:bodyPr/>
          <a:lstStyle>
            <a:lvl1pPr marL="0" indent="0">
              <a:buNone/>
              <a:defRPr sz="2897"/>
            </a:lvl1pPr>
            <a:lvl2pPr marL="415333" indent="0">
              <a:buNone/>
              <a:defRPr sz="2587"/>
            </a:lvl2pPr>
            <a:lvl3pPr marL="830663" indent="0">
              <a:buNone/>
              <a:defRPr sz="2173"/>
            </a:lvl3pPr>
            <a:lvl4pPr marL="1245995" indent="0">
              <a:buNone/>
              <a:defRPr sz="1862"/>
            </a:lvl4pPr>
            <a:lvl5pPr marL="1661328" indent="0">
              <a:buNone/>
              <a:defRPr sz="1862"/>
            </a:lvl5pPr>
            <a:lvl6pPr marL="2076659" indent="0">
              <a:buNone/>
              <a:defRPr sz="1862"/>
            </a:lvl6pPr>
            <a:lvl7pPr marL="2491992" indent="0">
              <a:buNone/>
              <a:defRPr sz="1862"/>
            </a:lvl7pPr>
            <a:lvl8pPr marL="2907323" indent="0">
              <a:buNone/>
              <a:defRPr sz="1862"/>
            </a:lvl8pPr>
            <a:lvl9pPr marL="3322656" indent="0">
              <a:buNone/>
              <a:defRPr sz="1862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3780" y="33500310"/>
            <a:ext cx="18165503" cy="5022258"/>
          </a:xfrm>
        </p:spPr>
        <p:txBody>
          <a:bodyPr/>
          <a:lstStyle>
            <a:lvl1pPr marL="0" indent="0">
              <a:buNone/>
              <a:defRPr sz="1242"/>
            </a:lvl1pPr>
            <a:lvl2pPr marL="415333" indent="0">
              <a:buNone/>
              <a:defRPr sz="1138"/>
            </a:lvl2pPr>
            <a:lvl3pPr marL="830663" indent="0">
              <a:buNone/>
              <a:defRPr sz="931"/>
            </a:lvl3pPr>
            <a:lvl4pPr marL="1245995" indent="0">
              <a:buNone/>
              <a:defRPr sz="828"/>
            </a:lvl4pPr>
            <a:lvl5pPr marL="1661328" indent="0">
              <a:buNone/>
              <a:defRPr sz="828"/>
            </a:lvl5pPr>
            <a:lvl6pPr marL="2076659" indent="0">
              <a:buNone/>
              <a:defRPr sz="828"/>
            </a:lvl6pPr>
            <a:lvl7pPr marL="2491992" indent="0">
              <a:buNone/>
              <a:defRPr sz="828"/>
            </a:lvl7pPr>
            <a:lvl8pPr marL="2907323" indent="0">
              <a:buNone/>
              <a:defRPr sz="828"/>
            </a:lvl8pPr>
            <a:lvl9pPr marL="3322656" indent="0">
              <a:buNone/>
              <a:defRPr sz="82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CACE5B-8069-44DA-89B9-939077BADD6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72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0723" y="3804497"/>
            <a:ext cx="25733773" cy="71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818" tIns="178910" rIns="357818" bIns="1789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0723" y="12367796"/>
            <a:ext cx="25733773" cy="2568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818" tIns="178910" rIns="357818" bIns="1789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70720" y="38999270"/>
            <a:ext cx="6307204" cy="285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7818" tIns="178910" rIns="357818" bIns="178910" numCol="1" anchor="t" anchorCtr="0" compatLnSpc="1">
            <a:prstTxWarp prst="textNoShape">
              <a:avLst/>
            </a:prstTxWarp>
          </a:bodyPr>
          <a:lstStyle>
            <a:lvl1pPr>
              <a:defRPr sz="5587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3690" y="38999270"/>
            <a:ext cx="9587839" cy="285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7818" tIns="178910" rIns="357818" bIns="178910" numCol="1" anchor="t" anchorCtr="0" compatLnSpc="1">
            <a:prstTxWarp prst="textNoShape">
              <a:avLst/>
            </a:prstTxWarp>
          </a:bodyPr>
          <a:lstStyle>
            <a:lvl1pPr algn="ctr">
              <a:defRPr sz="5587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7289" y="38999270"/>
            <a:ext cx="6307204" cy="285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7818" tIns="178910" rIns="357818" bIns="178910" numCol="1" anchor="t" anchorCtr="0" compatLnSpc="1">
            <a:prstTxWarp prst="textNoShape">
              <a:avLst/>
            </a:prstTxWarp>
          </a:bodyPr>
          <a:lstStyle>
            <a:lvl1pPr algn="r">
              <a:defRPr sz="5587">
                <a:latin typeface="Times New Roman" panose="02020603050405020304" pitchFamily="18" charset="0"/>
              </a:defRPr>
            </a:lvl1pPr>
          </a:lstStyle>
          <a:p>
            <a:fld id="{9A29CA99-E4D9-4C94-A5C5-017EEC24EC8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700747" rtl="0" eaLnBrk="0" fontAlgn="base" hangingPunct="0">
        <a:spcBef>
          <a:spcPct val="0"/>
        </a:spcBef>
        <a:spcAft>
          <a:spcPct val="0"/>
        </a:spcAft>
        <a:defRPr sz="17797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pitchFamily="-65" charset="-128"/>
        </a:defRPr>
      </a:lvl1pPr>
      <a:lvl2pPr algn="ctr" defTabSz="3700747" rtl="0" eaLnBrk="0" fontAlgn="base" hangingPunct="0">
        <a:spcBef>
          <a:spcPct val="0"/>
        </a:spcBef>
        <a:spcAft>
          <a:spcPct val="0"/>
        </a:spcAft>
        <a:defRPr sz="17797">
          <a:solidFill>
            <a:schemeClr val="tx2"/>
          </a:solidFill>
          <a:latin typeface="Times New Roman" pitchFamily="-65" charset="0"/>
          <a:ea typeface="MS PGothic" panose="020B0600070205080204" pitchFamily="34" charset="-128"/>
          <a:cs typeface="ＭＳ Ｐゴシック" pitchFamily="-65" charset="-128"/>
        </a:defRPr>
      </a:lvl2pPr>
      <a:lvl3pPr algn="ctr" defTabSz="3700747" rtl="0" eaLnBrk="0" fontAlgn="base" hangingPunct="0">
        <a:spcBef>
          <a:spcPct val="0"/>
        </a:spcBef>
        <a:spcAft>
          <a:spcPct val="0"/>
        </a:spcAft>
        <a:defRPr sz="17797">
          <a:solidFill>
            <a:schemeClr val="tx2"/>
          </a:solidFill>
          <a:latin typeface="Times New Roman" pitchFamily="-65" charset="0"/>
          <a:ea typeface="MS PGothic" panose="020B0600070205080204" pitchFamily="34" charset="-128"/>
          <a:cs typeface="ＭＳ Ｐゴシック" pitchFamily="-65" charset="-128"/>
        </a:defRPr>
      </a:lvl3pPr>
      <a:lvl4pPr algn="ctr" defTabSz="3700747" rtl="0" eaLnBrk="0" fontAlgn="base" hangingPunct="0">
        <a:spcBef>
          <a:spcPct val="0"/>
        </a:spcBef>
        <a:spcAft>
          <a:spcPct val="0"/>
        </a:spcAft>
        <a:defRPr sz="17797">
          <a:solidFill>
            <a:schemeClr val="tx2"/>
          </a:solidFill>
          <a:latin typeface="Times New Roman" pitchFamily="-65" charset="0"/>
          <a:ea typeface="MS PGothic" panose="020B0600070205080204" pitchFamily="34" charset="-128"/>
          <a:cs typeface="ＭＳ Ｐゴシック" pitchFamily="-65" charset="-128"/>
        </a:defRPr>
      </a:lvl4pPr>
      <a:lvl5pPr algn="ctr" defTabSz="3700747" rtl="0" eaLnBrk="0" fontAlgn="base" hangingPunct="0">
        <a:spcBef>
          <a:spcPct val="0"/>
        </a:spcBef>
        <a:spcAft>
          <a:spcPct val="0"/>
        </a:spcAft>
        <a:defRPr sz="17797">
          <a:solidFill>
            <a:schemeClr val="tx2"/>
          </a:solidFill>
          <a:latin typeface="Times New Roman" pitchFamily="-65" charset="0"/>
          <a:ea typeface="MS PGothic" panose="020B0600070205080204" pitchFamily="34" charset="-128"/>
          <a:cs typeface="ＭＳ Ｐゴシック" pitchFamily="-65" charset="-128"/>
        </a:defRPr>
      </a:lvl5pPr>
      <a:lvl6pPr marL="415333" algn="ctr" defTabSz="3701934" rtl="0" fontAlgn="base">
        <a:spcBef>
          <a:spcPct val="0"/>
        </a:spcBef>
        <a:spcAft>
          <a:spcPct val="0"/>
        </a:spcAft>
        <a:defRPr sz="17797">
          <a:solidFill>
            <a:schemeClr val="tx2"/>
          </a:solidFill>
          <a:latin typeface="Times New Roman" pitchFamily="-65" charset="0"/>
        </a:defRPr>
      </a:lvl6pPr>
      <a:lvl7pPr marL="830663" algn="ctr" defTabSz="3701934" rtl="0" fontAlgn="base">
        <a:spcBef>
          <a:spcPct val="0"/>
        </a:spcBef>
        <a:spcAft>
          <a:spcPct val="0"/>
        </a:spcAft>
        <a:defRPr sz="17797">
          <a:solidFill>
            <a:schemeClr val="tx2"/>
          </a:solidFill>
          <a:latin typeface="Times New Roman" pitchFamily="-65" charset="0"/>
        </a:defRPr>
      </a:lvl7pPr>
      <a:lvl8pPr marL="1245995" algn="ctr" defTabSz="3701934" rtl="0" fontAlgn="base">
        <a:spcBef>
          <a:spcPct val="0"/>
        </a:spcBef>
        <a:spcAft>
          <a:spcPct val="0"/>
        </a:spcAft>
        <a:defRPr sz="17797">
          <a:solidFill>
            <a:schemeClr val="tx2"/>
          </a:solidFill>
          <a:latin typeface="Times New Roman" pitchFamily="-65" charset="0"/>
        </a:defRPr>
      </a:lvl8pPr>
      <a:lvl9pPr marL="1661328" algn="ctr" defTabSz="3701934" rtl="0" fontAlgn="base">
        <a:spcBef>
          <a:spcPct val="0"/>
        </a:spcBef>
        <a:spcAft>
          <a:spcPct val="0"/>
        </a:spcAft>
        <a:defRPr sz="17797">
          <a:solidFill>
            <a:schemeClr val="tx2"/>
          </a:solidFill>
          <a:latin typeface="Times New Roman" pitchFamily="-65" charset="0"/>
        </a:defRPr>
      </a:lvl9pPr>
    </p:titleStyle>
    <p:bodyStyle>
      <a:lvl1pPr marL="1387986" indent="-1387986" algn="l" defTabSz="3700747" rtl="0" eaLnBrk="0" fontAlgn="base" hangingPunct="0">
        <a:spcBef>
          <a:spcPct val="20000"/>
        </a:spcBef>
        <a:spcAft>
          <a:spcPct val="0"/>
        </a:spcAft>
        <a:buChar char="•"/>
        <a:defRPr sz="1303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65" charset="-128"/>
        </a:defRPr>
      </a:lvl1pPr>
      <a:lvl2pPr marL="3007576" indent="-1156381" algn="l" defTabSz="3700747" rtl="0" eaLnBrk="0" fontAlgn="base" hangingPunct="0">
        <a:spcBef>
          <a:spcPct val="20000"/>
        </a:spcBef>
        <a:spcAft>
          <a:spcPct val="0"/>
        </a:spcAft>
        <a:buChar char="–"/>
        <a:defRPr sz="11382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4627166" indent="-924777" algn="l" defTabSz="3700747" rtl="0" eaLnBrk="0" fontAlgn="base" hangingPunct="0">
        <a:spcBef>
          <a:spcPct val="20000"/>
        </a:spcBef>
        <a:spcAft>
          <a:spcPct val="0"/>
        </a:spcAft>
        <a:buChar char="•"/>
        <a:defRPr sz="9726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6478360" indent="-924777" algn="l" defTabSz="3700747" rtl="0" eaLnBrk="0" fontAlgn="base" hangingPunct="0">
        <a:spcBef>
          <a:spcPct val="20000"/>
        </a:spcBef>
        <a:spcAft>
          <a:spcPct val="0"/>
        </a:spcAft>
        <a:buChar char="–"/>
        <a:defRPr sz="8071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8329555" indent="-923133" algn="l" defTabSz="3700747" rtl="0" eaLnBrk="0" fontAlgn="base" hangingPunct="0">
        <a:spcBef>
          <a:spcPct val="20000"/>
        </a:spcBef>
        <a:spcAft>
          <a:spcPct val="0"/>
        </a:spcAft>
        <a:buChar char="»"/>
        <a:defRPr sz="8071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8745044" indent="-924402" algn="l" defTabSz="3701934" rtl="0" fontAlgn="base">
        <a:spcBef>
          <a:spcPct val="20000"/>
        </a:spcBef>
        <a:spcAft>
          <a:spcPct val="0"/>
        </a:spcAft>
        <a:buChar char="»"/>
        <a:defRPr sz="8071">
          <a:solidFill>
            <a:schemeClr val="tx1"/>
          </a:solidFill>
          <a:latin typeface="+mn-lt"/>
          <a:ea typeface="ＭＳ Ｐゴシック" pitchFamily="-65" charset="-128"/>
        </a:defRPr>
      </a:lvl6pPr>
      <a:lvl7pPr marL="9160376" indent="-924402" algn="l" defTabSz="3701934" rtl="0" fontAlgn="base">
        <a:spcBef>
          <a:spcPct val="20000"/>
        </a:spcBef>
        <a:spcAft>
          <a:spcPct val="0"/>
        </a:spcAft>
        <a:buChar char="»"/>
        <a:defRPr sz="8071">
          <a:solidFill>
            <a:schemeClr val="tx1"/>
          </a:solidFill>
          <a:latin typeface="+mn-lt"/>
          <a:ea typeface="ＭＳ Ｐゴシック" pitchFamily="-65" charset="-128"/>
        </a:defRPr>
      </a:lvl7pPr>
      <a:lvl8pPr marL="9575708" indent="-924402" algn="l" defTabSz="3701934" rtl="0" fontAlgn="base">
        <a:spcBef>
          <a:spcPct val="20000"/>
        </a:spcBef>
        <a:spcAft>
          <a:spcPct val="0"/>
        </a:spcAft>
        <a:buChar char="»"/>
        <a:defRPr sz="8071">
          <a:solidFill>
            <a:schemeClr val="tx1"/>
          </a:solidFill>
          <a:latin typeface="+mn-lt"/>
          <a:ea typeface="ＭＳ Ｐゴシック" pitchFamily="-65" charset="-128"/>
        </a:defRPr>
      </a:lvl8pPr>
      <a:lvl9pPr marL="9991040" indent="-924402" algn="l" defTabSz="3701934" rtl="0" fontAlgn="base">
        <a:spcBef>
          <a:spcPct val="20000"/>
        </a:spcBef>
        <a:spcAft>
          <a:spcPct val="0"/>
        </a:spcAft>
        <a:buChar char="»"/>
        <a:defRPr sz="8071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15333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1pPr>
      <a:lvl2pPr marL="415333" algn="l" defTabSz="415333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2pPr>
      <a:lvl3pPr marL="830663" algn="l" defTabSz="415333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3pPr>
      <a:lvl4pPr marL="1245995" algn="l" defTabSz="415333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4pPr>
      <a:lvl5pPr marL="1661328" algn="l" defTabSz="415333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5pPr>
      <a:lvl6pPr marL="2076659" algn="l" defTabSz="415333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6pPr>
      <a:lvl7pPr marL="2491992" algn="l" defTabSz="415333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7pPr>
      <a:lvl8pPr marL="2907323" algn="l" defTabSz="415333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8pPr>
      <a:lvl9pPr marL="3322656" algn="l" defTabSz="415333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emf"/><Relationship Id="rId6" Type="http://schemas.openxmlformats.org/officeDocument/2006/relationships/hyperlink" Target="https://www.cs.uic.edu/~balajee" TargetMode="Externa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1"/>
          <p:cNvSpPr txBox="1">
            <a:spLocks/>
          </p:cNvSpPr>
          <p:nvPr/>
        </p:nvSpPr>
        <p:spPr>
          <a:xfrm>
            <a:off x="587592" y="5850184"/>
            <a:ext cx="9461004" cy="1175747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vert="horz" lIns="94610" tIns="47305" rIns="94610" bIns="47305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553" dirty="0">
                <a:latin typeface="Calibri Light" panose="020F0302020204030204"/>
              </a:rPr>
              <a:t>MOTIVATION</a:t>
            </a:r>
            <a:endParaRPr lang="en-US" sz="3311" dirty="0">
              <a:latin typeface="Calibri Light" panose="020F03020202040302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7592" y="5784147"/>
            <a:ext cx="9461004" cy="1553130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16" dirty="0"/>
          </a:p>
        </p:txBody>
      </p:sp>
      <p:sp>
        <p:nvSpPr>
          <p:cNvPr id="210" name="Content Placeholder 2"/>
          <p:cNvSpPr txBox="1">
            <a:spLocks/>
          </p:cNvSpPr>
          <p:nvPr/>
        </p:nvSpPr>
        <p:spPr>
          <a:xfrm>
            <a:off x="956897" y="7899788"/>
            <a:ext cx="8751429" cy="205722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4610" tIns="47305" rIns="94610" bIns="4730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90" dirty="0">
                <a:solidFill>
                  <a:sysClr val="windowText" lastClr="000000"/>
                </a:solidFill>
                <a:latin typeface="Calibri" panose="020F0502020204030204"/>
              </a:rPr>
              <a:t>RDMA shortens latency by a factor of 50 compared to TCP</a:t>
            </a:r>
          </a:p>
          <a:p>
            <a:pPr lv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90" dirty="0">
                <a:solidFill>
                  <a:sysClr val="windowText" lastClr="000000"/>
                </a:solidFill>
                <a:latin typeface="Calibri" panose="020F0502020204030204"/>
              </a:rPr>
              <a:t>potential replacement for TCP in datacenters</a:t>
            </a:r>
          </a:p>
        </p:txBody>
      </p:sp>
      <p:sp>
        <p:nvSpPr>
          <p:cNvPr id="229" name="Content Placeholder 2"/>
          <p:cNvSpPr txBox="1">
            <a:spLocks/>
          </p:cNvSpPr>
          <p:nvPr/>
        </p:nvSpPr>
        <p:spPr>
          <a:xfrm>
            <a:off x="963335" y="18530418"/>
            <a:ext cx="8751429" cy="174599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4610" tIns="47305" rIns="94610" bIns="4730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690" dirty="0" smtClean="0">
                <a:solidFill>
                  <a:sysClr val="windowText" lastClr="000000"/>
                </a:solidFill>
                <a:latin typeface="Calibri" panose="020F0502020204030204"/>
              </a:rPr>
              <a:t>While </a:t>
            </a:r>
            <a:r>
              <a:rPr lang="en-US" sz="2690" dirty="0">
                <a:solidFill>
                  <a:sysClr val="windowText" lastClr="000000"/>
                </a:solidFill>
                <a:latin typeface="Calibri" panose="020F0502020204030204"/>
              </a:rPr>
              <a:t>general congestion is complex and may require iterative convergence, the simpler and common case of receiver congestion can be addressed quicker via </a:t>
            </a:r>
            <a:r>
              <a:rPr lang="en-US" sz="2690" dirty="0" smtClean="0">
                <a:solidFill>
                  <a:sysClr val="windowText" lastClr="000000"/>
                </a:solidFill>
                <a:latin typeface="Calibri" panose="020F0502020204030204"/>
              </a:rPr>
              <a:t>specialization.</a:t>
            </a:r>
            <a:endParaRPr lang="en-US" sz="269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200" name="Title 1"/>
          <p:cNvSpPr txBox="1">
            <a:spLocks/>
          </p:cNvSpPr>
          <p:nvPr/>
        </p:nvSpPr>
        <p:spPr>
          <a:xfrm>
            <a:off x="608548" y="7095602"/>
            <a:ext cx="9461004" cy="804185"/>
          </a:xfrm>
          <a:prstGeom prst="rect">
            <a:avLst/>
          </a:prstGeom>
          <a:noFill/>
        </p:spPr>
        <p:txBody>
          <a:bodyPr vert="horz" lIns="94610" tIns="47305" rIns="94610" bIns="47305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4553" dirty="0">
                <a:latin typeface="Calibri Light" panose="020F0302020204030204"/>
              </a:rPr>
              <a:t>RDMA is becoming prevalent in datacenters</a:t>
            </a:r>
          </a:p>
        </p:txBody>
      </p:sp>
      <p:sp>
        <p:nvSpPr>
          <p:cNvPr id="14344" name="Text Box 14"/>
          <p:cNvSpPr txBox="1">
            <a:spLocks noChangeArrowheads="1"/>
          </p:cNvSpPr>
          <p:nvPr/>
        </p:nvSpPr>
        <p:spPr bwMode="auto">
          <a:xfrm>
            <a:off x="11024" y="3713165"/>
            <a:ext cx="29171429" cy="149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149" tIns="37844" rIns="85149" bIns="37844" anchor="ctr">
            <a:no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5587" b="1" dirty="0" smtClean="0">
                <a:latin typeface="Bookman Old Style" panose="02050604050505020204" pitchFamily="18" charset="0"/>
                <a:ea typeface="+mj-ea"/>
                <a:cs typeface="+mj-cs"/>
              </a:rPr>
              <a:t>Jiachen Xue, Muhammad Usama Chaudhry, Balajee </a:t>
            </a:r>
            <a:r>
              <a:rPr lang="en-US" altLang="en-US" sz="5587" b="1" dirty="0">
                <a:latin typeface="Bookman Old Style" panose="02050604050505020204" pitchFamily="18" charset="0"/>
                <a:ea typeface="+mj-ea"/>
                <a:cs typeface="+mj-cs"/>
              </a:rPr>
              <a:t>Vamanan, </a:t>
            </a:r>
            <a:endParaRPr lang="en-US" altLang="en-US" sz="5587" b="1" dirty="0" smtClean="0">
              <a:latin typeface="Bookman Old Style" panose="02050604050505020204" pitchFamily="18" charset="0"/>
              <a:ea typeface="+mj-ea"/>
              <a:cs typeface="+mj-cs"/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5587" b="1" dirty="0" err="1" smtClean="0">
                <a:latin typeface="Bookman Old Style" panose="02050604050505020204" pitchFamily="18" charset="0"/>
                <a:ea typeface="+mj-ea"/>
                <a:cs typeface="+mj-cs"/>
              </a:rPr>
              <a:t>Mithuna</a:t>
            </a:r>
            <a:r>
              <a:rPr lang="en-US" altLang="en-US" sz="5587" b="1" dirty="0" smtClean="0">
                <a:latin typeface="Bookman Old Style" panose="02050604050505020204" pitchFamily="18" charset="0"/>
                <a:ea typeface="+mj-ea"/>
                <a:cs typeface="+mj-cs"/>
              </a:rPr>
              <a:t> </a:t>
            </a:r>
            <a:r>
              <a:rPr lang="en-US" altLang="en-US" sz="5587" b="1" dirty="0">
                <a:latin typeface="Bookman Old Style" panose="02050604050505020204" pitchFamily="18" charset="0"/>
                <a:ea typeface="+mj-ea"/>
                <a:cs typeface="+mj-cs"/>
              </a:rPr>
              <a:t>Thottethodi, and T. N. Vijaykumar</a:t>
            </a:r>
          </a:p>
        </p:txBody>
      </p:sp>
      <p:sp>
        <p:nvSpPr>
          <p:cNvPr id="3" name="Rectangle 180"/>
          <p:cNvSpPr>
            <a:spLocks noChangeArrowheads="1"/>
          </p:cNvSpPr>
          <p:nvPr/>
        </p:nvSpPr>
        <p:spPr bwMode="auto">
          <a:xfrm>
            <a:off x="578776" y="246780"/>
            <a:ext cx="29222880" cy="31409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063" tIns="41532" rIns="83063" bIns="41532" anchor="ctr">
            <a:spAutoFit/>
          </a:bodyPr>
          <a:lstStyle/>
          <a:p>
            <a:pPr algn="ctr">
              <a:defRPr/>
            </a:pPr>
            <a:r>
              <a:rPr lang="en-US" sz="9933" dirty="0" smtClean="0">
                <a:solidFill>
                  <a:srgbClr val="DF4141"/>
                </a:solidFill>
              </a:rPr>
              <a:t>Fast Congestion Control in RDMA-Based </a:t>
            </a:r>
            <a:r>
              <a:rPr lang="en-US" sz="9933" dirty="0">
                <a:solidFill>
                  <a:srgbClr val="DF4141"/>
                </a:solidFill>
              </a:rPr>
              <a:t>Datacenter </a:t>
            </a:r>
            <a:r>
              <a:rPr lang="en-US" sz="9933" dirty="0" smtClean="0">
                <a:solidFill>
                  <a:srgbClr val="DF4141"/>
                </a:solidFill>
              </a:rPr>
              <a:t>Networks</a:t>
            </a:r>
            <a:endParaRPr lang="en-US" sz="8278" b="1" dirty="0">
              <a:solidFill>
                <a:srgbClr val="00B050"/>
              </a:solidFill>
              <a:latin typeface="Calibri Light" panose="020F0302020204030204" pitchFamily="34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0987759" y="37964711"/>
            <a:ext cx="7783649" cy="2736934"/>
            <a:chOff x="12221029" y="35833959"/>
            <a:chExt cx="7522847" cy="2645229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9" t="15556" r="16668" b="16647"/>
            <a:stretch/>
          </p:blipFill>
          <p:spPr>
            <a:xfrm>
              <a:off x="12221029" y="35833959"/>
              <a:ext cx="2579916" cy="2645229"/>
            </a:xfrm>
            <a:prstGeom prst="rect">
              <a:avLst/>
            </a:prstGeom>
          </p:spPr>
        </p:pic>
        <p:pic>
          <p:nvPicPr>
            <p:cNvPr id="90" name="Picture 89" descr="PU_sig132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40022" y="36181896"/>
              <a:ext cx="5003854" cy="1949354"/>
            </a:xfrm>
            <a:prstGeom prst="rect">
              <a:avLst/>
            </a:prstGeom>
          </p:spPr>
        </p:pic>
      </p:grpSp>
      <p:sp>
        <p:nvSpPr>
          <p:cNvPr id="232" name="Title 1"/>
          <p:cNvSpPr txBox="1">
            <a:spLocks/>
          </p:cNvSpPr>
          <p:nvPr/>
        </p:nvSpPr>
        <p:spPr>
          <a:xfrm>
            <a:off x="617870" y="21559587"/>
            <a:ext cx="9461004" cy="1595982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vert="horz" lIns="94610" tIns="47305" rIns="94610" bIns="47305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553" dirty="0" smtClean="0">
                <a:latin typeface="Calibri Light" panose="020F0302020204030204"/>
              </a:rPr>
              <a:t>INTRODUCTION</a:t>
            </a:r>
            <a:endParaRPr lang="en-US" sz="3311" dirty="0">
              <a:latin typeface="Calibri Light" panose="020F0302020204030204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617870" y="21559585"/>
            <a:ext cx="9461004" cy="87789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16" dirty="0"/>
          </a:p>
        </p:txBody>
      </p:sp>
      <p:sp>
        <p:nvSpPr>
          <p:cNvPr id="234" name="Content Placeholder 2"/>
          <p:cNvSpPr txBox="1">
            <a:spLocks/>
          </p:cNvSpPr>
          <p:nvPr/>
        </p:nvSpPr>
        <p:spPr>
          <a:xfrm>
            <a:off x="1175021" y="23461191"/>
            <a:ext cx="8751429" cy="259470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4610" tIns="47305" rIns="94610" bIns="4730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sz="269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241" name="Title 1"/>
          <p:cNvSpPr txBox="1">
            <a:spLocks/>
          </p:cNvSpPr>
          <p:nvPr/>
        </p:nvSpPr>
        <p:spPr>
          <a:xfrm>
            <a:off x="10452535" y="5783164"/>
            <a:ext cx="9461004" cy="1175747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vert="horz" lIns="94610" tIns="47305" rIns="94610" bIns="47305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553" dirty="0" smtClean="0">
                <a:latin typeface="Calibri Light" panose="020F0302020204030204"/>
              </a:rPr>
              <a:t>DASR</a:t>
            </a:r>
            <a:endParaRPr lang="en-US" sz="3311" dirty="0">
              <a:latin typeface="Calibri Light" panose="020F0302020204030204"/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10430827" y="5783161"/>
            <a:ext cx="9461004" cy="80992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16" dirty="0"/>
          </a:p>
        </p:txBody>
      </p:sp>
      <p:sp>
        <p:nvSpPr>
          <p:cNvPr id="309" name="Content Placeholder 2"/>
          <p:cNvSpPr txBox="1">
            <a:spLocks/>
          </p:cNvSpPr>
          <p:nvPr/>
        </p:nvSpPr>
        <p:spPr>
          <a:xfrm>
            <a:off x="995991" y="23429169"/>
            <a:ext cx="8855499" cy="498791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4610" tIns="47305" rIns="94610" bIns="4730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2198" indent="-532198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90" b="1" dirty="0" smtClean="0">
                <a:solidFill>
                  <a:sysClr val="windowText" lastClr="000000"/>
                </a:solidFill>
                <a:latin typeface="Calibri" panose="020F0502020204030204"/>
              </a:rPr>
              <a:t>Our proposal</a:t>
            </a:r>
            <a:r>
              <a:rPr lang="en-US" sz="2690" dirty="0" smtClean="0">
                <a:solidFill>
                  <a:sysClr val="windowText" lastClr="000000"/>
                </a:solidFill>
                <a:latin typeface="Calibri" panose="020F0502020204030204"/>
              </a:rPr>
              <a:t>: Dart employs a divide-and-specialize approach to congestion control;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690" dirty="0" smtClean="0">
                <a:solidFill>
                  <a:sysClr val="windowText" lastClr="000000"/>
                </a:solidFill>
                <a:latin typeface="Calibri" panose="020F0502020204030204"/>
              </a:rPr>
              <a:t>Addresses receiver congestion via direct apportioning of sending rates by using the sender count to achieve accurate and faster, one-RTT convergence of sending rates than previous schemes which are iterative;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690" dirty="0" smtClean="0">
                <a:solidFill>
                  <a:sysClr val="windowText" lastClr="000000"/>
                </a:solidFill>
                <a:latin typeface="Calibri" panose="020F0502020204030204"/>
              </a:rPr>
              <a:t>Addresses spatially-localized in-network congestion via in-order flow deflection whereas previous schemes reorder packets which is not supported by RDMA.</a:t>
            </a:r>
            <a:endParaRPr lang="en-US" sz="269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311" name="Text Placeholder 4"/>
          <p:cNvSpPr txBox="1">
            <a:spLocks/>
          </p:cNvSpPr>
          <p:nvPr/>
        </p:nvSpPr>
        <p:spPr>
          <a:xfrm>
            <a:off x="706494" y="28949878"/>
            <a:ext cx="9224479" cy="114452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4610" tIns="47305" rIns="94610" bIns="47305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kumimoji="0" lang="en-US" sz="2800" b="1" kern="1200" dirty="0" smtClean="0">
                <a:solidFill>
                  <a:srgbClr val="DF4141"/>
                </a:solidFill>
                <a:latin typeface="+mn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2897" dirty="0" smtClean="0">
                <a:latin typeface="Calibri" panose="020F0502020204030204"/>
              </a:rPr>
              <a:t>Dart converges to the desired sending rate in one RTT and achieves  60% (2.5x) lower latency than and similar throughput as InfiniBand</a:t>
            </a:r>
            <a:endParaRPr lang="en-US" sz="2897" dirty="0">
              <a:latin typeface="Calibri" panose="020F0502020204030204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0" y="41477157"/>
            <a:ext cx="30275213" cy="1357392"/>
          </a:xfrm>
          <a:prstGeom prst="rect">
            <a:avLst/>
          </a:prstGeom>
          <a:solidFill>
            <a:srgbClr val="DF4141"/>
          </a:solidFill>
          <a:ln w="15875" cap="flat" cmpd="sng" algn="ctr">
            <a:noFill/>
            <a:prstDash val="solid"/>
          </a:ln>
          <a:effectLst/>
        </p:spPr>
      </p:sp>
      <p:sp>
        <p:nvSpPr>
          <p:cNvPr id="313" name="Title 1"/>
          <p:cNvSpPr txBox="1">
            <a:spLocks/>
          </p:cNvSpPr>
          <p:nvPr/>
        </p:nvSpPr>
        <p:spPr>
          <a:xfrm>
            <a:off x="20340652" y="18979738"/>
            <a:ext cx="9461004" cy="1334275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vert="horz" lIns="94610" tIns="47305" rIns="94610" bIns="47305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553" dirty="0" smtClean="0">
                <a:latin typeface="Calibri Light" panose="020F0302020204030204"/>
              </a:rPr>
              <a:t>AT-SCALE SIMULATIONS</a:t>
            </a:r>
            <a:endParaRPr lang="en-US" sz="3311" dirty="0">
              <a:latin typeface="Calibri Light" panose="020F0302020204030204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20291683" y="18950728"/>
            <a:ext cx="9461004" cy="72998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16" dirty="0"/>
          </a:p>
        </p:txBody>
      </p:sp>
      <p:sp>
        <p:nvSpPr>
          <p:cNvPr id="95" name="Title 1"/>
          <p:cNvSpPr txBox="1">
            <a:spLocks/>
          </p:cNvSpPr>
          <p:nvPr/>
        </p:nvSpPr>
        <p:spPr>
          <a:xfrm>
            <a:off x="10447509" y="26117609"/>
            <a:ext cx="9461004" cy="1175747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vert="horz" lIns="94610" tIns="47305" rIns="94610" bIns="47305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553" dirty="0" smtClean="0">
                <a:latin typeface="Calibri Light" panose="020F0302020204030204"/>
              </a:rPr>
              <a:t>IN-ORDER FLOW DEFLECTION</a:t>
            </a:r>
            <a:endParaRPr lang="en-US" sz="3311" dirty="0">
              <a:latin typeface="Calibri Light" panose="020F0302020204030204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0447509" y="26046729"/>
            <a:ext cx="9461004" cy="1155798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16" dirty="0"/>
          </a:p>
        </p:txBody>
      </p:sp>
      <p:sp>
        <p:nvSpPr>
          <p:cNvPr id="96" name="Content Placeholder 2"/>
          <p:cNvSpPr txBox="1">
            <a:spLocks/>
          </p:cNvSpPr>
          <p:nvPr/>
        </p:nvSpPr>
        <p:spPr>
          <a:xfrm>
            <a:off x="10866547" y="27854890"/>
            <a:ext cx="8751429" cy="383825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4610" tIns="47305" rIns="94610" bIns="4730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9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102" name="Title 1"/>
          <p:cNvSpPr txBox="1">
            <a:spLocks/>
          </p:cNvSpPr>
          <p:nvPr/>
        </p:nvSpPr>
        <p:spPr>
          <a:xfrm>
            <a:off x="626671" y="30632311"/>
            <a:ext cx="9461004" cy="1175747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vert="horz" lIns="94610" tIns="47305" rIns="94610" bIns="47305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553" dirty="0" smtClean="0">
                <a:latin typeface="Calibri Light" panose="020F0302020204030204"/>
              </a:rPr>
              <a:t>PREVIOUS WORK</a:t>
            </a:r>
            <a:endParaRPr lang="en-US" sz="3311" dirty="0">
              <a:latin typeface="Calibri Light" panose="020F0302020204030204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97928" y="30568568"/>
            <a:ext cx="9461004" cy="97230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16" dirty="0"/>
          </a:p>
        </p:txBody>
      </p:sp>
      <p:grpSp>
        <p:nvGrpSpPr>
          <p:cNvPr id="20" name="Group 19"/>
          <p:cNvGrpSpPr/>
          <p:nvPr/>
        </p:nvGrpSpPr>
        <p:grpSpPr>
          <a:xfrm>
            <a:off x="20291688" y="32779145"/>
            <a:ext cx="9476709" cy="7535572"/>
            <a:chOff x="20364401" y="30248879"/>
            <a:chExt cx="9159179" cy="5156673"/>
          </a:xfrm>
        </p:grpSpPr>
        <p:sp>
          <p:nvSpPr>
            <p:cNvPr id="247" name="Title 1"/>
            <p:cNvSpPr txBox="1">
              <a:spLocks/>
            </p:cNvSpPr>
            <p:nvPr/>
          </p:nvSpPr>
          <p:spPr>
            <a:xfrm>
              <a:off x="20364401" y="30248879"/>
              <a:ext cx="9144000" cy="113635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</p:spPr>
          <p:txBody>
            <a:bodyPr vert="horz" lIns="94610" tIns="47305" rIns="94610" bIns="47305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rgbClr val="DF414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US" sz="4553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ABOUT THE AUTHORS</a:t>
              </a:r>
            </a:p>
          </p:txBody>
        </p:sp>
        <p:sp>
          <p:nvSpPr>
            <p:cNvPr id="249" name="Content Placeholder 2"/>
            <p:cNvSpPr txBox="1">
              <a:spLocks/>
            </p:cNvSpPr>
            <p:nvPr/>
          </p:nvSpPr>
          <p:spPr>
            <a:xfrm>
              <a:off x="20552553" y="31364045"/>
              <a:ext cx="8458200" cy="4025704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lIns="94610" tIns="47305" rIns="94610" bIns="47305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ClrTx/>
                <a:buFont typeface="Wingdings" panose="05000000000000000000" pitchFamily="2" charset="2"/>
                <a:buChar char="§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Tx/>
                <a:buFont typeface="Wingdings" panose="05000000000000000000" pitchFamily="2" charset="2"/>
                <a:buChar char="§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Tx/>
                <a:buFont typeface="Wingdings" panose="05000000000000000000" pitchFamily="2" charset="2"/>
                <a:buChar char="§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Tx/>
                <a:buFont typeface="Wingdings" panose="05000000000000000000" pitchFamily="2" charset="2"/>
                <a:buChar char="§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Tx/>
                <a:buFont typeface="Wingdings" panose="05000000000000000000" pitchFamily="2" charset="2"/>
                <a:buChar char="§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lnSpc>
                  <a:spcPct val="100000"/>
                </a:lnSpc>
                <a:spcBef>
                  <a:spcPts val="621"/>
                </a:spcBef>
                <a:spcAft>
                  <a:spcPts val="0"/>
                </a:spcAft>
                <a:buNone/>
                <a:defRPr/>
              </a:pPr>
              <a:r>
                <a:rPr lang="en-US" sz="2690" b="1" dirty="0" smtClean="0">
                  <a:solidFill>
                    <a:sysClr val="windowText" lastClr="000000"/>
                  </a:solidFill>
                </a:rPr>
                <a:t>Jiachen Xue </a:t>
              </a:r>
              <a:r>
                <a:rPr lang="en-US" sz="2690" dirty="0" smtClean="0">
                  <a:solidFill>
                    <a:sysClr val="windowText" lastClr="000000"/>
                  </a:solidFill>
                </a:rPr>
                <a:t>(</a:t>
              </a:r>
              <a:r>
                <a:rPr lang="en-US" sz="2690" dirty="0">
                  <a:solidFill>
                    <a:srgbClr val="002060"/>
                  </a:solidFill>
                </a:rPr>
                <a:t>xuej@purdue.edu</a:t>
              </a:r>
              <a:r>
                <a:rPr lang="en-US" sz="2690" dirty="0" smtClean="0">
                  <a:solidFill>
                    <a:sysClr val="windowText" lastClr="000000"/>
                  </a:solidFill>
                </a:rPr>
                <a:t>)</a:t>
              </a:r>
              <a:endParaRPr lang="en-US" sz="2690" dirty="0">
                <a:solidFill>
                  <a:sysClr val="windowText" lastClr="000000"/>
                </a:solidFill>
              </a:endParaRPr>
            </a:p>
            <a:p>
              <a:pPr marL="473065" lvl="1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2690" dirty="0" smtClean="0">
                  <a:solidFill>
                    <a:sysClr val="windowText" lastClr="000000"/>
                  </a:solidFill>
                </a:rPr>
                <a:t>Ph.D. Student at Purdue </a:t>
              </a:r>
              <a:r>
                <a:rPr lang="en-US" sz="2690" dirty="0">
                  <a:solidFill>
                    <a:sysClr val="windowText" lastClr="000000"/>
                  </a:solidFill>
                </a:rPr>
                <a:t>University (ECE Department</a:t>
              </a:r>
              <a:r>
                <a:rPr lang="en-US" sz="2690" dirty="0" smtClean="0">
                  <a:solidFill>
                    <a:sysClr val="windowText" lastClr="000000"/>
                  </a:solidFill>
                </a:rPr>
                <a:t>)</a:t>
              </a:r>
              <a:endParaRPr lang="en-US" sz="2690" dirty="0">
                <a:solidFill>
                  <a:sysClr val="windowText" lastClr="000000"/>
                </a:solidFill>
              </a:endParaRPr>
            </a:p>
            <a:p>
              <a:pPr marL="0" indent="0" fontAlgn="auto">
                <a:lnSpc>
                  <a:spcPct val="100000"/>
                </a:lnSpc>
                <a:spcBef>
                  <a:spcPts val="621"/>
                </a:spcBef>
                <a:spcAft>
                  <a:spcPts val="0"/>
                </a:spcAft>
                <a:buNone/>
                <a:defRPr/>
              </a:pPr>
              <a:r>
                <a:rPr lang="en-US" sz="2690" b="1" dirty="0" smtClean="0">
                  <a:solidFill>
                    <a:sysClr val="windowText" lastClr="000000"/>
                  </a:solidFill>
                </a:rPr>
                <a:t>Muhammad Usama Chaudhry </a:t>
              </a:r>
              <a:r>
                <a:rPr lang="en-US" sz="2690" dirty="0" smtClean="0">
                  <a:solidFill>
                    <a:sysClr val="windowText" lastClr="000000"/>
                  </a:solidFill>
                </a:rPr>
                <a:t>(</a:t>
              </a:r>
              <a:r>
                <a:rPr lang="en-US" sz="2690" dirty="0" smtClean="0">
                  <a:solidFill>
                    <a:srgbClr val="002060"/>
                  </a:solidFill>
                </a:rPr>
                <a:t>mchaud30@uic.edu</a:t>
              </a:r>
              <a:r>
                <a:rPr lang="en-US" sz="2690" dirty="0">
                  <a:solidFill>
                    <a:sysClr val="windowText" lastClr="000000"/>
                  </a:solidFill>
                </a:rPr>
                <a:t>)</a:t>
              </a:r>
            </a:p>
            <a:p>
              <a:pPr marL="473065" lvl="1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2690" dirty="0" smtClean="0">
                  <a:solidFill>
                    <a:sysClr val="windowText" lastClr="000000"/>
                  </a:solidFill>
                </a:rPr>
                <a:t>MS Student at </a:t>
              </a:r>
              <a:r>
                <a:rPr lang="en-US" sz="2690" dirty="0">
                  <a:solidFill>
                    <a:sysClr val="windowText" lastClr="000000"/>
                  </a:solidFill>
                </a:rPr>
                <a:t>UIC (CS Department) </a:t>
              </a:r>
            </a:p>
            <a:p>
              <a:pPr marL="0" indent="0" fontAlgn="auto">
                <a:lnSpc>
                  <a:spcPct val="100000"/>
                </a:lnSpc>
                <a:spcBef>
                  <a:spcPts val="621"/>
                </a:spcBef>
                <a:spcAft>
                  <a:spcPts val="0"/>
                </a:spcAft>
                <a:buNone/>
                <a:defRPr/>
              </a:pPr>
              <a:r>
                <a:rPr lang="en-US" sz="2690" b="1" dirty="0" smtClean="0">
                  <a:solidFill>
                    <a:sysClr val="windowText" lastClr="000000"/>
                  </a:solidFill>
                </a:rPr>
                <a:t>Balajee </a:t>
              </a:r>
              <a:r>
                <a:rPr lang="en-US" sz="2690" b="1" dirty="0">
                  <a:solidFill>
                    <a:sysClr val="windowText" lastClr="000000"/>
                  </a:solidFill>
                </a:rPr>
                <a:t>Vamanan</a:t>
              </a:r>
              <a:r>
                <a:rPr lang="en-US" sz="2690" dirty="0">
                  <a:solidFill>
                    <a:sysClr val="windowText" lastClr="000000"/>
                  </a:solidFill>
                </a:rPr>
                <a:t> (</a:t>
              </a:r>
              <a:r>
                <a:rPr lang="en-US" sz="2690" dirty="0">
                  <a:solidFill>
                    <a:srgbClr val="002060"/>
                  </a:solidFill>
                </a:rPr>
                <a:t>bvamanan@uic.edu</a:t>
              </a:r>
              <a:r>
                <a:rPr lang="en-US" sz="2690" dirty="0">
                  <a:solidFill>
                    <a:sysClr val="windowText" lastClr="000000"/>
                  </a:solidFill>
                </a:rPr>
                <a:t>)</a:t>
              </a:r>
            </a:p>
            <a:p>
              <a:pPr marL="473065" lvl="1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2690" dirty="0">
                  <a:solidFill>
                    <a:sysClr val="windowText" lastClr="000000"/>
                  </a:solidFill>
                </a:rPr>
                <a:t>Assistant Professor at UIC (CS Department) </a:t>
              </a:r>
            </a:p>
            <a:p>
              <a:pPr marL="473065" lvl="1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2690" dirty="0">
                  <a:solidFill>
                    <a:srgbClr val="002060"/>
                  </a:solidFill>
                  <a:hlinkClick r:id="rId6"/>
                </a:rPr>
                <a:t>https://www.cs.uic.edu/~balajee</a:t>
              </a:r>
              <a:endParaRPr lang="en-US" sz="2690" dirty="0">
                <a:solidFill>
                  <a:srgbClr val="002060"/>
                </a:solidFill>
              </a:endParaRPr>
            </a:p>
            <a:p>
              <a:pPr mar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2690" b="1" dirty="0">
                  <a:solidFill>
                    <a:sysClr val="windowText" lastClr="000000"/>
                  </a:solidFill>
                </a:rPr>
                <a:t>Mithuna Thottethodi</a:t>
              </a:r>
              <a:r>
                <a:rPr lang="en-US" sz="2690" dirty="0">
                  <a:solidFill>
                    <a:sysClr val="windowText" lastClr="000000"/>
                  </a:solidFill>
                </a:rPr>
                <a:t> (</a:t>
              </a:r>
              <a:r>
                <a:rPr lang="en-US" sz="2690" dirty="0">
                  <a:solidFill>
                    <a:srgbClr val="002060"/>
                  </a:solidFill>
                </a:rPr>
                <a:t>mithuna@purdue.edu</a:t>
              </a:r>
              <a:r>
                <a:rPr lang="en-US" sz="2690" dirty="0">
                  <a:solidFill>
                    <a:sysClr val="windowText" lastClr="000000"/>
                  </a:solidFill>
                </a:rPr>
                <a:t>)</a:t>
              </a:r>
            </a:p>
            <a:p>
              <a:pPr marL="473065" lvl="1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2690" dirty="0">
                  <a:solidFill>
                    <a:sysClr val="windowText" lastClr="000000"/>
                  </a:solidFill>
                </a:rPr>
                <a:t>Professor at Purdue University (ECE Department)</a:t>
              </a:r>
            </a:p>
            <a:p>
              <a:pPr marL="473065" lvl="1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2690" u="sng" dirty="0">
                  <a:solidFill>
                    <a:srgbClr val="002060"/>
                  </a:solidFill>
                </a:rPr>
                <a:t>https://</a:t>
              </a:r>
              <a:r>
                <a:rPr lang="en-US" sz="2690" u="sng" dirty="0" err="1">
                  <a:solidFill>
                    <a:srgbClr val="002060"/>
                  </a:solidFill>
                </a:rPr>
                <a:t>engineering.purdue.edu</a:t>
              </a:r>
              <a:r>
                <a:rPr lang="en-US" sz="2690" u="sng" dirty="0">
                  <a:solidFill>
                    <a:srgbClr val="002060"/>
                  </a:solidFill>
                </a:rPr>
                <a:t>/~</a:t>
              </a:r>
              <a:r>
                <a:rPr lang="en-US" sz="2690" u="sng" dirty="0" err="1">
                  <a:solidFill>
                    <a:srgbClr val="002060"/>
                  </a:solidFill>
                </a:rPr>
                <a:t>mithuna</a:t>
              </a:r>
              <a:endParaRPr lang="en-US" sz="2690" u="sng" dirty="0">
                <a:solidFill>
                  <a:sysClr val="windowText" lastClr="000000"/>
                </a:solidFill>
              </a:endParaRPr>
            </a:p>
            <a:p>
              <a:pPr marL="0" indent="0" fontAlgn="auto">
                <a:lnSpc>
                  <a:spcPct val="100000"/>
                </a:lnSpc>
                <a:spcBef>
                  <a:spcPts val="621"/>
                </a:spcBef>
                <a:spcAft>
                  <a:spcPts val="0"/>
                </a:spcAft>
                <a:buNone/>
                <a:defRPr/>
              </a:pPr>
              <a:r>
                <a:rPr lang="en-US" sz="2690" b="1" dirty="0">
                  <a:solidFill>
                    <a:sysClr val="windowText" lastClr="000000"/>
                  </a:solidFill>
                </a:rPr>
                <a:t>T. N. Vijaykumar</a:t>
              </a:r>
              <a:r>
                <a:rPr lang="en-US" sz="2690" dirty="0">
                  <a:solidFill>
                    <a:sysClr val="windowText" lastClr="000000"/>
                  </a:solidFill>
                </a:rPr>
                <a:t> (</a:t>
              </a:r>
              <a:r>
                <a:rPr lang="en-US" sz="2690" dirty="0">
                  <a:solidFill>
                    <a:srgbClr val="002060"/>
                  </a:solidFill>
                </a:rPr>
                <a:t>vijay@ecn.purdue.edu</a:t>
              </a:r>
              <a:r>
                <a:rPr lang="en-US" sz="2690" dirty="0">
                  <a:solidFill>
                    <a:sysClr val="windowText" lastClr="000000"/>
                  </a:solidFill>
                </a:rPr>
                <a:t>)</a:t>
              </a:r>
            </a:p>
            <a:p>
              <a:pPr marL="473065" lvl="1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2690" dirty="0">
                  <a:solidFill>
                    <a:sysClr val="windowText" lastClr="000000"/>
                  </a:solidFill>
                </a:rPr>
                <a:t>Professor at Purdue University (ECE Department)</a:t>
              </a:r>
            </a:p>
            <a:p>
              <a:pPr marL="473065" lvl="1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2690" u="sng" dirty="0">
                  <a:solidFill>
                    <a:srgbClr val="002060"/>
                  </a:solidFill>
                </a:rPr>
                <a:t>https://</a:t>
              </a:r>
              <a:r>
                <a:rPr lang="en-US" sz="2690" u="sng" dirty="0" err="1">
                  <a:solidFill>
                    <a:srgbClr val="002060"/>
                  </a:solidFill>
                </a:rPr>
                <a:t>engineering.purdue.edu</a:t>
              </a:r>
              <a:r>
                <a:rPr lang="en-US" sz="2690" u="sng" dirty="0">
                  <a:solidFill>
                    <a:srgbClr val="002060"/>
                  </a:solidFill>
                </a:rPr>
                <a:t>/~</a:t>
              </a:r>
              <a:r>
                <a:rPr lang="en-US" sz="2690" u="sng" dirty="0" err="1">
                  <a:solidFill>
                    <a:srgbClr val="002060"/>
                  </a:solidFill>
                </a:rPr>
                <a:t>vijay</a:t>
              </a:r>
              <a:r>
                <a:rPr lang="en-US" sz="269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20379580" y="30262967"/>
              <a:ext cx="9144000" cy="514258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16" dirty="0"/>
            </a:p>
          </p:txBody>
        </p:sp>
      </p:grpSp>
      <p:sp>
        <p:nvSpPr>
          <p:cNvPr id="205" name="Title 1"/>
          <p:cNvSpPr txBox="1">
            <a:spLocks/>
          </p:cNvSpPr>
          <p:nvPr/>
        </p:nvSpPr>
        <p:spPr>
          <a:xfrm>
            <a:off x="20326465" y="26551629"/>
            <a:ext cx="9461004" cy="1555996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vert="horz" lIns="94610" tIns="47305" rIns="94610" bIns="47305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553" dirty="0">
                <a:latin typeface="Calibri Light" panose="020F0302020204030204"/>
              </a:rPr>
              <a:t>CONCLUDING REMARKS</a:t>
            </a:r>
          </a:p>
        </p:txBody>
      </p:sp>
      <p:sp>
        <p:nvSpPr>
          <p:cNvPr id="245" name="Text Placeholder 4"/>
          <p:cNvSpPr txBox="1">
            <a:spLocks/>
          </p:cNvSpPr>
          <p:nvPr/>
        </p:nvSpPr>
        <p:spPr>
          <a:xfrm>
            <a:off x="20568973" y="28367960"/>
            <a:ext cx="8975988" cy="396016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4610" tIns="47305" rIns="94610" bIns="4730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kumimoji="0" lang="en-US" sz="2800" b="1" kern="1200" dirty="0" smtClean="0">
                <a:solidFill>
                  <a:srgbClr val="DF4141"/>
                </a:solidFill>
                <a:latin typeface="+mn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7072" indent="-427072" fontAlgn="auto">
              <a:spcAft>
                <a:spcPts val="0"/>
              </a:spcAft>
              <a:defRPr/>
            </a:pPr>
            <a:r>
              <a:rPr lang="en-US" sz="4139" dirty="0" smtClean="0">
                <a:latin typeface="Calibri" panose="020F0502020204030204"/>
              </a:rPr>
              <a:t>Dart divide-and-specialize approach isolates common case of receiver congestion and </a:t>
            </a:r>
            <a:endParaRPr lang="en-US" sz="4139" dirty="0">
              <a:latin typeface="Calibri" panose="020F0502020204030204"/>
            </a:endParaRPr>
          </a:p>
          <a:p>
            <a:pPr marL="919848" lvl="1" indent="-446783" fontAlgn="auto">
              <a:spcAft>
                <a:spcPts val="0"/>
              </a:spcAft>
              <a:defRPr/>
            </a:pPr>
            <a:r>
              <a:rPr lang="en-US" sz="3932" b="1" dirty="0" smtClean="0">
                <a:solidFill>
                  <a:srgbClr val="DF4141"/>
                </a:solidFill>
                <a:latin typeface="Calibri" panose="020F0502020204030204"/>
              </a:rPr>
              <a:t>Further sub-divides the remaining in-network congestion into the simpler spatially-localized and the harder spatially-dispersed cases</a:t>
            </a:r>
            <a:endParaRPr lang="en-US" sz="3932" b="1" dirty="0">
              <a:solidFill>
                <a:srgbClr val="DF4141"/>
              </a:solidFill>
              <a:latin typeface="Calibri" panose="020F0502020204030204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20302277" y="26510952"/>
            <a:ext cx="9461004" cy="606561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16" dirty="0"/>
          </a:p>
        </p:txBody>
      </p:sp>
      <p:sp>
        <p:nvSpPr>
          <p:cNvPr id="216" name="Title 1"/>
          <p:cNvSpPr txBox="1">
            <a:spLocks/>
          </p:cNvSpPr>
          <p:nvPr/>
        </p:nvSpPr>
        <p:spPr>
          <a:xfrm>
            <a:off x="587592" y="8741698"/>
            <a:ext cx="9461004" cy="1114472"/>
          </a:xfrm>
          <a:prstGeom prst="rect">
            <a:avLst/>
          </a:prstGeom>
          <a:noFill/>
        </p:spPr>
        <p:txBody>
          <a:bodyPr vert="horz" lIns="94610" tIns="47305" rIns="94610" bIns="47305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4139" dirty="0" smtClean="0">
                <a:latin typeface="Calibri Light" panose="020F0302020204030204"/>
              </a:rPr>
              <a:t>Inefficiencies of existing RDMA networks </a:t>
            </a:r>
            <a:endParaRPr lang="en-US" sz="4139" dirty="0">
              <a:latin typeface="Calibri Light" panose="020F0302020204030204"/>
            </a:endParaRPr>
          </a:p>
        </p:txBody>
      </p:sp>
      <p:sp>
        <p:nvSpPr>
          <p:cNvPr id="227" name="Content Placeholder 2"/>
          <p:cNvSpPr txBox="1">
            <a:spLocks/>
          </p:cNvSpPr>
          <p:nvPr/>
        </p:nvSpPr>
        <p:spPr>
          <a:xfrm>
            <a:off x="706494" y="9686151"/>
            <a:ext cx="8751429" cy="487906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4610" tIns="47305" rIns="94610" bIns="4730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690" i="1" dirty="0" smtClean="0">
                <a:solidFill>
                  <a:sysClr val="windowText" lastClr="000000"/>
                </a:solidFill>
                <a:latin typeface="Calibri" panose="020F0502020204030204"/>
                <a:sym typeface="Wingdings" panose="05000000000000000000" pitchFamily="2" charset="2"/>
              </a:rPr>
              <a:t>Provides hop-by-hop flow control and rate based end-to-end congestion control</a:t>
            </a:r>
            <a:endParaRPr lang="en-US" sz="2690" dirty="0">
              <a:solidFill>
                <a:sysClr val="windowText" lastClr="000000"/>
              </a:solidFill>
              <a:latin typeface="Calibri" panose="020F0502020204030204"/>
              <a:sym typeface="Wingdings" panose="05000000000000000000" pitchFamily="2" charset="2"/>
            </a:endParaRPr>
          </a:p>
          <a:p>
            <a:pPr lvl="1" fontAlgn="auto">
              <a:spcAft>
                <a:spcPts val="0"/>
              </a:spcAft>
              <a:buFont typeface="Courier New" charset="0"/>
              <a:buChar char="o"/>
              <a:defRPr/>
            </a:pPr>
            <a:r>
              <a:rPr lang="en-US" sz="2690" dirty="0">
                <a:solidFill>
                  <a:sysClr val="windowText" lastClr="000000"/>
                </a:solidFill>
                <a:latin typeface="Calibri" panose="020F0502020204030204"/>
                <a:sym typeface="Wingdings" panose="05000000000000000000" pitchFamily="2" charset="2"/>
              </a:rPr>
              <a:t>s</a:t>
            </a:r>
            <a:r>
              <a:rPr lang="en-US" sz="2690" dirty="0" smtClean="0">
                <a:solidFill>
                  <a:sysClr val="windowText" lastClr="000000"/>
                </a:solidFill>
                <a:latin typeface="Calibri" panose="020F0502020204030204"/>
                <a:sym typeface="Wingdings" panose="05000000000000000000" pitchFamily="2" charset="2"/>
              </a:rPr>
              <a:t>uboptimal for the well-known datacenter congestion problem, called incast</a:t>
            </a:r>
          </a:p>
          <a:p>
            <a:pPr lvl="1" fontAlgn="auto">
              <a:spcAft>
                <a:spcPts val="0"/>
              </a:spcAft>
              <a:buFont typeface="Courier New" charset="0"/>
              <a:buChar char="o"/>
              <a:defRPr/>
            </a:pPr>
            <a:r>
              <a:rPr lang="en-US" sz="2690" dirty="0" smtClean="0">
                <a:solidFill>
                  <a:sysClr val="windowText" lastClr="000000"/>
                </a:solidFill>
                <a:latin typeface="Calibri" panose="020F0502020204030204"/>
                <a:sym typeface="Wingdings" panose="05000000000000000000" pitchFamily="2" charset="2"/>
              </a:rPr>
              <a:t>where multiple flows collide at a switch causing queueing delays and long latency tails</a:t>
            </a:r>
          </a:p>
          <a:p>
            <a:pPr fontAlgn="auto">
              <a:spcAft>
                <a:spcPts val="0"/>
              </a:spcAft>
              <a:buFont typeface="Courier New" charset="0"/>
              <a:buChar char="o"/>
              <a:defRPr/>
            </a:pPr>
            <a:r>
              <a:rPr lang="en-US" sz="2690" dirty="0" smtClean="0">
                <a:solidFill>
                  <a:sysClr val="windowText" lastClr="000000"/>
                </a:solidFill>
                <a:latin typeface="Calibri" panose="020F0502020204030204"/>
                <a:sym typeface="Wingdings" panose="05000000000000000000" pitchFamily="2" charset="2"/>
              </a:rPr>
              <a:t> Convergence can be slow</a:t>
            </a:r>
          </a:p>
          <a:p>
            <a:pPr lvl="1" fontAlgn="auto">
              <a:spcAft>
                <a:spcPts val="0"/>
              </a:spcAft>
              <a:buFont typeface="Courier New" charset="0"/>
              <a:buChar char="o"/>
              <a:defRPr/>
            </a:pPr>
            <a:r>
              <a:rPr lang="en-US" sz="2690" dirty="0" smtClean="0">
                <a:solidFill>
                  <a:sysClr val="windowText" lastClr="000000"/>
                </a:solidFill>
                <a:latin typeface="Calibri" panose="020F0502020204030204"/>
                <a:sym typeface="Wingdings" panose="05000000000000000000" pitchFamily="2" charset="2"/>
              </a:rPr>
              <a:t>Congestion control schemes react to congestion by </a:t>
            </a:r>
          </a:p>
          <a:p>
            <a:pPr marL="1428750" lvl="2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90" dirty="0" smtClean="0">
                <a:solidFill>
                  <a:sysClr val="windowText" lastClr="000000"/>
                </a:solidFill>
                <a:latin typeface="Calibri" panose="020F0502020204030204"/>
                <a:sym typeface="Wingdings" panose="05000000000000000000" pitchFamily="2" charset="2"/>
              </a:rPr>
              <a:t>Detecting congestion: RTT, ECN,</a:t>
            </a:r>
          </a:p>
          <a:p>
            <a:pPr marL="1428750" lvl="2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90" dirty="0" smtClean="0">
                <a:solidFill>
                  <a:sysClr val="windowText" lastClr="000000"/>
                </a:solidFill>
                <a:latin typeface="Calibri" panose="020F0502020204030204"/>
                <a:sym typeface="Wingdings" panose="05000000000000000000" pitchFamily="2" charset="2"/>
              </a:rPr>
              <a:t>Reacting to congestion: Throttle at senders; converge to desired rate over several iterations</a:t>
            </a:r>
            <a:endParaRPr lang="en-US" sz="2690" dirty="0">
              <a:solidFill>
                <a:sysClr val="windowText" lastClr="000000"/>
              </a:solidFill>
              <a:latin typeface="Calibri" panose="020F0502020204030204"/>
              <a:sym typeface="Wingdings" panose="05000000000000000000" pitchFamily="2" charset="2"/>
            </a:endParaRPr>
          </a:p>
        </p:txBody>
      </p:sp>
      <p:sp>
        <p:nvSpPr>
          <p:cNvPr id="99" name="Title 1"/>
          <p:cNvSpPr txBox="1">
            <a:spLocks/>
          </p:cNvSpPr>
          <p:nvPr/>
        </p:nvSpPr>
        <p:spPr>
          <a:xfrm>
            <a:off x="10404541" y="14253456"/>
            <a:ext cx="9461003" cy="1273105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vert="horz" lIns="94610" tIns="47305" rIns="94610" bIns="47305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553" dirty="0" smtClean="0">
                <a:latin typeface="Calibri Light" panose="020F0302020204030204"/>
              </a:rPr>
              <a:t>DART STATE MACHINE</a:t>
            </a:r>
            <a:endParaRPr lang="en-US" sz="3311" dirty="0">
              <a:latin typeface="Calibri Light" panose="020F0302020204030204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0430822" y="14178941"/>
            <a:ext cx="9461003" cy="1150778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16" dirty="0"/>
          </a:p>
        </p:txBody>
      </p:sp>
      <p:sp>
        <p:nvSpPr>
          <p:cNvPr id="101" name="Content Placeholder 2"/>
          <p:cNvSpPr txBox="1">
            <a:spLocks/>
          </p:cNvSpPr>
          <p:nvPr/>
        </p:nvSpPr>
        <p:spPr>
          <a:xfrm>
            <a:off x="10759329" y="15810976"/>
            <a:ext cx="8751428" cy="65624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4610" tIns="47305" rIns="94610" bIns="4730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621"/>
              </a:spcBef>
              <a:spcAft>
                <a:spcPts val="0"/>
              </a:spcAft>
              <a:buNone/>
              <a:defRPr/>
            </a:pPr>
            <a:r>
              <a:rPr lang="en-US" sz="2690" b="1" dirty="0" smtClean="0">
                <a:solidFill>
                  <a:srgbClr val="DF4141"/>
                </a:solidFill>
                <a:latin typeface="Calibri" panose="020F0502020204030204"/>
              </a:rPr>
              <a:t>State Machine to handle receiver and in-network congestion</a:t>
            </a:r>
            <a:endParaRPr lang="en-US" sz="2690" b="1" dirty="0">
              <a:solidFill>
                <a:srgbClr val="DF4141"/>
              </a:solidFill>
              <a:latin typeface="Calibri" panose="020F0502020204030204"/>
            </a:endParaRPr>
          </a:p>
        </p:txBody>
      </p:sp>
      <p:sp>
        <p:nvSpPr>
          <p:cNvPr id="100" name="Content Placeholder 2"/>
          <p:cNvSpPr txBox="1">
            <a:spLocks/>
          </p:cNvSpPr>
          <p:nvPr/>
        </p:nvSpPr>
        <p:spPr>
          <a:xfrm>
            <a:off x="10814502" y="21320974"/>
            <a:ext cx="8751428" cy="426470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4610" tIns="47305" rIns="94610" bIns="4730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Bef>
                <a:spcPts val="621"/>
              </a:spcBef>
              <a:spcAft>
                <a:spcPts val="0"/>
              </a:spcAft>
              <a:defRPr/>
            </a:pPr>
            <a:r>
              <a:rPr lang="en-US" sz="2690" dirty="0" smtClean="0">
                <a:solidFill>
                  <a:sysClr val="windowText" lastClr="000000"/>
                </a:solidFill>
                <a:latin typeface="Calibri" panose="020F0502020204030204"/>
              </a:rPr>
              <a:t>the absence of ECN marks and low receiver throughput </a:t>
            </a:r>
            <a:r>
              <a:rPr lang="en-US" sz="2690" smtClean="0">
                <a:solidFill>
                  <a:sysClr val="windowText" lastClr="000000"/>
                </a:solidFill>
                <a:latin typeface="Calibri" panose="020F0502020204030204"/>
              </a:rPr>
              <a:t>requires no </a:t>
            </a:r>
            <a:r>
              <a:rPr lang="en-US" sz="2690" dirty="0" smtClean="0">
                <a:solidFill>
                  <a:sysClr val="windowText" lastClr="000000"/>
                </a:solidFill>
                <a:latin typeface="Calibri" panose="020F0502020204030204"/>
              </a:rPr>
              <a:t>action</a:t>
            </a:r>
            <a:endParaRPr lang="en-US" sz="269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lvl="1" fontAlgn="auto">
              <a:spcBef>
                <a:spcPts val="621"/>
              </a:spcBef>
              <a:spcAft>
                <a:spcPts val="0"/>
              </a:spcAft>
              <a:defRPr/>
            </a:pPr>
            <a:r>
              <a:rPr lang="en-US" sz="2690" dirty="0">
                <a:solidFill>
                  <a:sysClr val="windowText" lastClr="000000"/>
                </a:solidFill>
                <a:latin typeface="Calibri" panose="020F0502020204030204"/>
              </a:rPr>
              <a:t>l</a:t>
            </a:r>
            <a:r>
              <a:rPr lang="en-US" sz="2690" dirty="0" smtClean="0">
                <a:solidFill>
                  <a:sysClr val="windowText" lastClr="000000"/>
                </a:solidFill>
                <a:latin typeface="Calibri" panose="020F0502020204030204"/>
              </a:rPr>
              <a:t>ine-rate achieved but no ECN marks indicates no contention at receiver</a:t>
            </a:r>
            <a:endParaRPr lang="en-US" sz="269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lvl="1" fontAlgn="auto">
              <a:spcBef>
                <a:spcPts val="621"/>
              </a:spcBef>
              <a:spcAft>
                <a:spcPts val="0"/>
              </a:spcAft>
              <a:defRPr/>
            </a:pPr>
            <a:r>
              <a:rPr lang="en-US" sz="2690" dirty="0">
                <a:solidFill>
                  <a:sysClr val="windowText" lastClr="000000"/>
                </a:solidFill>
                <a:latin typeface="Calibri" panose="020F0502020204030204"/>
              </a:rPr>
              <a:t>r</a:t>
            </a:r>
            <a:r>
              <a:rPr lang="en-US" sz="2690" dirty="0" smtClean="0">
                <a:solidFill>
                  <a:sysClr val="windowText" lastClr="000000"/>
                </a:solidFill>
                <a:latin typeface="Calibri" panose="020F0502020204030204"/>
              </a:rPr>
              <a:t>eceiver congestion handles by DASR by piggybacking the ’n’ values while omitting ECN marks</a:t>
            </a:r>
          </a:p>
          <a:p>
            <a:pPr lvl="1" fontAlgn="auto">
              <a:spcBef>
                <a:spcPts val="621"/>
              </a:spcBef>
              <a:spcAft>
                <a:spcPts val="0"/>
              </a:spcAft>
              <a:defRPr/>
            </a:pPr>
            <a:r>
              <a:rPr lang="en-US" sz="2690" dirty="0" smtClean="0">
                <a:solidFill>
                  <a:sysClr val="windowText" lastClr="000000"/>
                </a:solidFill>
                <a:latin typeface="Calibri" panose="020F0502020204030204"/>
              </a:rPr>
              <a:t>the receiver throughput lower than the line-rate and presence of ECN marks indicates in-network congestion and DART falls back to DCQCN and include ECN marks in ACKs</a:t>
            </a:r>
            <a:endParaRPr lang="en-US" sz="269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20302277" y="5802720"/>
            <a:ext cx="9461004" cy="1175747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vert="horz" lIns="94610" tIns="47305" rIns="94610" bIns="47305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553" dirty="0">
                <a:latin typeface="Calibri Light" panose="020F0302020204030204"/>
              </a:rPr>
              <a:t>METHODOLODY</a:t>
            </a:r>
            <a:endParaRPr lang="en-US" sz="3311" dirty="0">
              <a:latin typeface="Calibri Light" panose="020F0302020204030204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0302277" y="5772307"/>
            <a:ext cx="9461004" cy="68492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16" dirty="0"/>
          </a:p>
        </p:txBody>
      </p:sp>
      <p:sp>
        <p:nvSpPr>
          <p:cNvPr id="75" name="Content Placeholder 2"/>
          <p:cNvSpPr txBox="1">
            <a:spLocks/>
          </p:cNvSpPr>
          <p:nvPr/>
        </p:nvSpPr>
        <p:spPr>
          <a:xfrm>
            <a:off x="20721315" y="7104571"/>
            <a:ext cx="8751429" cy="303997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4610" tIns="47305" rIns="94610" bIns="4730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690" i="1" dirty="0" smtClean="0">
                <a:solidFill>
                  <a:sysClr val="windowText" lastClr="000000"/>
                </a:solidFill>
                <a:latin typeface="Calibri" panose="020F0502020204030204"/>
              </a:rPr>
              <a:t>Micro-benchmark (20 </a:t>
            </a:r>
            <a:r>
              <a:rPr lang="en-US" sz="2690" i="1" dirty="0">
                <a:solidFill>
                  <a:sysClr val="windowText" lastClr="000000"/>
                </a:solidFill>
                <a:latin typeface="Calibri" panose="020F0502020204030204"/>
              </a:rPr>
              <a:t>node test </a:t>
            </a:r>
            <a:r>
              <a:rPr lang="en-US" sz="2690" i="1" dirty="0" smtClean="0">
                <a:solidFill>
                  <a:sysClr val="windowText" lastClr="000000"/>
                </a:solidFill>
                <a:latin typeface="Calibri" panose="020F0502020204030204"/>
              </a:rPr>
              <a:t>bed)</a:t>
            </a:r>
            <a:endParaRPr lang="en-US" sz="2690" i="1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690" dirty="0">
                <a:solidFill>
                  <a:sysClr val="windowText" lastClr="000000"/>
                </a:solidFill>
                <a:latin typeface="Calibri" panose="020F0502020204030204"/>
              </a:rPr>
              <a:t>each node equipped with eight 4-core AMD Opteron processors running at 2.8GHz, 256 GB of RAM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690" dirty="0">
                <a:solidFill>
                  <a:sysClr val="windowText" lastClr="000000"/>
                </a:solidFill>
                <a:latin typeface="Calibri" panose="020F0502020204030204"/>
              </a:rPr>
              <a:t>Mellanox connectX-3 HCA (56Gbps)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690" i="1" dirty="0">
                <a:solidFill>
                  <a:sysClr val="windowText" lastClr="000000"/>
                </a:solidFill>
                <a:latin typeface="Calibri" panose="020F0502020204030204"/>
              </a:rPr>
              <a:t>Workload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690" dirty="0">
                <a:solidFill>
                  <a:sysClr val="windowText" lastClr="000000"/>
                </a:solidFill>
                <a:latin typeface="Calibri" panose="020F0502020204030204"/>
              </a:rPr>
              <a:t>Micro-benchmark: synthetic workload with fixed size </a:t>
            </a:r>
            <a:r>
              <a:rPr lang="en-US" sz="2690" dirty="0" smtClean="0">
                <a:solidFill>
                  <a:sysClr val="windowText" lastClr="000000"/>
                </a:solidFill>
                <a:latin typeface="Calibri" panose="020F0502020204030204"/>
              </a:rPr>
              <a:t>messages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69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326465" y="12790989"/>
            <a:ext cx="9461004" cy="5855861"/>
            <a:chOff x="20326465" y="11256108"/>
            <a:chExt cx="9461004" cy="5855861"/>
          </a:xfrm>
        </p:grpSpPr>
        <p:grpSp>
          <p:nvGrpSpPr>
            <p:cNvPr id="78" name="Group 77"/>
            <p:cNvGrpSpPr/>
            <p:nvPr/>
          </p:nvGrpSpPr>
          <p:grpSpPr>
            <a:xfrm>
              <a:off x="20326465" y="11256108"/>
              <a:ext cx="9461004" cy="5855861"/>
              <a:chOff x="10817412" y="30218810"/>
              <a:chExt cx="9144000" cy="5306056"/>
            </a:xfrm>
          </p:grpSpPr>
          <p:sp>
            <p:nvSpPr>
              <p:cNvPr id="79" name="Title 1"/>
              <p:cNvSpPr txBox="1">
                <a:spLocks/>
              </p:cNvSpPr>
              <p:nvPr/>
            </p:nvSpPr>
            <p:spPr>
              <a:xfrm>
                <a:off x="10817412" y="30218810"/>
                <a:ext cx="9144000" cy="1133856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</p:spPr>
            <p:txBody>
              <a:bodyPr vert="horz" lIns="94610" tIns="47305" rIns="94610" bIns="47305" rtlCol="0" anchor="ctr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1" kern="1200">
                    <a:solidFill>
                      <a:srgbClr val="DF414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fontAlgn="auto">
                  <a:spcAft>
                    <a:spcPts val="0"/>
                  </a:spcAft>
                  <a:defRPr/>
                </a:pPr>
                <a:r>
                  <a:rPr lang="en-US" sz="4553" dirty="0" smtClean="0">
                    <a:latin typeface="Calibri Light" panose="020F0302020204030204"/>
                  </a:rPr>
                  <a:t>MICRO-BENCHMARK RESULT</a:t>
                </a:r>
                <a:endParaRPr lang="en-US" sz="3311" dirty="0">
                  <a:latin typeface="Calibri Light" panose="020F0302020204030204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0817412" y="30248880"/>
                <a:ext cx="9144000" cy="527598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16" dirty="0"/>
              </a:p>
            </p:txBody>
          </p:sp>
          <p:sp>
            <p:nvSpPr>
              <p:cNvPr id="81" name="Text Placeholder 7"/>
              <p:cNvSpPr txBox="1">
                <a:spLocks/>
              </p:cNvSpPr>
              <p:nvPr/>
            </p:nvSpPr>
            <p:spPr>
              <a:xfrm>
                <a:off x="11191875" y="34541336"/>
                <a:ext cx="8458200" cy="872071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lIns="94610" tIns="47305" rIns="94610" bIns="47305" rtlCol="0" anchor="ctr" anchorCtr="0">
                <a:noAutofit/>
              </a:bodyPr>
              <a:lstStyle>
                <a:lvl1pPr marL="228600" indent="-22860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b="1" i="0" kern="1200">
                    <a:solidFill>
                      <a:srgbClr val="DF414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  <a:defRPr/>
                </a:pPr>
                <a:r>
                  <a:rPr lang="en-US" sz="2897" dirty="0" smtClean="0">
                    <a:latin typeface="Calibri" panose="020F0502020204030204"/>
                  </a:rPr>
                  <a:t>DASR reduces the median and tails by 2.5 </a:t>
                </a:r>
                <a:r>
                  <a:rPr lang="mr-IN" sz="2897" dirty="0" smtClean="0">
                    <a:latin typeface="Calibri" panose="020F0502020204030204"/>
                  </a:rPr>
                  <a:t>–</a:t>
                </a:r>
                <a:r>
                  <a:rPr lang="en-US" sz="2897" dirty="0" smtClean="0">
                    <a:latin typeface="Calibri" panose="020F0502020204030204"/>
                  </a:rPr>
                  <a:t> 3.3x</a:t>
                </a:r>
                <a:endParaRPr lang="en-US" sz="2897" dirty="0">
                  <a:latin typeface="Calibri" panose="020F0502020204030204"/>
                </a:endParaRPr>
              </a:p>
            </p:txBody>
          </p:sp>
        </p:grp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81253" y="12431008"/>
              <a:ext cx="8791491" cy="3633216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96" y="16645200"/>
            <a:ext cx="7450212" cy="43510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170" y="28165620"/>
            <a:ext cx="7475318" cy="334227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228" y="34320862"/>
            <a:ext cx="6828853" cy="346048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7407" y="23824069"/>
            <a:ext cx="9535874" cy="19463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752" y="20759975"/>
            <a:ext cx="9486905" cy="19563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9434" y="31926010"/>
            <a:ext cx="9247922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690" b="1" dirty="0" smtClean="0">
                <a:solidFill>
                  <a:sysClr val="windowText" lastClr="000000"/>
                </a:solidFill>
                <a:latin typeface="Calibri" panose="020F0502020204030204"/>
              </a:rPr>
              <a:t>Congestion Control</a:t>
            </a:r>
            <a:r>
              <a:rPr lang="en-US" sz="2690" dirty="0" smtClean="0">
                <a:solidFill>
                  <a:sysClr val="windowText" lastClr="000000"/>
                </a:solidFill>
                <a:latin typeface="Calibri" panose="020F0502020204030204"/>
              </a:rPr>
              <a:t>:</a:t>
            </a:r>
          </a:p>
          <a:p>
            <a:pPr fontAlgn="auto">
              <a:spcAft>
                <a:spcPts val="0"/>
              </a:spcAft>
              <a:defRPr/>
            </a:pPr>
            <a:endParaRPr lang="en-US" sz="269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901256" lvl="1" indent="-457200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690" b="1" dirty="0" smtClean="0">
                <a:solidFill>
                  <a:sysClr val="windowText" lastClr="000000"/>
                </a:solidFill>
                <a:latin typeface="Calibri" panose="020F0502020204030204"/>
              </a:rPr>
              <a:t>DCTCP</a:t>
            </a:r>
            <a:r>
              <a:rPr lang="en-US" sz="2690" dirty="0" smtClean="0">
                <a:solidFill>
                  <a:sysClr val="windowText" lastClr="000000"/>
                </a:solidFill>
                <a:latin typeface="Calibri" panose="020F0502020204030204"/>
              </a:rPr>
              <a:t> modulates sending rate by observing ECN marks in each RTT</a:t>
            </a:r>
          </a:p>
          <a:p>
            <a:pPr marL="901256" lvl="1" indent="-457200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690" b="1" dirty="0" smtClean="0">
                <a:solidFill>
                  <a:sysClr val="windowText" lastClr="000000"/>
                </a:solidFill>
                <a:latin typeface="Calibri" panose="020F0502020204030204"/>
              </a:rPr>
              <a:t>DCQCN</a:t>
            </a:r>
            <a:r>
              <a:rPr lang="en-US" sz="2690" dirty="0" smtClean="0">
                <a:solidFill>
                  <a:sysClr val="windowText" lastClr="000000"/>
                </a:solidFill>
                <a:latin typeface="Calibri" panose="020F0502020204030204"/>
              </a:rPr>
              <a:t> uses ECN marks and provides congestion control for </a:t>
            </a:r>
            <a:r>
              <a:rPr lang="en-US" sz="2690" dirty="0" err="1" smtClean="0">
                <a:solidFill>
                  <a:sysClr val="windowText" lastClr="000000"/>
                </a:solidFill>
                <a:latin typeface="Calibri" panose="020F0502020204030204"/>
              </a:rPr>
              <a:t>RoCE</a:t>
            </a:r>
            <a:endParaRPr lang="en-US" sz="2690" b="1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901256" lvl="1" indent="-457200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690" b="1" dirty="0" smtClean="0">
                <a:solidFill>
                  <a:sysClr val="windowText" lastClr="000000"/>
                </a:solidFill>
                <a:latin typeface="Calibri" panose="020F0502020204030204"/>
              </a:rPr>
              <a:t>Timely</a:t>
            </a:r>
            <a:r>
              <a:rPr lang="en-US" sz="2690" dirty="0" smtClean="0">
                <a:solidFill>
                  <a:sysClr val="windowText" lastClr="000000"/>
                </a:solidFill>
                <a:latin typeface="Calibri" panose="020F0502020204030204"/>
              </a:rPr>
              <a:t> uses round-trip times (RTT) measurements for rate control </a:t>
            </a:r>
            <a:endParaRPr lang="en-US" sz="269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690" dirty="0">
                <a:solidFill>
                  <a:sysClr val="windowText" lastClr="000000"/>
                </a:solidFill>
                <a:latin typeface="Calibri" panose="020F0502020204030204"/>
              </a:rPr>
              <a:t>a</a:t>
            </a:r>
            <a:r>
              <a:rPr lang="en-US" sz="2690" dirty="0" smtClean="0">
                <a:solidFill>
                  <a:sysClr val="windowText" lastClr="000000"/>
                </a:solidFill>
                <a:latin typeface="Calibri" panose="020F0502020204030204"/>
              </a:rPr>
              <a:t>ll these schemes needs many RTTs to converge to the appropriate sending rate </a:t>
            </a:r>
            <a:endParaRPr lang="en-US" sz="2690" b="1" dirty="0" smtClea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26671" y="36379382"/>
            <a:ext cx="9305938" cy="381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690" b="1" dirty="0" smtClean="0">
                <a:solidFill>
                  <a:sysClr val="windowText" lastClr="000000"/>
                </a:solidFill>
                <a:latin typeface="Calibri" panose="020F0502020204030204"/>
              </a:rPr>
              <a:t>Load Balancing</a:t>
            </a:r>
            <a:r>
              <a:rPr lang="en-US" sz="2690" dirty="0" smtClean="0">
                <a:solidFill>
                  <a:sysClr val="windowText" lastClr="000000"/>
                </a:solidFill>
                <a:latin typeface="Calibri" panose="020F0502020204030204"/>
              </a:rPr>
              <a:t>:</a:t>
            </a:r>
          </a:p>
          <a:p>
            <a:pPr fontAlgn="auto">
              <a:spcAft>
                <a:spcPts val="0"/>
              </a:spcAft>
              <a:defRPr/>
            </a:pPr>
            <a:endParaRPr lang="en-US" sz="269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901256" lvl="1" indent="-457200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690" b="1" dirty="0" smtClean="0">
                <a:solidFill>
                  <a:sysClr val="windowText" lastClr="000000"/>
                </a:solidFill>
                <a:latin typeface="Calibri" panose="020F0502020204030204"/>
              </a:rPr>
              <a:t>DIBS </a:t>
            </a:r>
            <a:r>
              <a:rPr lang="en-US" sz="2690" dirty="0" smtClean="0">
                <a:solidFill>
                  <a:sysClr val="windowText" lastClr="000000"/>
                </a:solidFill>
                <a:latin typeface="Calibri" panose="020F0502020204030204"/>
              </a:rPr>
              <a:t>deflect packets randomly to avoid dropping of the packet</a:t>
            </a:r>
          </a:p>
          <a:p>
            <a:pPr marL="901256" lvl="1" indent="-457200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690" b="1" dirty="0" smtClean="0">
                <a:solidFill>
                  <a:sysClr val="windowText" lastClr="000000"/>
                </a:solidFill>
                <a:latin typeface="Calibri" panose="020F0502020204030204"/>
              </a:rPr>
              <a:t>DRILL</a:t>
            </a:r>
            <a:r>
              <a:rPr lang="en-US" sz="2690" dirty="0" smtClean="0">
                <a:solidFill>
                  <a:sysClr val="windowText" lastClr="000000"/>
                </a:solidFill>
                <a:latin typeface="Calibri" panose="020F0502020204030204"/>
              </a:rPr>
              <a:t> distributes load at granularity of  packets based on queues and randomization algorithm</a:t>
            </a:r>
            <a:endParaRPr lang="en-US" sz="2690" b="1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901256" lvl="1" indent="-457200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690" b="1" dirty="0" smtClean="0">
                <a:solidFill>
                  <a:sysClr val="windowText" lastClr="000000"/>
                </a:solidFill>
                <a:latin typeface="Calibri" panose="020F0502020204030204"/>
              </a:rPr>
              <a:t>Hermes </a:t>
            </a:r>
            <a:r>
              <a:rPr lang="en-US" sz="2690" dirty="0" smtClean="0">
                <a:solidFill>
                  <a:sysClr val="windowText" lastClr="000000"/>
                </a:solidFill>
                <a:latin typeface="Calibri" panose="020F0502020204030204"/>
              </a:rPr>
              <a:t>reroutes based on global congestion and failure</a:t>
            </a:r>
            <a:endParaRPr lang="en-US" sz="2690" b="1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690" dirty="0">
                <a:solidFill>
                  <a:sysClr val="windowText" lastClr="000000"/>
                </a:solidFill>
                <a:latin typeface="Calibri" panose="020F0502020204030204"/>
              </a:rPr>
              <a:t>a</a:t>
            </a:r>
            <a:r>
              <a:rPr lang="en-US" sz="2690" dirty="0" smtClean="0">
                <a:solidFill>
                  <a:sysClr val="windowText" lastClr="000000"/>
                </a:solidFill>
                <a:latin typeface="Calibri" panose="020F0502020204030204"/>
              </a:rPr>
              <a:t>ll these schemes require reordering mechanism at end-host but RDMA does not support packet reordering</a:t>
            </a:r>
            <a:endParaRPr lang="en-US" sz="2690" b="1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20721315" y="10293473"/>
            <a:ext cx="8751429" cy="234871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4610" tIns="47305" rIns="94610" bIns="4730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690" i="1" dirty="0" smtClean="0">
                <a:solidFill>
                  <a:sysClr val="windowText" lastClr="000000"/>
                </a:solidFill>
                <a:latin typeface="Calibri" panose="020F0502020204030204"/>
              </a:rPr>
              <a:t> At-scale simulations (ns-3)</a:t>
            </a:r>
            <a:endParaRPr lang="en-US" sz="2690" i="1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690" i="1" dirty="0">
                <a:solidFill>
                  <a:sysClr val="windowText" lastClr="000000"/>
                </a:solidFill>
                <a:latin typeface="Calibri" panose="020F0502020204030204"/>
              </a:rPr>
              <a:t>1024 hosts connected in an over-subscribed Clos topology with over-subscription factor of 4 </a:t>
            </a:r>
            <a:endParaRPr lang="en-US" sz="2690" i="1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690" i="1" dirty="0" smtClean="0">
                <a:solidFill>
                  <a:sysClr val="windowText" lastClr="000000"/>
                </a:solidFill>
                <a:latin typeface="Calibri" panose="020F0502020204030204"/>
              </a:rPr>
              <a:t>Workload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690" dirty="0" smtClean="0">
                <a:solidFill>
                  <a:sysClr val="windowText" lastClr="000000"/>
                </a:solidFill>
                <a:latin typeface="Calibri" panose="020F0502020204030204"/>
              </a:rPr>
              <a:t>Based on real datacenter traffic characteristics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69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20923282" y="20255882"/>
            <a:ext cx="8295744" cy="7772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 smtClean="0">
                <a:latin typeface="Calibri Light" panose="020F0302020204030204"/>
              </a:rPr>
              <a:t>99</a:t>
            </a:r>
            <a:r>
              <a:rPr lang="en-US" sz="3000" baseline="30000" dirty="0" smtClean="0">
                <a:latin typeface="Calibri Light" panose="020F0302020204030204"/>
              </a:rPr>
              <a:t>th</a:t>
            </a:r>
            <a:r>
              <a:rPr lang="en-US" sz="3000" dirty="0" smtClean="0">
                <a:latin typeface="Calibri Light" panose="020F0302020204030204"/>
              </a:rPr>
              <a:t> Percentile of  Short Flows</a:t>
            </a:r>
            <a:endParaRPr lang="en-US" sz="3000" dirty="0">
              <a:latin typeface="Calibri Light" panose="020F0302020204030204"/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20721315" y="23221001"/>
            <a:ext cx="8295744" cy="7772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 smtClean="0">
                <a:latin typeface="Calibri Light" panose="020F0302020204030204"/>
              </a:rPr>
              <a:t>Throughput of Long Flows</a:t>
            </a:r>
            <a:endParaRPr lang="en-US" sz="3000" dirty="0">
              <a:latin typeface="Calibri Light" panose="020F0302020204030204"/>
            </a:endParaRPr>
          </a:p>
        </p:txBody>
      </p:sp>
      <p:sp>
        <p:nvSpPr>
          <p:cNvPr id="65" name="Text Placeholder 7"/>
          <p:cNvSpPr txBox="1">
            <a:spLocks/>
          </p:cNvSpPr>
          <p:nvPr/>
        </p:nvSpPr>
        <p:spPr>
          <a:xfrm>
            <a:off x="20657064" y="22361853"/>
            <a:ext cx="8751429" cy="96243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4610" tIns="47305" rIns="94610" bIns="47305" rtlCol="0" anchor="ctr" anchorCtr="0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b="1" i="0" kern="1200">
                <a:solidFill>
                  <a:srgbClr val="DF414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897" dirty="0" smtClean="0">
                <a:latin typeface="Calibri" panose="020F0502020204030204"/>
              </a:rPr>
              <a:t>DART reduces </a:t>
            </a:r>
            <a:r>
              <a:rPr lang="en-US" sz="2897" smtClean="0">
                <a:latin typeface="Calibri" panose="020F0502020204030204"/>
              </a:rPr>
              <a:t>tail latency by 4.8x</a:t>
            </a:r>
            <a:endParaRPr lang="en-US" sz="2897" dirty="0">
              <a:latin typeface="Calibri" panose="020F0502020204030204"/>
            </a:endParaRPr>
          </a:p>
        </p:txBody>
      </p:sp>
      <p:sp>
        <p:nvSpPr>
          <p:cNvPr id="66" name="Text Placeholder 7"/>
          <p:cNvSpPr txBox="1">
            <a:spLocks/>
          </p:cNvSpPr>
          <p:nvPr/>
        </p:nvSpPr>
        <p:spPr>
          <a:xfrm>
            <a:off x="20589946" y="25447229"/>
            <a:ext cx="8751429" cy="96243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4610" tIns="47305" rIns="94610" bIns="47305" rtlCol="0" anchor="ctr" anchorCtr="0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b="1" i="0" kern="1200">
                <a:solidFill>
                  <a:srgbClr val="DF414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897" dirty="0" smtClean="0">
                <a:latin typeface="Calibri" panose="020F0502020204030204"/>
              </a:rPr>
              <a:t>DART achieves 58% higher throughput </a:t>
            </a:r>
            <a:endParaRPr lang="en-US" sz="2897" dirty="0">
              <a:latin typeface="Calibri" panose="020F0502020204030204"/>
            </a:endParaRP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10556669" y="30131505"/>
            <a:ext cx="9461004" cy="5172536"/>
          </a:xfrm>
          <a:prstGeom prst="rect">
            <a:avLst/>
          </a:prstGeom>
          <a:noFill/>
        </p:spPr>
        <p:txBody>
          <a:bodyPr vert="horz" lIns="94610" tIns="47305" rIns="94610" bIns="47305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600" dirty="0" smtClean="0">
                <a:latin typeface="Calibri Light" panose="020F0302020204030204"/>
              </a:rPr>
              <a:t>Packet routing with </a:t>
            </a:r>
            <a:r>
              <a:rPr lang="en-US" sz="3600" smtClean="0">
                <a:latin typeface="Calibri Light" panose="020F0302020204030204"/>
              </a:rPr>
              <a:t>DFT lookup</a:t>
            </a:r>
          </a:p>
          <a:p>
            <a:pPr algn="l" fontAlgn="auto">
              <a:spcAft>
                <a:spcPts val="0"/>
              </a:spcAft>
              <a:defRPr/>
            </a:pPr>
            <a:endParaRPr lang="en-US" sz="3600" dirty="0" smtClean="0">
              <a:latin typeface="Calibri Light" panose="020F0302020204030204"/>
            </a:endParaRPr>
          </a:p>
          <a:p>
            <a:pPr marL="571500" indent="-571500" algn="l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690" b="0" dirty="0" smtClean="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rPr>
              <a:t>maintains </a:t>
            </a:r>
            <a:r>
              <a:rPr lang="en-US" sz="2690" b="0" dirty="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rPr>
              <a:t>a small </a:t>
            </a:r>
            <a:r>
              <a:rPr lang="en-US" sz="2690" b="0" dirty="0" smtClean="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rPr>
              <a:t>content-addressable memory (CAM) </a:t>
            </a:r>
            <a:r>
              <a:rPr lang="en-US" sz="2690" b="0" dirty="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rPr>
              <a:t>called </a:t>
            </a:r>
            <a:r>
              <a:rPr lang="en-US" sz="2690" b="0" dirty="0" smtClean="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rPr>
              <a:t>deflected flow table (DFT) </a:t>
            </a:r>
            <a:r>
              <a:rPr lang="en-US" sz="2690" b="0" dirty="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rPr>
              <a:t>at each </a:t>
            </a:r>
            <a:r>
              <a:rPr lang="en-US" sz="2690" b="0" dirty="0" smtClean="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rPr>
              <a:t>switch</a:t>
            </a:r>
          </a:p>
          <a:p>
            <a:pPr marL="571500" indent="-571500" algn="l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690" b="0" dirty="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rPr>
              <a:t>e</a:t>
            </a:r>
            <a:r>
              <a:rPr lang="en-US" sz="2690" b="0" dirty="0" smtClean="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rPr>
              <a:t>ntries in the DFT are allocated when the start packet of an RDMA message is chosen for deflection</a:t>
            </a: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10556669" y="32931317"/>
            <a:ext cx="3100447" cy="5172536"/>
          </a:xfrm>
          <a:prstGeom prst="rect">
            <a:avLst/>
          </a:prstGeom>
          <a:noFill/>
        </p:spPr>
        <p:txBody>
          <a:bodyPr vert="horz" lIns="94610" tIns="47305" rIns="94610" bIns="47305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2690" b="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endParaRPr>
          </a:p>
          <a:p>
            <a:pPr marL="571500" indent="-571500" algn="l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690" b="0" dirty="0" smtClean="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rPr>
              <a:t>Entries in the DFT are deallocated when the end of an RDMA message passed through the switch</a:t>
            </a:r>
            <a:endParaRPr lang="en-US" sz="2690" b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sz="4139" dirty="0">
              <a:latin typeface="Calibri Light" panose="020F0302020204030204"/>
            </a:endParaRPr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10556669" y="27111388"/>
            <a:ext cx="9461004" cy="2162798"/>
          </a:xfrm>
          <a:prstGeom prst="rect">
            <a:avLst/>
          </a:prstGeom>
          <a:noFill/>
        </p:spPr>
        <p:txBody>
          <a:bodyPr vert="horz" lIns="94610" tIns="47305" rIns="94610" bIns="47305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600" dirty="0" smtClean="0">
                <a:latin typeface="Calibri Light" panose="020F0302020204030204"/>
              </a:rPr>
              <a:t>DART deflects packets of short flows to avoid serialization penalty</a:t>
            </a:r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655093" y="17416252"/>
            <a:ext cx="9461004" cy="1114472"/>
          </a:xfrm>
          <a:prstGeom prst="rect">
            <a:avLst/>
          </a:prstGeom>
          <a:noFill/>
        </p:spPr>
        <p:txBody>
          <a:bodyPr vert="horz" lIns="94610" tIns="47305" rIns="94610" bIns="47305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DF41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4139" dirty="0" smtClean="0">
                <a:latin typeface="Calibri Light" panose="020F0302020204030204"/>
              </a:rPr>
              <a:t>Key Observation</a:t>
            </a:r>
            <a:endParaRPr lang="en-US" sz="4139" dirty="0">
              <a:latin typeface="Calibri Light" panose="020F03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21" y="14318669"/>
            <a:ext cx="7707721" cy="3274782"/>
          </a:xfrm>
          <a:prstGeom prst="rect">
            <a:avLst/>
          </a:prstGeom>
        </p:spPr>
      </p:pic>
      <p:sp>
        <p:nvSpPr>
          <p:cNvPr id="72" name="Content Placeholder 2"/>
          <p:cNvSpPr txBox="1">
            <a:spLocks/>
          </p:cNvSpPr>
          <p:nvPr/>
        </p:nvSpPr>
        <p:spPr>
          <a:xfrm>
            <a:off x="10556669" y="11153730"/>
            <a:ext cx="9161661" cy="263519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4610" tIns="47305" rIns="94610" bIns="4730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Bef>
                <a:spcPts val="621"/>
              </a:spcBef>
              <a:spcAft>
                <a:spcPts val="0"/>
              </a:spcAft>
              <a:defRPr/>
            </a:pPr>
            <a:r>
              <a:rPr lang="en-US" sz="2690" dirty="0" smtClean="0">
                <a:solidFill>
                  <a:sysClr val="windowText" lastClr="000000"/>
                </a:solidFill>
                <a:latin typeface="Calibri" panose="020F0502020204030204"/>
              </a:rPr>
              <a:t>sender </a:t>
            </a:r>
            <a:r>
              <a:rPr lang="en-US" sz="2690" dirty="0">
                <a:solidFill>
                  <a:sysClr val="windowText" lastClr="000000"/>
                </a:solidFill>
                <a:latin typeface="Calibri" panose="020F0502020204030204"/>
              </a:rPr>
              <a:t>continues to transmit at the line rate without throttling as it sees the </a:t>
            </a:r>
            <a:r>
              <a:rPr lang="en-US" sz="2690" dirty="0" smtClean="0">
                <a:solidFill>
                  <a:sysClr val="windowText" lastClr="000000"/>
                </a:solidFill>
                <a:latin typeface="Calibri" panose="020F0502020204030204"/>
              </a:rPr>
              <a:t>‘N=1’ in </a:t>
            </a:r>
            <a:r>
              <a:rPr lang="en-US" sz="2690" dirty="0">
                <a:solidFill>
                  <a:sysClr val="windowText" lastClr="000000"/>
                </a:solidFill>
                <a:latin typeface="Calibri" panose="020F0502020204030204"/>
              </a:rPr>
              <a:t>the </a:t>
            </a:r>
            <a:r>
              <a:rPr lang="en-US" sz="2690" dirty="0" err="1" smtClean="0">
                <a:solidFill>
                  <a:sysClr val="windowText" lastClr="000000"/>
                </a:solidFill>
                <a:latin typeface="Calibri" panose="020F0502020204030204"/>
              </a:rPr>
              <a:t>Acks</a:t>
            </a:r>
            <a:r>
              <a:rPr lang="en-US" sz="2690" dirty="0" smtClean="0">
                <a:solidFill>
                  <a:sysClr val="windowText" lastClr="000000"/>
                </a:solidFill>
                <a:latin typeface="Calibri" panose="020F0502020204030204"/>
              </a:rPr>
              <a:t> from the receiver</a:t>
            </a:r>
            <a:r>
              <a:rPr lang="en-US" sz="2690" dirty="0">
                <a:solidFill>
                  <a:sysClr val="windowText" lastClr="000000"/>
                </a:solidFill>
                <a:latin typeface="Calibri" panose="020F0502020204030204"/>
              </a:rPr>
              <a:t>. </a:t>
            </a:r>
            <a:endParaRPr lang="en-US" sz="269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lvl="1" fontAlgn="auto">
              <a:spcBef>
                <a:spcPts val="621"/>
              </a:spcBef>
              <a:spcAft>
                <a:spcPts val="0"/>
              </a:spcAft>
              <a:defRPr/>
            </a:pPr>
            <a:r>
              <a:rPr lang="en-US" sz="2690" dirty="0">
                <a:solidFill>
                  <a:sysClr val="windowText" lastClr="000000"/>
                </a:solidFill>
                <a:latin typeface="Calibri" panose="020F0502020204030204"/>
              </a:rPr>
              <a:t>w</a:t>
            </a:r>
            <a:r>
              <a:rPr lang="en-US" sz="2690" dirty="0" smtClean="0">
                <a:solidFill>
                  <a:sysClr val="windowText" lastClr="000000"/>
                </a:solidFill>
                <a:latin typeface="Calibri" panose="020F0502020204030204"/>
              </a:rPr>
              <a:t>hen </a:t>
            </a:r>
            <a:r>
              <a:rPr lang="en-US" sz="2690" dirty="0">
                <a:solidFill>
                  <a:sysClr val="windowText" lastClr="000000"/>
                </a:solidFill>
                <a:latin typeface="Calibri" panose="020F0502020204030204"/>
              </a:rPr>
              <a:t>a second sender </a:t>
            </a:r>
            <a:r>
              <a:rPr lang="en-US" sz="2690" dirty="0" smtClean="0">
                <a:solidFill>
                  <a:sysClr val="windowText" lastClr="000000"/>
                </a:solidFill>
                <a:latin typeface="Calibri" panose="020F0502020204030204"/>
              </a:rPr>
              <a:t>initiates a flow </a:t>
            </a:r>
            <a:r>
              <a:rPr lang="en-US" sz="2690" dirty="0">
                <a:solidFill>
                  <a:sysClr val="windowText" lastClr="000000"/>
                </a:solidFill>
                <a:latin typeface="Calibri" panose="020F0502020204030204"/>
              </a:rPr>
              <a:t>to the same </a:t>
            </a:r>
            <a:r>
              <a:rPr lang="en-US" sz="2690" dirty="0" smtClean="0">
                <a:solidFill>
                  <a:sysClr val="windowText" lastClr="000000"/>
                </a:solidFill>
                <a:latin typeface="Calibri" panose="020F0502020204030204"/>
              </a:rPr>
              <a:t>receiver, the receiver piggy-backs </a:t>
            </a:r>
            <a:r>
              <a:rPr lang="en-US" sz="2690" dirty="0">
                <a:solidFill>
                  <a:sysClr val="windowText" lastClr="000000"/>
                </a:solidFill>
                <a:latin typeface="Calibri" panose="020F0502020204030204"/>
              </a:rPr>
              <a:t>the updated </a:t>
            </a:r>
            <a:r>
              <a:rPr lang="en-US" sz="2690" dirty="0" smtClean="0">
                <a:solidFill>
                  <a:sysClr val="windowText" lastClr="000000"/>
                </a:solidFill>
                <a:latin typeface="Calibri" panose="020F0502020204030204"/>
              </a:rPr>
              <a:t>‘N=2’ value to each sender, throttling their rates to half of </a:t>
            </a:r>
            <a:r>
              <a:rPr lang="en-US" sz="2690" dirty="0">
                <a:solidFill>
                  <a:sysClr val="windowText" lastClr="000000"/>
                </a:solidFill>
                <a:latin typeface="Calibri" panose="020F0502020204030204"/>
              </a:rPr>
              <a:t>the line rate, which can be sustained in steady state.</a:t>
            </a:r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12460170" y="7145826"/>
            <a:ext cx="8751428" cy="65624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4610" tIns="47305" rIns="94610" bIns="4730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621"/>
              </a:spcBef>
              <a:spcAft>
                <a:spcPts val="0"/>
              </a:spcAft>
              <a:buNone/>
              <a:defRPr/>
            </a:pPr>
            <a:r>
              <a:rPr lang="en-US" sz="2690" b="1" smtClean="0">
                <a:solidFill>
                  <a:srgbClr val="DF4141"/>
                </a:solidFill>
                <a:latin typeface="Calibri" panose="020F0502020204030204"/>
              </a:rPr>
              <a:t>Direct </a:t>
            </a:r>
            <a:r>
              <a:rPr lang="en-US" sz="2690" b="1" dirty="0" smtClean="0">
                <a:solidFill>
                  <a:srgbClr val="DF4141"/>
                </a:solidFill>
                <a:latin typeface="Calibri" panose="020F0502020204030204"/>
              </a:rPr>
              <a:t>apportioning of </a:t>
            </a:r>
            <a:r>
              <a:rPr lang="en-US" sz="2690" b="1" smtClean="0">
                <a:solidFill>
                  <a:srgbClr val="DF4141"/>
                </a:solidFill>
                <a:latin typeface="Calibri" panose="020F0502020204030204"/>
              </a:rPr>
              <a:t>sending rates</a:t>
            </a:r>
            <a:endParaRPr lang="en-US" sz="2690" b="1" dirty="0">
              <a:solidFill>
                <a:srgbClr val="DF4141"/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290" y="7669878"/>
            <a:ext cx="9200901" cy="368136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efault Design 3">
    <a:dk1>
      <a:srgbClr val="000000"/>
    </a:dk1>
    <a:lt1>
      <a:srgbClr val="FFFFFF"/>
    </a:lt1>
    <a:dk2>
      <a:srgbClr val="000000"/>
    </a:dk2>
    <a:lt2>
      <a:srgbClr val="333333"/>
    </a:lt2>
    <a:accent1>
      <a:srgbClr val="DDDDDD"/>
    </a:accent1>
    <a:accent2>
      <a:srgbClr val="808080"/>
    </a:accent2>
    <a:accent3>
      <a:srgbClr val="FFFFFF"/>
    </a:accent3>
    <a:accent4>
      <a:srgbClr val="000000"/>
    </a:accent4>
    <a:accent5>
      <a:srgbClr val="EBEBEB"/>
    </a:accent5>
    <a:accent6>
      <a:srgbClr val="737373"/>
    </a:accent6>
    <a:hlink>
      <a:srgbClr val="4D4D4D"/>
    </a:hlink>
    <a:folHlink>
      <a:srgbClr val="EAEAE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8709</TotalTime>
  <Words>778</Words>
  <Application>Microsoft Macintosh PowerPoint</Application>
  <PresentationFormat>Custom</PresentationFormat>
  <Paragraphs>88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Bookman Old Style</vt:lpstr>
      <vt:lpstr>Calibri</vt:lpstr>
      <vt:lpstr>Calibri Light</vt:lpstr>
      <vt:lpstr>Courier New</vt:lpstr>
      <vt:lpstr>Helvetica</vt:lpstr>
      <vt:lpstr>MS PGothic</vt:lpstr>
      <vt:lpstr>ＭＳ Ｐゴシック</vt:lpstr>
      <vt:lpstr>Times New Roman</vt:lpstr>
      <vt:lpstr>Wingdings</vt:lpstr>
      <vt:lpstr>Arial</vt:lpstr>
      <vt:lpstr>Default Design</vt:lpstr>
      <vt:lpstr>PowerPoint Presentation</vt:lpstr>
    </vt:vector>
  </TitlesOfParts>
  <Manager/>
  <Company/>
  <LinksUpToDate>false</LinksUpToDate>
  <SharedDoc>false</SharedDoc>
  <HyperlinkBase>http://colinpurrington.com/tips/academic/posterdesign</HyperlinkBase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template</dc:title>
  <dc:subject>conference poster</dc:subject>
  <dc:creator>Colin Purrington</dc:creator>
  <cp:keywords>poster, conference, session, meeting, symposium, research, presentation</cp:keywords>
  <dc:description>This template is free for you to use to create your poster.  Do not host this file on your own server, even in adapted form. If you need to post a template, please steal somebody else's or just make your own (it's easy).  Thanks!</dc:description>
  <cp:lastModifiedBy>Chaudhry, Muhammad Usama</cp:lastModifiedBy>
  <cp:revision>816</cp:revision>
  <cp:lastPrinted>2017-03-13T20:35:43Z</cp:lastPrinted>
  <dcterms:created xsi:type="dcterms:W3CDTF">2012-06-12T14:08:55Z</dcterms:created>
  <dcterms:modified xsi:type="dcterms:W3CDTF">2018-08-16T16:59:07Z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Colin Purrington</vt:lpwstr>
  </property>
</Properties>
</file>