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382" r:id="rId3"/>
    <p:sldId id="260" r:id="rId4"/>
    <p:sldId id="257" r:id="rId5"/>
    <p:sldId id="261" r:id="rId6"/>
    <p:sldId id="272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41" r:id="rId15"/>
    <p:sldId id="342" r:id="rId16"/>
    <p:sldId id="343" r:id="rId17"/>
    <p:sldId id="344" r:id="rId18"/>
    <p:sldId id="347" r:id="rId19"/>
    <p:sldId id="383" r:id="rId20"/>
    <p:sldId id="348" r:id="rId21"/>
    <p:sldId id="349" r:id="rId22"/>
    <p:sldId id="350" r:id="rId23"/>
    <p:sldId id="351" r:id="rId24"/>
    <p:sldId id="352" r:id="rId25"/>
    <p:sldId id="353" r:id="rId26"/>
    <p:sldId id="387" r:id="rId27"/>
    <p:sldId id="386" r:id="rId28"/>
    <p:sldId id="355" r:id="rId29"/>
    <p:sldId id="356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88" r:id="rId39"/>
    <p:sldId id="389" r:id="rId40"/>
    <p:sldId id="372" r:id="rId41"/>
    <p:sldId id="373" r:id="rId42"/>
    <p:sldId id="374" r:id="rId43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CCFF"/>
    <a:srgbClr val="CCECFF"/>
    <a:srgbClr val="0000FF"/>
    <a:srgbClr val="FFFFCC"/>
    <a:srgbClr val="FFFF00"/>
    <a:srgbClr val="C09200"/>
  </p:clrMru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0" autoAdjust="0"/>
    <p:restoredTop sz="69682" autoAdjust="0"/>
  </p:normalViewPr>
  <p:slideViewPr>
    <p:cSldViewPr>
      <p:cViewPr varScale="1">
        <p:scale>
          <a:sx n="53" d="100"/>
          <a:sy n="53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12487;&#12473;&#12463;&#12488;&#12483;&#12503;\us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v>Computed</c:v>
          </c:tx>
          <c:spPr>
            <a:solidFill>
              <a:srgbClr val="FF0000"/>
            </a:solidFill>
          </c:spPr>
          <c:cat>
            <c:numRef>
              <c:f>Sheet4!$A$89:$A$91</c:f>
              <c:numCache>
                <c:formatCode>General</c:formatCode>
                <c:ptCount val="3"/>
                <c:pt idx="0">
                  <c:v>1000</c:v>
                </c:pt>
                <c:pt idx="1">
                  <c:v>5000</c:v>
                </c:pt>
                <c:pt idx="2">
                  <c:v>10000</c:v>
                </c:pt>
              </c:numCache>
            </c:numRef>
          </c:cat>
          <c:val>
            <c:numRef>
              <c:f>Sheet4!$B$89:$B$91</c:f>
              <c:numCache>
                <c:formatCode>General</c:formatCode>
                <c:ptCount val="3"/>
                <c:pt idx="0">
                  <c:v>27.769749999999966</c:v>
                </c:pt>
                <c:pt idx="1">
                  <c:v>50.76525000000003</c:v>
                </c:pt>
                <c:pt idx="2">
                  <c:v>77.32174999999998</c:v>
                </c:pt>
              </c:numCache>
            </c:numRef>
          </c:val>
        </c:ser>
        <c:ser>
          <c:idx val="1"/>
          <c:order val="1"/>
          <c:tx>
            <c:v>not Computed</c:v>
          </c:tx>
          <c:spPr>
            <a:solidFill>
              <a:srgbClr val="00B0F0"/>
            </a:solidFill>
          </c:spPr>
          <c:cat>
            <c:numRef>
              <c:f>Sheet4!$A$89:$A$91</c:f>
              <c:numCache>
                <c:formatCode>General</c:formatCode>
                <c:ptCount val="3"/>
                <c:pt idx="0">
                  <c:v>1000</c:v>
                </c:pt>
                <c:pt idx="1">
                  <c:v>5000</c:v>
                </c:pt>
                <c:pt idx="2">
                  <c:v>10000</c:v>
                </c:pt>
              </c:numCache>
            </c:numRef>
          </c:cat>
          <c:val>
            <c:numRef>
              <c:f>Sheet4!$C$89:$C$91</c:f>
              <c:numCache>
                <c:formatCode>General</c:formatCode>
                <c:ptCount val="3"/>
                <c:pt idx="0">
                  <c:v>13.07025</c:v>
                </c:pt>
                <c:pt idx="1">
                  <c:v>20.670999999999996</c:v>
                </c:pt>
                <c:pt idx="2">
                  <c:v>29.871750000000016</c:v>
                </c:pt>
              </c:numCache>
            </c:numRef>
          </c:val>
        </c:ser>
        <c:axId val="90115072"/>
        <c:axId val="90186880"/>
      </c:barChart>
      <c:catAx>
        <c:axId val="90115072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800" b="1" i="0" baseline="0"/>
                  <a:t>Number of Users</a:t>
                </a:r>
                <a:endParaRPr lang="ja-JP" altLang="ja-JP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90186880"/>
        <c:crosses val="autoZero"/>
        <c:auto val="1"/>
        <c:lblAlgn val="ctr"/>
        <c:lblOffset val="100"/>
      </c:catAx>
      <c:valAx>
        <c:axId val="90186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sz="1800" b="1" i="0" baseline="0"/>
                  <a:t>Computation Time(ms)</a:t>
                </a:r>
                <a:endParaRPr lang="ja-JP" altLang="ja-JP" sz="1800" b="1" i="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901150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ja-JP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B9805-8477-4A3F-8416-16E0EDA35353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93D2AE7-B85E-4670-9724-95E98D45523F}">
      <dgm:prSet phldrT="[テキスト]"/>
      <dgm:spPr/>
      <dgm:t>
        <a:bodyPr/>
        <a:lstStyle/>
        <a:p>
          <a:r>
            <a:rPr kumimoji="1" lang="en-US" altLang="ja-JP" dirty="0" smtClean="0"/>
            <a:t>Location-based Services</a:t>
          </a:r>
          <a:endParaRPr kumimoji="1" lang="ja-JP" altLang="en-US" dirty="0"/>
        </a:p>
      </dgm:t>
    </dgm:pt>
    <dgm:pt modelId="{03C26748-7D5D-4D24-8A6F-C0B4B08B488E}" type="parTrans" cxnId="{E114BDC9-9611-4352-B4CC-48AF56A2AABD}">
      <dgm:prSet/>
      <dgm:spPr/>
      <dgm:t>
        <a:bodyPr/>
        <a:lstStyle/>
        <a:p>
          <a:endParaRPr kumimoji="1" lang="ja-JP" altLang="en-US"/>
        </a:p>
      </dgm:t>
    </dgm:pt>
    <dgm:pt modelId="{83C0E516-012A-49AD-A5E5-36417B330C03}" type="sibTrans" cxnId="{E114BDC9-9611-4352-B4CC-48AF56A2AABD}">
      <dgm:prSet/>
      <dgm:spPr/>
      <dgm:t>
        <a:bodyPr/>
        <a:lstStyle/>
        <a:p>
          <a:endParaRPr kumimoji="1" lang="ja-JP" altLang="en-US"/>
        </a:p>
      </dgm:t>
    </dgm:pt>
    <dgm:pt modelId="{A2B049FD-E16E-44BC-8843-CB90210B5EA1}">
      <dgm:prSet phldrT="[テキスト]"/>
      <dgm:spPr/>
      <dgm:t>
        <a:bodyPr/>
        <a:lstStyle/>
        <a:p>
          <a:r>
            <a:rPr kumimoji="1" lang="en-US" altLang="ja-JP" dirty="0" smtClean="0"/>
            <a:t>Positioning Technologies</a:t>
          </a:r>
          <a:endParaRPr kumimoji="1" lang="ja-JP" altLang="en-US" dirty="0"/>
        </a:p>
      </dgm:t>
    </dgm:pt>
    <dgm:pt modelId="{953CA8BB-4DDC-462A-9525-651771F82FAB}" type="sibTrans" cxnId="{12EE6AFA-C924-48CF-84E5-AB9E9B32C934}">
      <dgm:prSet/>
      <dgm:spPr/>
      <dgm:t>
        <a:bodyPr/>
        <a:lstStyle/>
        <a:p>
          <a:endParaRPr kumimoji="1" lang="ja-JP" altLang="en-US"/>
        </a:p>
      </dgm:t>
    </dgm:pt>
    <dgm:pt modelId="{5B267090-9710-450C-AB35-DB654322D2C8}" type="parTrans" cxnId="{12EE6AFA-C924-48CF-84E5-AB9E9B32C934}">
      <dgm:prSet/>
      <dgm:spPr/>
      <dgm:t>
        <a:bodyPr/>
        <a:lstStyle/>
        <a:p>
          <a:endParaRPr kumimoji="1" lang="ja-JP" altLang="en-US"/>
        </a:p>
      </dgm:t>
    </dgm:pt>
    <dgm:pt modelId="{B3B58CA4-3E3B-4824-AE47-8D9BEE8A90CD}">
      <dgm:prSet phldrT="[テキスト]"/>
      <dgm:spPr/>
      <dgm:t>
        <a:bodyPr/>
        <a:lstStyle/>
        <a:p>
          <a:r>
            <a:rPr kumimoji="1" lang="en-US" altLang="ja-JP" dirty="0" smtClean="0"/>
            <a:t>Mobile Communication</a:t>
          </a:r>
          <a:endParaRPr kumimoji="1" lang="ja-JP" altLang="en-US" dirty="0"/>
        </a:p>
      </dgm:t>
    </dgm:pt>
    <dgm:pt modelId="{CBCFA835-F254-459B-BDB4-FB4AA4F69A62}" type="sibTrans" cxnId="{FFE25219-54D8-4F47-B6FB-9BCAE24D63DD}">
      <dgm:prSet/>
      <dgm:spPr/>
      <dgm:t>
        <a:bodyPr/>
        <a:lstStyle/>
        <a:p>
          <a:endParaRPr kumimoji="1" lang="ja-JP" altLang="en-US"/>
        </a:p>
      </dgm:t>
    </dgm:pt>
    <dgm:pt modelId="{39B617C2-0494-4570-BAA2-A06A38455CD2}" type="parTrans" cxnId="{FFE25219-54D8-4F47-B6FB-9BCAE24D63DD}">
      <dgm:prSet/>
      <dgm:spPr/>
      <dgm:t>
        <a:bodyPr/>
        <a:lstStyle/>
        <a:p>
          <a:endParaRPr kumimoji="1" lang="ja-JP" altLang="en-US"/>
        </a:p>
      </dgm:t>
    </dgm:pt>
    <dgm:pt modelId="{831F87B5-00C9-4063-9D5F-46FB5FED6848}">
      <dgm:prSet phldrT="[テキスト]"/>
      <dgm:spPr/>
      <dgm:t>
        <a:bodyPr/>
        <a:lstStyle/>
        <a:p>
          <a:r>
            <a:rPr kumimoji="1" lang="en-US" altLang="ja-JP" smtClean="0"/>
            <a:t>Database Technologies</a:t>
          </a:r>
          <a:endParaRPr kumimoji="1" lang="ja-JP" altLang="en-US" dirty="0"/>
        </a:p>
      </dgm:t>
    </dgm:pt>
    <dgm:pt modelId="{BED95AB9-3A63-4D73-8F10-972E318FC588}" type="parTrans" cxnId="{6502F12B-ADD5-4A8C-B2C3-8A38AE591D25}">
      <dgm:prSet/>
      <dgm:spPr/>
      <dgm:t>
        <a:bodyPr/>
        <a:lstStyle/>
        <a:p>
          <a:endParaRPr kumimoji="1" lang="ja-JP" altLang="en-US"/>
        </a:p>
      </dgm:t>
    </dgm:pt>
    <dgm:pt modelId="{4BAC0819-E3E8-4A89-AB14-B76E673CA0E5}" type="sibTrans" cxnId="{6502F12B-ADD5-4A8C-B2C3-8A38AE591D25}">
      <dgm:prSet/>
      <dgm:spPr/>
      <dgm:t>
        <a:bodyPr/>
        <a:lstStyle/>
        <a:p>
          <a:endParaRPr kumimoji="1" lang="ja-JP" altLang="en-US"/>
        </a:p>
      </dgm:t>
    </dgm:pt>
    <dgm:pt modelId="{C3392B05-7171-4926-88EA-2132485BB133}" type="pres">
      <dgm:prSet presAssocID="{54DB9805-8477-4A3F-8416-16E0EDA35353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2BB7367-D2CC-4681-AFC4-DF05655B39A2}" type="pres">
      <dgm:prSet presAssocID="{093D2AE7-B85E-4670-9724-95E98D45523F}" presName="centerShape" presStyleLbl="node0" presStyleIdx="0" presStyleCnt="1"/>
      <dgm:spPr/>
      <dgm:t>
        <a:bodyPr/>
        <a:lstStyle/>
        <a:p>
          <a:endParaRPr kumimoji="1" lang="ja-JP" altLang="en-US"/>
        </a:p>
      </dgm:t>
    </dgm:pt>
    <dgm:pt modelId="{D14DE0A5-C601-40BE-98FD-B6E1E72E81F2}" type="pres">
      <dgm:prSet presAssocID="{5B267090-9710-450C-AB35-DB654322D2C8}" presName="parTrans" presStyleLbl="bgSibTrans2D1" presStyleIdx="0" presStyleCnt="3"/>
      <dgm:spPr/>
      <dgm:t>
        <a:bodyPr/>
        <a:lstStyle/>
        <a:p>
          <a:endParaRPr kumimoji="1" lang="ja-JP" altLang="en-US"/>
        </a:p>
      </dgm:t>
    </dgm:pt>
    <dgm:pt modelId="{EA204B58-907A-4B19-8858-CBB539B65873}" type="pres">
      <dgm:prSet presAssocID="{A2B049FD-E16E-44BC-8843-CB90210B5EA1}" presName="node" presStyleLbl="node1" presStyleIdx="0" presStyleCnt="3" custRadScaleRad="104219" custRadScaleInc="-178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84515C-9565-4908-9A6E-5F746065CBD2}" type="pres">
      <dgm:prSet presAssocID="{39B617C2-0494-4570-BAA2-A06A38455CD2}" presName="parTrans" presStyleLbl="bgSibTrans2D1" presStyleIdx="1" presStyleCnt="3"/>
      <dgm:spPr/>
      <dgm:t>
        <a:bodyPr/>
        <a:lstStyle/>
        <a:p>
          <a:endParaRPr kumimoji="1" lang="ja-JP" altLang="en-US"/>
        </a:p>
      </dgm:t>
    </dgm:pt>
    <dgm:pt modelId="{E13CD840-81D2-4ECE-A74D-FF9BCA2BDE20}" type="pres">
      <dgm:prSet presAssocID="{B3B58CA4-3E3B-4824-AE47-8D9BEE8A90CD}" presName="node" presStyleLbl="node1" presStyleIdx="1" presStyleCnt="3" custScaleX="11652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B3400E5-480D-41D7-842E-BF41397C1C20}" type="pres">
      <dgm:prSet presAssocID="{BED95AB9-3A63-4D73-8F10-972E318FC588}" presName="parTrans" presStyleLbl="bgSibTrans2D1" presStyleIdx="2" presStyleCnt="3"/>
      <dgm:spPr/>
      <dgm:t>
        <a:bodyPr/>
        <a:lstStyle/>
        <a:p>
          <a:endParaRPr kumimoji="1" lang="ja-JP" altLang="en-US"/>
        </a:p>
      </dgm:t>
    </dgm:pt>
    <dgm:pt modelId="{DB94AAAB-FB59-4CCD-B20F-5F8355640435}" type="pres">
      <dgm:prSet presAssocID="{831F87B5-00C9-4063-9D5F-46FB5FED6848}" presName="node" presStyleLbl="node1" presStyleIdx="2" presStyleCnt="3" custRadScaleRad="104708" custRadScaleInc="17852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0E9543F-5AF1-4B1B-9C1C-D2F829F3B9AC}" type="presOf" srcId="{54DB9805-8477-4A3F-8416-16E0EDA35353}" destId="{C3392B05-7171-4926-88EA-2132485BB133}" srcOrd="0" destOrd="0" presId="urn:microsoft.com/office/officeart/2005/8/layout/radial4"/>
    <dgm:cxn modelId="{95DE523C-42F0-4680-B907-11DC22005A7A}" type="presOf" srcId="{5B267090-9710-450C-AB35-DB654322D2C8}" destId="{D14DE0A5-C601-40BE-98FD-B6E1E72E81F2}" srcOrd="0" destOrd="0" presId="urn:microsoft.com/office/officeart/2005/8/layout/radial4"/>
    <dgm:cxn modelId="{5B16581B-CBD3-4341-A555-87F94B1DC717}" type="presOf" srcId="{B3B58CA4-3E3B-4824-AE47-8D9BEE8A90CD}" destId="{E13CD840-81D2-4ECE-A74D-FF9BCA2BDE20}" srcOrd="0" destOrd="0" presId="urn:microsoft.com/office/officeart/2005/8/layout/radial4"/>
    <dgm:cxn modelId="{B809553C-779C-480B-86E9-ED5A260034DE}" type="presOf" srcId="{093D2AE7-B85E-4670-9724-95E98D45523F}" destId="{F2BB7367-D2CC-4681-AFC4-DF05655B39A2}" srcOrd="0" destOrd="0" presId="urn:microsoft.com/office/officeart/2005/8/layout/radial4"/>
    <dgm:cxn modelId="{DEA80367-6DE5-49D3-BED7-7C616CB97807}" type="presOf" srcId="{A2B049FD-E16E-44BC-8843-CB90210B5EA1}" destId="{EA204B58-907A-4B19-8858-CBB539B65873}" srcOrd="0" destOrd="0" presId="urn:microsoft.com/office/officeart/2005/8/layout/radial4"/>
    <dgm:cxn modelId="{E114BDC9-9611-4352-B4CC-48AF56A2AABD}" srcId="{54DB9805-8477-4A3F-8416-16E0EDA35353}" destId="{093D2AE7-B85E-4670-9724-95E98D45523F}" srcOrd="0" destOrd="0" parTransId="{03C26748-7D5D-4D24-8A6F-C0B4B08B488E}" sibTransId="{83C0E516-012A-49AD-A5E5-36417B330C03}"/>
    <dgm:cxn modelId="{FFE25219-54D8-4F47-B6FB-9BCAE24D63DD}" srcId="{093D2AE7-B85E-4670-9724-95E98D45523F}" destId="{B3B58CA4-3E3B-4824-AE47-8D9BEE8A90CD}" srcOrd="1" destOrd="0" parTransId="{39B617C2-0494-4570-BAA2-A06A38455CD2}" sibTransId="{CBCFA835-F254-459B-BDB4-FB4AA4F69A62}"/>
    <dgm:cxn modelId="{6502F12B-ADD5-4A8C-B2C3-8A38AE591D25}" srcId="{093D2AE7-B85E-4670-9724-95E98D45523F}" destId="{831F87B5-00C9-4063-9D5F-46FB5FED6848}" srcOrd="2" destOrd="0" parTransId="{BED95AB9-3A63-4D73-8F10-972E318FC588}" sibTransId="{4BAC0819-E3E8-4A89-AB14-B76E673CA0E5}"/>
    <dgm:cxn modelId="{6C25A0DC-7941-4E36-8AED-02373E8F20B8}" type="presOf" srcId="{831F87B5-00C9-4063-9D5F-46FB5FED6848}" destId="{DB94AAAB-FB59-4CCD-B20F-5F8355640435}" srcOrd="0" destOrd="0" presId="urn:microsoft.com/office/officeart/2005/8/layout/radial4"/>
    <dgm:cxn modelId="{AB5FB23E-E5EF-45E5-AC16-E87F4AFC191F}" type="presOf" srcId="{39B617C2-0494-4570-BAA2-A06A38455CD2}" destId="{AF84515C-9565-4908-9A6E-5F746065CBD2}" srcOrd="0" destOrd="0" presId="urn:microsoft.com/office/officeart/2005/8/layout/radial4"/>
    <dgm:cxn modelId="{D5736201-04E2-49EB-8E06-3E4A4120DB05}" type="presOf" srcId="{BED95AB9-3A63-4D73-8F10-972E318FC588}" destId="{8B3400E5-480D-41D7-842E-BF41397C1C20}" srcOrd="0" destOrd="0" presId="urn:microsoft.com/office/officeart/2005/8/layout/radial4"/>
    <dgm:cxn modelId="{12EE6AFA-C924-48CF-84E5-AB9E9B32C934}" srcId="{093D2AE7-B85E-4670-9724-95E98D45523F}" destId="{A2B049FD-E16E-44BC-8843-CB90210B5EA1}" srcOrd="0" destOrd="0" parTransId="{5B267090-9710-450C-AB35-DB654322D2C8}" sibTransId="{953CA8BB-4DDC-462A-9525-651771F82FAB}"/>
    <dgm:cxn modelId="{E11265DD-576A-415D-BB20-07CA7EFBD871}" type="presParOf" srcId="{C3392B05-7171-4926-88EA-2132485BB133}" destId="{F2BB7367-D2CC-4681-AFC4-DF05655B39A2}" srcOrd="0" destOrd="0" presId="urn:microsoft.com/office/officeart/2005/8/layout/radial4"/>
    <dgm:cxn modelId="{153E71A2-403B-4AF2-9726-5DDC3327168F}" type="presParOf" srcId="{C3392B05-7171-4926-88EA-2132485BB133}" destId="{D14DE0A5-C601-40BE-98FD-B6E1E72E81F2}" srcOrd="1" destOrd="0" presId="urn:microsoft.com/office/officeart/2005/8/layout/radial4"/>
    <dgm:cxn modelId="{A4928AF6-3D1A-45F0-96AD-8AF3AE3EC373}" type="presParOf" srcId="{C3392B05-7171-4926-88EA-2132485BB133}" destId="{EA204B58-907A-4B19-8858-CBB539B65873}" srcOrd="2" destOrd="0" presId="urn:microsoft.com/office/officeart/2005/8/layout/radial4"/>
    <dgm:cxn modelId="{E45095E6-7069-4655-9F5F-713B4831B84C}" type="presParOf" srcId="{C3392B05-7171-4926-88EA-2132485BB133}" destId="{AF84515C-9565-4908-9A6E-5F746065CBD2}" srcOrd="3" destOrd="0" presId="urn:microsoft.com/office/officeart/2005/8/layout/radial4"/>
    <dgm:cxn modelId="{0E90B2E3-74F4-464F-AF18-A0CE203F2532}" type="presParOf" srcId="{C3392B05-7171-4926-88EA-2132485BB133}" destId="{E13CD840-81D2-4ECE-A74D-FF9BCA2BDE20}" srcOrd="4" destOrd="0" presId="urn:microsoft.com/office/officeart/2005/8/layout/radial4"/>
    <dgm:cxn modelId="{E5ECCC40-4B2B-465B-AC3A-1968C4AFC2A4}" type="presParOf" srcId="{C3392B05-7171-4926-88EA-2132485BB133}" destId="{8B3400E5-480D-41D7-842E-BF41397C1C20}" srcOrd="5" destOrd="0" presId="urn:microsoft.com/office/officeart/2005/8/layout/radial4"/>
    <dgm:cxn modelId="{3893DD61-6660-4378-995C-0CD8033FDB89}" type="presParOf" srcId="{C3392B05-7171-4926-88EA-2132485BB133}" destId="{DB94AAAB-FB59-4CCD-B20F-5F835564043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BB7367-D2CC-4681-AFC4-DF05655B39A2}">
      <dsp:nvSpPr>
        <dsp:cNvPr id="0" name=""/>
        <dsp:cNvSpPr/>
      </dsp:nvSpPr>
      <dsp:spPr>
        <a:xfrm>
          <a:off x="1752996" y="2580211"/>
          <a:ext cx="1616919" cy="16169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kern="1200" dirty="0" smtClean="0"/>
            <a:t>Location-based Services</a:t>
          </a:r>
          <a:endParaRPr kumimoji="1" lang="ja-JP" altLang="en-US" sz="2100" kern="1200" dirty="0"/>
        </a:p>
      </dsp:txBody>
      <dsp:txXfrm>
        <a:off x="1752996" y="2580211"/>
        <a:ext cx="1616919" cy="1616919"/>
      </dsp:txXfrm>
    </dsp:sp>
    <dsp:sp modelId="{D14DE0A5-C601-40BE-98FD-B6E1E72E81F2}">
      <dsp:nvSpPr>
        <dsp:cNvPr id="0" name=""/>
        <dsp:cNvSpPr/>
      </dsp:nvSpPr>
      <dsp:spPr>
        <a:xfrm rot="13085844">
          <a:off x="620030" y="2180858"/>
          <a:ext cx="1389567" cy="4608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204B58-907A-4B19-8858-CBB539B65873}">
      <dsp:nvSpPr>
        <dsp:cNvPr id="0" name=""/>
        <dsp:cNvSpPr/>
      </dsp:nvSpPr>
      <dsp:spPr>
        <a:xfrm>
          <a:off x="8" y="1368158"/>
          <a:ext cx="1536073" cy="1228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Positioning Technologies</a:t>
          </a:r>
          <a:endParaRPr kumimoji="1" lang="ja-JP" altLang="en-US" sz="1800" kern="1200" dirty="0"/>
        </a:p>
      </dsp:txBody>
      <dsp:txXfrm>
        <a:off x="8" y="1368158"/>
        <a:ext cx="1536073" cy="1228858"/>
      </dsp:txXfrm>
    </dsp:sp>
    <dsp:sp modelId="{AF84515C-9565-4908-9A6E-5F746065CBD2}">
      <dsp:nvSpPr>
        <dsp:cNvPr id="0" name=""/>
        <dsp:cNvSpPr/>
      </dsp:nvSpPr>
      <dsp:spPr>
        <a:xfrm rot="16200000">
          <a:off x="1910262" y="1622806"/>
          <a:ext cx="1302386" cy="4608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3CD840-81D2-4ECE-A74D-FF9BCA2BDE20}">
      <dsp:nvSpPr>
        <dsp:cNvPr id="0" name=""/>
        <dsp:cNvSpPr/>
      </dsp:nvSpPr>
      <dsp:spPr>
        <a:xfrm>
          <a:off x="1666524" y="587594"/>
          <a:ext cx="1789863" cy="1228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Mobile Communication</a:t>
          </a:r>
          <a:endParaRPr kumimoji="1" lang="ja-JP" altLang="en-US" sz="1800" kern="1200" dirty="0"/>
        </a:p>
      </dsp:txBody>
      <dsp:txXfrm>
        <a:off x="1666524" y="587594"/>
        <a:ext cx="1789863" cy="1228858"/>
      </dsp:txXfrm>
    </dsp:sp>
    <dsp:sp modelId="{8B3400E5-480D-41D7-842E-BF41397C1C20}">
      <dsp:nvSpPr>
        <dsp:cNvPr id="0" name=""/>
        <dsp:cNvSpPr/>
      </dsp:nvSpPr>
      <dsp:spPr>
        <a:xfrm rot="19314161">
          <a:off x="3113315" y="2180857"/>
          <a:ext cx="1389575" cy="4608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94AAAB-FB59-4CCD-B20F-5F8355640435}">
      <dsp:nvSpPr>
        <dsp:cNvPr id="0" name=""/>
        <dsp:cNvSpPr/>
      </dsp:nvSpPr>
      <dsp:spPr>
        <a:xfrm>
          <a:off x="3586838" y="1368156"/>
          <a:ext cx="1536073" cy="1228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smtClean="0"/>
            <a:t>Database Technologies</a:t>
          </a:r>
          <a:endParaRPr kumimoji="1" lang="ja-JP" altLang="en-US" sz="1800" kern="1200" dirty="0"/>
        </a:p>
      </dsp:txBody>
      <dsp:txXfrm>
        <a:off x="3586838" y="1368156"/>
        <a:ext cx="1536073" cy="1228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A4973-F7B4-4FA7-9F6B-176B63AFB04D}" type="datetimeFigureOut">
              <a:rPr kumimoji="1" lang="ja-JP" altLang="en-US" smtClean="0"/>
              <a:pPr/>
              <a:t>2010/11/3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F290-5648-45EC-A80F-C047C61F725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EAF55-FD57-4F52-BE4B-F0723F8C1461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EAF55-FD57-4F52-BE4B-F0723F8C1461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EAF55-FD57-4F52-BE4B-F0723F8C1461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41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F290-5648-45EC-A80F-C047C61F7252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0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5059363"/>
            <a:ext cx="2133600" cy="287337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27563"/>
            <a:ext cx="2895600" cy="2794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ja-JP" dirty="0" smtClean="0"/>
              <a:t>Anonymizing User Location and Profile Information for Privacy-aware Mobile Services</a:t>
            </a:r>
            <a:endParaRPr lang="ja-JP" alt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250825" y="3357563"/>
            <a:ext cx="8640763" cy="142875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15888"/>
            <a:ext cx="2159000" cy="60102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2413" y="115888"/>
            <a:ext cx="6329362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0" name="タイトル 1"/>
          <p:cNvSpPr txBox="1">
            <a:spLocks/>
          </p:cNvSpPr>
          <p:nvPr userDrawn="1"/>
        </p:nvSpPr>
        <p:spPr bwMode="gray">
          <a:xfrm>
            <a:off x="252413" y="115888"/>
            <a:ext cx="8640762" cy="64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マスタ タイトルの書式設定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413" y="115888"/>
            <a:ext cx="8640762" cy="64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124744"/>
            <a:ext cx="8229600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52413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97225" y="6597650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ja-JP" dirty="0" smtClean="0"/>
              <a:t>Anonymizing User Location and Profile Information</a:t>
            </a:r>
          </a:p>
          <a:p>
            <a:r>
              <a:rPr lang="en-US" altLang="ja-JP" dirty="0" smtClean="0"/>
              <a:t>for Privacy-aware Mobile Services</a:t>
            </a:r>
            <a:endParaRPr lang="ja-JP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59575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A613025-0654-4797-B2AA-3B920BADA674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251520" y="764704"/>
            <a:ext cx="8640763" cy="142875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250825" y="6524625"/>
            <a:ext cx="8640763" cy="71438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png"/><Relationship Id="rId7" Type="http://schemas.openxmlformats.org/officeDocument/2006/relationships/image" Target="../media/image12.wmf"/><Relationship Id="rId12" Type="http://schemas.openxmlformats.org/officeDocument/2006/relationships/image" Target="../media/image1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image" Target="../media/image17.wmf"/><Relationship Id="rId5" Type="http://schemas.openxmlformats.org/officeDocument/2006/relationships/image" Target="../media/image10.wmf"/><Relationship Id="rId10" Type="http://schemas.openxmlformats.org/officeDocument/2006/relationships/image" Target="../media/image16.wmf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9.wmf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0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image" Target="../media/image19.wmf"/><Relationship Id="rId5" Type="http://schemas.openxmlformats.org/officeDocument/2006/relationships/image" Target="../media/image8.wmf"/><Relationship Id="rId10" Type="http://schemas.openxmlformats.org/officeDocument/2006/relationships/image" Target="../media/image14.wmf"/><Relationship Id="rId4" Type="http://schemas.openxmlformats.org/officeDocument/2006/relationships/image" Target="../media/image9.png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image" Target="../media/image20.png"/><Relationship Id="rId5" Type="http://schemas.openxmlformats.org/officeDocument/2006/relationships/image" Target="../media/image10.wmf"/><Relationship Id="rId10" Type="http://schemas.openxmlformats.org/officeDocument/2006/relationships/image" Target="../media/image19.wmf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22.wmf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.wmf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png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png"/><Relationship Id="rId4" Type="http://schemas.openxmlformats.org/officeDocument/2006/relationships/image" Target="../media/image8.wmf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656755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Anonymizing User Location and Profile Information 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for Privacy-aware Mobile Services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2800" u="sng" dirty="0" smtClean="0"/>
              <a:t>Masanori Mano</a:t>
            </a:r>
            <a:r>
              <a:rPr lang="en-US" altLang="ja-JP" sz="2800" dirty="0" smtClean="0"/>
              <a:t>, Yoshiharu Ishikawa</a:t>
            </a:r>
          </a:p>
          <a:p>
            <a:r>
              <a:rPr kumimoji="1" lang="en-US" altLang="ja-JP" sz="2800" dirty="0" smtClean="0"/>
              <a:t>Nagoya University</a:t>
            </a:r>
            <a:endParaRPr kumimoji="1" lang="ja-JP" altLang="en-US" sz="2800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z="2400" smtClean="0"/>
              <a:t>11/2/2010</a:t>
            </a:r>
            <a:endParaRPr kumimoji="1" lang="ja-JP" altLang="en-US" sz="24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le: Mobile Advertisements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3528" y="105273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Ads provider returns selected ads for Alice</a:t>
            </a:r>
            <a:endParaRPr kumimoji="1" lang="ja-JP" altLang="en-US" sz="2400" dirty="0"/>
          </a:p>
        </p:txBody>
      </p:sp>
      <p:pic>
        <p:nvPicPr>
          <p:cNvPr id="27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5007724" y="1340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 Ads Provider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94745" y="292494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Alice</a:t>
            </a:r>
            <a:endParaRPr kumimoji="1" lang="ja-JP" altLang="en-US" sz="2400" dirty="0"/>
          </a:p>
        </p:txBody>
      </p:sp>
      <p:pic>
        <p:nvPicPr>
          <p:cNvPr id="20" name="Picture 8" descr="C:\Users\owner\Downloads\MC9003435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31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32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33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34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35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cxnSp>
        <p:nvCxnSpPr>
          <p:cNvPr id="21" name="直線矢印コネクタ 20"/>
          <p:cNvCxnSpPr/>
          <p:nvPr/>
        </p:nvCxnSpPr>
        <p:spPr>
          <a:xfrm rot="5400000">
            <a:off x="3491880" y="2420888"/>
            <a:ext cx="1080120" cy="64807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 descr="C:\Users\owner\AppData\Local\Microsoft\Windows\Temporary Internet Files\Content.IE5\101KBB6O\MC90023284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204864"/>
            <a:ext cx="720080" cy="816876"/>
          </a:xfrm>
          <a:prstGeom prst="rect">
            <a:avLst/>
          </a:prstGeom>
          <a:noFill/>
        </p:spPr>
      </p:pic>
      <p:pic>
        <p:nvPicPr>
          <p:cNvPr id="2063" name="Picture 15" descr="C:\Users\owner\AppData\Local\Microsoft\Windows\Temporary Internet Files\Content.IE5\101KBB6O\MC9002228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35896" y="2276872"/>
            <a:ext cx="1152128" cy="572900"/>
          </a:xfrm>
          <a:prstGeom prst="rect">
            <a:avLst/>
          </a:prstGeom>
          <a:noFill/>
        </p:spPr>
      </p:pic>
      <p:pic>
        <p:nvPicPr>
          <p:cNvPr id="24" name="Picture 123" descr="C:\Users\ishikawa\AppData\Local\Microsoft\Windows\Temporary Internet Files\Content.IE5\19YJ48IM\MCj01496360000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2160" y="3212976"/>
            <a:ext cx="1489192" cy="1232306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</p:pic>
      <p:cxnSp>
        <p:nvCxnSpPr>
          <p:cNvPr id="29" name="直線矢印コネクタ 28"/>
          <p:cNvCxnSpPr/>
          <p:nvPr/>
        </p:nvCxnSpPr>
        <p:spPr>
          <a:xfrm>
            <a:off x="3851920" y="3717032"/>
            <a:ext cx="1944216" cy="158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le: Mobile Advertisements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1520" y="1196753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But, Alice is the only female within the region</a:t>
            </a:r>
            <a:endParaRPr lang="en-US" altLang="ja-JP" sz="2400" dirty="0"/>
          </a:p>
          <a:p>
            <a:endParaRPr kumimoji="1" lang="en-US" altLang="ja-JP" sz="24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979712" y="3140968"/>
            <a:ext cx="3024336" cy="216024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テキスト ボックス 43"/>
          <p:cNvSpPr txBox="1"/>
          <p:nvPr/>
        </p:nvSpPr>
        <p:spPr>
          <a:xfrm>
            <a:off x="4067944" y="5301208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2"/>
                </a:solidFill>
              </a:rPr>
              <a:t>Cloaked Region</a:t>
            </a:r>
            <a:endParaRPr kumimoji="1"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6660232" y="980728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Security Camera</a:t>
            </a:r>
          </a:p>
        </p:txBody>
      </p:sp>
      <p:pic>
        <p:nvPicPr>
          <p:cNvPr id="20" name="Picture 4" descr="C:\Users\owner\AppData\Local\Microsoft\Windows\Temporary Internet Files\Content.IE5\S8OSZDA8\MC900322384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7356862" y="1484784"/>
            <a:ext cx="1124249" cy="864096"/>
          </a:xfrm>
          <a:prstGeom prst="rect">
            <a:avLst/>
          </a:prstGeom>
          <a:noFill/>
        </p:spPr>
      </p:pic>
      <p:sp>
        <p:nvSpPr>
          <p:cNvPr id="29" name="テキスト ボックス 28"/>
          <p:cNvSpPr txBox="1"/>
          <p:nvPr/>
        </p:nvSpPr>
        <p:spPr>
          <a:xfrm>
            <a:off x="5007724" y="1340768"/>
            <a:ext cx="201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</a:t>
            </a:r>
          </a:p>
          <a:p>
            <a:r>
              <a:rPr kumimoji="1" lang="en-US" altLang="ja-JP" sz="2400" dirty="0" smtClean="0"/>
              <a:t>Ads Provider</a:t>
            </a:r>
            <a:endParaRPr kumimoji="1" lang="ja-JP" altLang="en-US" sz="2400" dirty="0"/>
          </a:p>
        </p:txBody>
      </p:sp>
      <p:cxnSp>
        <p:nvCxnSpPr>
          <p:cNvPr id="33" name="直線矢印コネクタ 32"/>
          <p:cNvCxnSpPr/>
          <p:nvPr/>
        </p:nvCxnSpPr>
        <p:spPr>
          <a:xfrm rot="5400000" flipH="1" flipV="1">
            <a:off x="3527884" y="2312876"/>
            <a:ext cx="1008112" cy="64807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le: Mobile Advertisements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70576" y="422108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正方形/長方形 16"/>
          <p:cNvSpPr/>
          <p:nvPr/>
        </p:nvSpPr>
        <p:spPr>
          <a:xfrm>
            <a:off x="1979712" y="3140968"/>
            <a:ext cx="3024336" cy="216024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直線矢印コネクタ 24"/>
          <p:cNvCxnSpPr/>
          <p:nvPr/>
        </p:nvCxnSpPr>
        <p:spPr>
          <a:xfrm rot="5400000" flipH="1" flipV="1">
            <a:off x="3527884" y="2312876"/>
            <a:ext cx="1008112" cy="64807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4932040" y="2276872"/>
            <a:ext cx="2376264" cy="187220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5400000">
            <a:off x="7272300" y="3104964"/>
            <a:ext cx="1512168" cy="43204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0800000">
            <a:off x="3707904" y="3861048"/>
            <a:ext cx="3384376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508104" y="4437112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Identify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05192" y="551723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Adversary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00192" y="2492896"/>
            <a:ext cx="1709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Get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information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1520" y="119675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If an adversary obtains information, he can detect target user</a:t>
            </a:r>
            <a:endParaRPr kumimoji="1" lang="ja-JP" altLang="en-US" sz="2400" dirty="0"/>
          </a:p>
        </p:txBody>
      </p:sp>
      <p:pic>
        <p:nvPicPr>
          <p:cNvPr id="36" name="Picture 8" descr="C:\Users\owner\Downloads\MC90034355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39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40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41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44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45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6660232" y="980728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Security Camera</a:t>
            </a:r>
          </a:p>
        </p:txBody>
      </p:sp>
      <p:pic>
        <p:nvPicPr>
          <p:cNvPr id="33" name="Picture 4" descr="C:\Users\owner\AppData\Local\Microsoft\Windows\Temporary Internet Files\Content.IE5\S8OSZDA8\MC90032238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7356862" y="1484784"/>
            <a:ext cx="1124249" cy="864096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5007724" y="1340768"/>
            <a:ext cx="201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</a:t>
            </a:r>
          </a:p>
          <a:p>
            <a:r>
              <a:rPr kumimoji="1" lang="en-US" altLang="ja-JP" sz="2400" dirty="0" smtClean="0"/>
              <a:t>Ads Provider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1520" y="119675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In this </a:t>
            </a:r>
            <a:r>
              <a:rPr lang="en-US" altLang="ja-JP" sz="2400" dirty="0" err="1" smtClean="0"/>
              <a:t>anonymization</a:t>
            </a:r>
            <a:r>
              <a:rPr lang="en-US" altLang="ja-JP" sz="2400" dirty="0" smtClean="0"/>
              <a:t>,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the adversary can’t </a:t>
            </a:r>
            <a:br>
              <a:rPr lang="en-US" altLang="ja-JP" sz="2400" dirty="0" smtClean="0"/>
            </a:br>
            <a:r>
              <a:rPr lang="en-US" altLang="ja-JP" sz="2400" dirty="0" smtClean="0"/>
              <a:t>identify the user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907704" y="3140968"/>
            <a:ext cx="2088232" cy="316835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直線矢印コネクタ 24"/>
          <p:cNvCxnSpPr/>
          <p:nvPr/>
        </p:nvCxnSpPr>
        <p:spPr>
          <a:xfrm rot="5400000" flipH="1" flipV="1">
            <a:off x="3527884" y="2312876"/>
            <a:ext cx="1008112" cy="64807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5004048" y="2276872"/>
            <a:ext cx="2304256" cy="187220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5400000">
            <a:off x="7272300" y="3104964"/>
            <a:ext cx="1512168" cy="43204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0800000">
            <a:off x="3707904" y="3861047"/>
            <a:ext cx="3384376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267283" y="4326195"/>
            <a:ext cx="1176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Can’t</a:t>
            </a:r>
            <a:br>
              <a:rPr lang="en-US" altLang="ja-JP" sz="2400" dirty="0" smtClean="0">
                <a:solidFill>
                  <a:srgbClr val="FF0000"/>
                </a:solidFill>
              </a:rPr>
            </a:br>
            <a:r>
              <a:rPr lang="en-US" altLang="ja-JP" sz="2400" dirty="0" smtClean="0">
                <a:solidFill>
                  <a:srgbClr val="FF0000"/>
                </a:solidFill>
              </a:rPr>
              <a:t>Identify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 rot="10800000" flipV="1">
            <a:off x="3563888" y="4941168"/>
            <a:ext cx="3600400" cy="7920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8" descr="C:\Users\owner\Downloads\MC9003435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39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40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41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44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45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6660232" y="980728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Security Camera</a:t>
            </a:r>
          </a:p>
        </p:txBody>
      </p:sp>
      <p:pic>
        <p:nvPicPr>
          <p:cNvPr id="33" name="Picture 4" descr="C:\Users\owner\AppData\Local\Microsoft\Windows\Temporary Internet Files\Content.IE5\S8OSZDA8\MC900322384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7356862" y="1484784"/>
            <a:ext cx="1124249" cy="864096"/>
          </a:xfrm>
          <a:prstGeom prst="rect">
            <a:avLst/>
          </a:prstGeom>
          <a:noFill/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7070576" y="422108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テキスト ボックス 46"/>
          <p:cNvSpPr txBox="1"/>
          <p:nvPr/>
        </p:nvSpPr>
        <p:spPr>
          <a:xfrm>
            <a:off x="7105192" y="551723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Adversary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07724" y="1340768"/>
            <a:ext cx="201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</a:t>
            </a:r>
          </a:p>
          <a:p>
            <a:r>
              <a:rPr kumimoji="1" lang="en-US" altLang="ja-JP" sz="2400" dirty="0" smtClean="0"/>
              <a:t>Ads Provider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(1)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/>
              <a:t>Techniques for location anonymity are classified into two extreme types [Ling Liu, 2009]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Anonymous location services</a:t>
            </a:r>
            <a:r>
              <a:rPr lang="en-US" altLang="ja-JP" dirty="0" smtClean="0"/>
              <a:t>: Only consider user locations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Identity-driven location services</a:t>
            </a:r>
            <a:r>
              <a:rPr lang="en-US" altLang="ja-JP" dirty="0" smtClean="0"/>
              <a:t>: Also consider user identities</a:t>
            </a:r>
          </a:p>
          <a:p>
            <a:pPr marL="514350" indent="-457200"/>
            <a:r>
              <a:rPr lang="en-US" altLang="ja-JP" dirty="0" smtClean="0"/>
              <a:t>Our method lies between the two extremes, but considers </a:t>
            </a:r>
            <a:r>
              <a:rPr lang="en-US" altLang="ja-JP" dirty="0" smtClean="0">
                <a:solidFill>
                  <a:srgbClr val="0000FF"/>
                </a:solidFill>
              </a:rPr>
              <a:t>user properties</a:t>
            </a:r>
          </a:p>
          <a:p>
            <a:pPr lvl="1"/>
            <a:r>
              <a:rPr lang="en-US" altLang="ja-JP" dirty="0" smtClean="0"/>
              <a:t>Another dimension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539552" y="5157192"/>
          <a:ext cx="8050437" cy="1112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10180"/>
                <a:gridCol w="1567180"/>
                <a:gridCol w="1951897"/>
                <a:gridCol w="182118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Anonymous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Partial Identity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Identity-driven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Use</a:t>
                      </a:r>
                      <a:r>
                        <a:rPr kumimoji="1" lang="en-US" altLang="ja-JP" b="1" baseline="0" dirty="0" smtClean="0"/>
                        <a:t> of User Properties</a:t>
                      </a:r>
                      <a:endParaRPr kumimoji="1" lang="ja-JP" altLang="en-US" b="1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Our Approach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No User Properties</a:t>
                      </a:r>
                      <a:endParaRPr kumimoji="1" lang="ja-JP" altLang="en-US" b="1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(2)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i="1" dirty="0" smtClean="0">
                <a:solidFill>
                  <a:srgbClr val="FF0000"/>
                </a:solidFill>
              </a:rPr>
              <a:t>k-</a:t>
            </a:r>
            <a:r>
              <a:rPr lang="en-US" altLang="ja-JP" sz="3200" dirty="0" smtClean="0">
                <a:solidFill>
                  <a:srgbClr val="FF0000"/>
                </a:solidFill>
              </a:rPr>
              <a:t>anonymity</a:t>
            </a:r>
            <a:r>
              <a:rPr lang="en-US" altLang="ja-JP" sz="3200" dirty="0" smtClean="0"/>
              <a:t> is the most popular approach in the proposals for location anonymity</a:t>
            </a:r>
          </a:p>
          <a:p>
            <a:pPr lvl="1"/>
            <a:r>
              <a:rPr lang="en-US" altLang="ja-JP" sz="2800" dirty="0" smtClean="0"/>
              <a:t>User’s location is indistinguishable from locations of at least other </a:t>
            </a:r>
            <a:r>
              <a:rPr lang="en-US" altLang="ja-JP" sz="2800" i="1" dirty="0" smtClean="0"/>
              <a:t>k</a:t>
            </a:r>
            <a:r>
              <a:rPr lang="en-US" altLang="ja-JP" sz="2800" dirty="0" smtClean="0"/>
              <a:t> -1 users</a:t>
            </a:r>
          </a:p>
          <a:p>
            <a:r>
              <a:rPr lang="en-US" altLang="ja-JP" sz="3200" dirty="0" smtClean="0"/>
              <a:t>Our approach is also based on the concept of </a:t>
            </a:r>
            <a:r>
              <a:rPr lang="en-US" altLang="ja-JP" sz="3200" i="1" dirty="0" smtClean="0"/>
              <a:t>k</a:t>
            </a:r>
            <a:r>
              <a:rPr lang="en-US" altLang="ja-JP" sz="3200" dirty="0" smtClean="0"/>
              <a:t>-anonymity</a:t>
            </a:r>
          </a:p>
          <a:p>
            <a:pPr lvl="1"/>
            <a:r>
              <a:rPr lang="en-US" altLang="ja-JP" sz="2800" dirty="0" smtClean="0"/>
              <a:t>Extended by considering user </a:t>
            </a:r>
            <a:br>
              <a:rPr lang="en-US" altLang="ja-JP" sz="2800" dirty="0" smtClean="0"/>
            </a:br>
            <a:r>
              <a:rPr lang="en-US" altLang="ja-JP" sz="2800" dirty="0" smtClean="0"/>
              <a:t>properties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pic>
        <p:nvPicPr>
          <p:cNvPr id="8" name="Picture 6" descr="C:\Users\owner\AppData\Local\Microsoft\Windows\Temporary Internet Files\Content.IE5\101KBB6O\MC9003795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21088"/>
            <a:ext cx="2187011" cy="1888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3200" dirty="0" smtClean="0"/>
              <a:t>Various approaches to anonymous location services</a:t>
            </a:r>
          </a:p>
          <a:p>
            <a:r>
              <a:rPr lang="en-US" altLang="ja-JP" sz="3200" b="1" i="1" dirty="0" smtClean="0"/>
              <a:t>Casper</a:t>
            </a:r>
            <a:r>
              <a:rPr lang="en-US" altLang="ja-JP" sz="3200" dirty="0" smtClean="0"/>
              <a:t> [Mokbel+06]: The </a:t>
            </a:r>
            <a:r>
              <a:rPr lang="en-US" altLang="ja-JP" sz="3200" dirty="0" err="1" smtClean="0"/>
              <a:t>anonymizer</a:t>
            </a:r>
            <a:r>
              <a:rPr lang="en-US" altLang="ja-JP" sz="3200" dirty="0" smtClean="0"/>
              <a:t> utilize a grid-based pyramid data structure like quad-tree</a:t>
            </a:r>
          </a:p>
          <a:p>
            <a:r>
              <a:rPr lang="en-US" altLang="ja-JP" sz="3200" b="1" i="1" dirty="0" err="1" smtClean="0"/>
              <a:t>PrivacyGrid</a:t>
            </a:r>
            <a:r>
              <a:rPr lang="en-US" altLang="ja-JP" sz="3200" dirty="0" smtClean="0"/>
              <a:t> [Bamba+08]: Computes cloaked region by dynamic cell expansion</a:t>
            </a:r>
          </a:p>
          <a:p>
            <a:r>
              <a:rPr lang="en-US" altLang="ja-JP" sz="3200" b="1" i="1" dirty="0" err="1" smtClean="0"/>
              <a:t>XStar</a:t>
            </a:r>
            <a:r>
              <a:rPr lang="en-US" altLang="ja-JP" sz="3200" dirty="0" smtClean="0"/>
              <a:t> [Wang+09]: Intended for the problem for automobiles on road networks</a:t>
            </a:r>
          </a:p>
          <a:p>
            <a:endParaRPr kumimoji="1" lang="ja-JP" altLang="en-US" sz="3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Framework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Architecture (1)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448272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There is a service called </a:t>
            </a:r>
            <a:r>
              <a:rPr lang="en-US" altLang="ja-JP" dirty="0" smtClean="0">
                <a:solidFill>
                  <a:srgbClr val="FF0000"/>
                </a:solidFill>
              </a:rPr>
              <a:t>M</a:t>
            </a:r>
            <a:r>
              <a:rPr kumimoji="1" lang="en-US" altLang="ja-JP" dirty="0" smtClean="0">
                <a:solidFill>
                  <a:srgbClr val="FF0000"/>
                </a:solidFill>
              </a:rPr>
              <a:t>atchmaker </a:t>
            </a:r>
            <a:r>
              <a:rPr kumimoji="1" lang="en-US" altLang="ja-JP" dirty="0" smtClean="0"/>
              <a:t>between users and ads providers</a:t>
            </a:r>
          </a:p>
          <a:p>
            <a:r>
              <a:rPr lang="en-US" altLang="ja-JP" dirty="0" smtClean="0"/>
              <a:t>Roles of Matchmaker</a:t>
            </a:r>
          </a:p>
          <a:p>
            <a:pPr lvl="1"/>
            <a:r>
              <a:rPr lang="en-US" altLang="ja-JP" dirty="0" smtClean="0"/>
              <a:t>Maintains user &amp; ad profiles</a:t>
            </a:r>
          </a:p>
          <a:p>
            <a:pPr lvl="1"/>
            <a:r>
              <a:rPr kumimoji="1" lang="en-US" altLang="ja-JP" dirty="0" smtClean="0">
                <a:solidFill>
                  <a:srgbClr val="0000FF"/>
                </a:solidFill>
              </a:rPr>
              <a:t>Matchmaking</a:t>
            </a:r>
            <a:r>
              <a:rPr kumimoji="1" lang="en-US" altLang="ja-JP" dirty="0" smtClean="0"/>
              <a:t>: Recommend good ads for a given ads request</a:t>
            </a:r>
          </a:p>
          <a:p>
            <a:pPr lvl="1"/>
            <a:r>
              <a:rPr lang="en-US" altLang="ja-JP" dirty="0" err="1" smtClean="0">
                <a:solidFill>
                  <a:srgbClr val="0000FF"/>
                </a:solidFill>
              </a:rPr>
              <a:t>Anonymization</a:t>
            </a:r>
            <a:r>
              <a:rPr lang="en-US" altLang="ja-JP" dirty="0" smtClean="0"/>
              <a:t> of locations and user properties</a:t>
            </a:r>
            <a:endParaRPr kumimoji="1"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609352" y="4602419"/>
            <a:ext cx="100811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611560" y="5805264"/>
            <a:ext cx="100811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611560" y="5229200"/>
            <a:ext cx="100811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5292080" y="4581128"/>
            <a:ext cx="165618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Ads Provider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5292080" y="5661248"/>
            <a:ext cx="165618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Ads Provider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7524328" y="4149080"/>
            <a:ext cx="792088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7524328" y="4581128"/>
            <a:ext cx="792088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7524328" y="5013176"/>
            <a:ext cx="792088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524328" y="5517232"/>
            <a:ext cx="792088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7524328" y="5949280"/>
            <a:ext cx="792088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</a:t>
            </a:r>
            <a:endParaRPr kumimoji="1" lang="ja-JP" altLang="en-US" dirty="0"/>
          </a:p>
        </p:txBody>
      </p:sp>
      <p:cxnSp>
        <p:nvCxnSpPr>
          <p:cNvPr id="21" name="直線コネクタ 20"/>
          <p:cNvCxnSpPr>
            <a:stCxn id="13" idx="3"/>
            <a:endCxn id="15" idx="1"/>
          </p:cNvCxnSpPr>
          <p:nvPr/>
        </p:nvCxnSpPr>
        <p:spPr>
          <a:xfrm flipV="1">
            <a:off x="6948264" y="4329100"/>
            <a:ext cx="576064" cy="50405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3" idx="3"/>
            <a:endCxn id="16" idx="1"/>
          </p:cNvCxnSpPr>
          <p:nvPr/>
        </p:nvCxnSpPr>
        <p:spPr>
          <a:xfrm flipV="1">
            <a:off x="6948264" y="4761148"/>
            <a:ext cx="576064" cy="72008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3" idx="3"/>
            <a:endCxn id="17" idx="1"/>
          </p:cNvCxnSpPr>
          <p:nvPr/>
        </p:nvCxnSpPr>
        <p:spPr>
          <a:xfrm>
            <a:off x="6948264" y="4833156"/>
            <a:ext cx="576064" cy="36004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4" idx="3"/>
            <a:endCxn id="18" idx="1"/>
          </p:cNvCxnSpPr>
          <p:nvPr/>
        </p:nvCxnSpPr>
        <p:spPr>
          <a:xfrm flipV="1">
            <a:off x="6948264" y="5697252"/>
            <a:ext cx="576064" cy="21602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4" idx="3"/>
            <a:endCxn id="19" idx="1"/>
          </p:cNvCxnSpPr>
          <p:nvPr/>
        </p:nvCxnSpPr>
        <p:spPr>
          <a:xfrm>
            <a:off x="6948264" y="5913276"/>
            <a:ext cx="576064" cy="21602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2627784" y="4509120"/>
            <a:ext cx="1656184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Matchmaker</a:t>
            </a:r>
            <a:endParaRPr kumimoji="1" lang="ja-JP" altLang="en-US" dirty="0"/>
          </a:p>
        </p:txBody>
      </p:sp>
      <p:cxnSp>
        <p:nvCxnSpPr>
          <p:cNvPr id="81" name="直線コネクタ 80"/>
          <p:cNvCxnSpPr>
            <a:stCxn id="9" idx="3"/>
            <a:endCxn id="80" idx="1"/>
          </p:cNvCxnSpPr>
          <p:nvPr/>
        </p:nvCxnSpPr>
        <p:spPr>
          <a:xfrm>
            <a:off x="1617464" y="4818443"/>
            <a:ext cx="1010320" cy="59077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80" idx="3"/>
            <a:endCxn id="13" idx="1"/>
          </p:cNvCxnSpPr>
          <p:nvPr/>
        </p:nvCxnSpPr>
        <p:spPr>
          <a:xfrm flipV="1">
            <a:off x="4283968" y="4833156"/>
            <a:ext cx="1008112" cy="57606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stCxn id="12" idx="3"/>
            <a:endCxn id="80" idx="1"/>
          </p:cNvCxnSpPr>
          <p:nvPr/>
        </p:nvCxnSpPr>
        <p:spPr>
          <a:xfrm flipV="1">
            <a:off x="1619672" y="5409220"/>
            <a:ext cx="1008112" cy="3600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stCxn id="11" idx="3"/>
            <a:endCxn id="80" idx="1"/>
          </p:cNvCxnSpPr>
          <p:nvPr/>
        </p:nvCxnSpPr>
        <p:spPr>
          <a:xfrm flipV="1">
            <a:off x="1619672" y="5409220"/>
            <a:ext cx="1008112" cy="612068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80" idx="3"/>
            <a:endCxn id="14" idx="1"/>
          </p:cNvCxnSpPr>
          <p:nvPr/>
        </p:nvCxnSpPr>
        <p:spPr>
          <a:xfrm>
            <a:off x="4283968" y="5409220"/>
            <a:ext cx="1008112" cy="50405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Background &amp; Motivation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Related Work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System Framework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Matching Degree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Algorithm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Experimental Evaluation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Conclusions and Future work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System Architecture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16424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Matchmaker is a trusted third-party server</a:t>
            </a:r>
          </a:p>
          <a:p>
            <a:r>
              <a:rPr lang="en-US" altLang="ja-JP" sz="3200" dirty="0" smtClean="0"/>
              <a:t>Given an ad request, Matchmaker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sends 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anonymized</a:t>
            </a:r>
            <a:r>
              <a:rPr lang="en-US" altLang="ja-JP" sz="3200" dirty="0" smtClean="0">
                <a:solidFill>
                  <a:srgbClr val="FF0000"/>
                </a:solidFill>
              </a:rPr>
              <a:t> request </a:t>
            </a:r>
            <a:r>
              <a:rPr lang="en-US" altLang="ja-JP" sz="3200" dirty="0" smtClean="0"/>
              <a:t>to ads providers</a:t>
            </a:r>
          </a:p>
          <a:p>
            <a:pPr lvl="1"/>
            <a:r>
              <a:rPr lang="en-US" altLang="ja-JP" sz="2800" dirty="0" smtClean="0"/>
              <a:t>Use of the user’s profile/location and ad profiles</a:t>
            </a:r>
          </a:p>
          <a:p>
            <a:pPr lvl="1"/>
            <a:r>
              <a:rPr lang="en-US" altLang="ja-JP" sz="2800" dirty="0" smtClean="0"/>
              <a:t>Even if some providers are </a:t>
            </a:r>
            <a:r>
              <a:rPr lang="en-US" altLang="ja-JP" sz="2800" dirty="0" err="1" smtClean="0"/>
              <a:t>untrusted</a:t>
            </a:r>
            <a:r>
              <a:rPr lang="en-US" altLang="ja-JP" sz="2800" dirty="0" smtClean="0"/>
              <a:t>, the user’s privacy is protected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67544" y="1412776"/>
            <a:ext cx="100811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User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804248" y="1367848"/>
            <a:ext cx="165618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Ads provider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987824" y="1268760"/>
            <a:ext cx="165618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Matchmaker</a:t>
            </a:r>
            <a:endParaRPr kumimoji="1" lang="ja-JP" altLang="en-US" dirty="0"/>
          </a:p>
        </p:txBody>
      </p:sp>
      <p:cxnSp>
        <p:nvCxnSpPr>
          <p:cNvPr id="9" name="直線コネクタ 8"/>
          <p:cNvCxnSpPr>
            <a:stCxn id="6" idx="3"/>
            <a:endCxn id="8" idx="1"/>
          </p:cNvCxnSpPr>
          <p:nvPr/>
        </p:nvCxnSpPr>
        <p:spPr>
          <a:xfrm>
            <a:off x="1475656" y="1628800"/>
            <a:ext cx="151216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3"/>
            <a:endCxn id="7" idx="1"/>
          </p:cNvCxnSpPr>
          <p:nvPr/>
        </p:nvCxnSpPr>
        <p:spPr>
          <a:xfrm flipV="1">
            <a:off x="4644008" y="1619876"/>
            <a:ext cx="2160240" cy="892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763688" y="12687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raw data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547664" y="170080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trusted route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788024" y="11967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anonymized data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User Profile 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6816" y="1124744"/>
            <a:ext cx="8229600" cy="5001419"/>
          </a:xfrm>
        </p:spPr>
        <p:txBody>
          <a:bodyPr/>
          <a:lstStyle/>
          <a:p>
            <a:r>
              <a:rPr lang="en-US" altLang="ja-JP" dirty="0" smtClean="0"/>
              <a:t>Represents the </a:t>
            </a:r>
            <a:r>
              <a:rPr kumimoji="1" lang="en-US" altLang="ja-JP" dirty="0" smtClean="0"/>
              <a:t>user’s properties</a:t>
            </a:r>
          </a:p>
          <a:p>
            <a:pPr lvl="1"/>
            <a:r>
              <a:rPr lang="en-US" altLang="ja-JP" i="1" dirty="0" smtClean="0">
                <a:latin typeface="Century Schoolbook" pitchFamily="18" charset="0"/>
              </a:rPr>
              <a:t>k : </a:t>
            </a:r>
            <a:r>
              <a:rPr lang="en-US" altLang="ja-JP" dirty="0" smtClean="0">
                <a:ea typeface="+mn-ea"/>
              </a:rPr>
              <a:t>minimum population</a:t>
            </a:r>
          </a:p>
          <a:p>
            <a:pPr lvl="2"/>
            <a:r>
              <a:rPr lang="en-US" altLang="ja-JP" dirty="0" smtClean="0"/>
              <a:t>A cloaked region should contain at least k users</a:t>
            </a:r>
            <a:endParaRPr lang="en-US" altLang="ja-JP" dirty="0" smtClean="0">
              <a:ea typeface="+mn-ea"/>
            </a:endParaRPr>
          </a:p>
          <a:p>
            <a:pPr lvl="1"/>
            <a:r>
              <a:rPr lang="en-US" altLang="ja-JP" i="1" dirty="0" smtClean="0">
                <a:latin typeface="Century Schoolbook" pitchFamily="18" charset="0"/>
              </a:rPr>
              <a:t>l : </a:t>
            </a:r>
            <a:r>
              <a:rPr lang="en-US" altLang="ja-JP" dirty="0" smtClean="0"/>
              <a:t>minimum length</a:t>
            </a:r>
          </a:p>
          <a:p>
            <a:pPr lvl="2"/>
            <a:r>
              <a:rPr lang="en-US" altLang="ja-JP" dirty="0" smtClean="0"/>
              <a:t>Minimum length of each side of a cloaked region (square)</a:t>
            </a:r>
          </a:p>
          <a:p>
            <a:pPr lvl="1"/>
            <a:r>
              <a:rPr lang="en-US" altLang="ja-JP" i="1" dirty="0" smtClean="0">
                <a:latin typeface="Century Schoolbook" pitchFamily="18" charset="0"/>
              </a:rPr>
              <a:t>s : </a:t>
            </a:r>
            <a:r>
              <a:rPr lang="en-US" altLang="ja-JP" dirty="0" smtClean="0"/>
              <a:t>distance threshold</a:t>
            </a:r>
          </a:p>
          <a:p>
            <a:pPr lvl="2"/>
            <a:r>
              <a:rPr lang="en-US" altLang="ja-JP" dirty="0" smtClean="0"/>
              <a:t>The user wants ads within this distance</a:t>
            </a:r>
          </a:p>
          <a:p>
            <a:pPr lvl="1"/>
            <a:r>
              <a:rPr lang="en-US" altLang="ja-JP" dirty="0" smtClean="0"/>
              <a:t>Additional attributes (e.g., age and sex)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Value ranges</a:t>
            </a:r>
            <a:r>
              <a:rPr lang="en-US" altLang="ja-JP" dirty="0" smtClean="0"/>
              <a:t> are specified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ja-JP" altLang="en-US" i="1" dirty="0">
              <a:latin typeface="Century Schoolbook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827584" y="5013176"/>
          <a:ext cx="429058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818"/>
                <a:gridCol w="580598"/>
                <a:gridCol w="606742"/>
                <a:gridCol w="606742"/>
                <a:gridCol w="1048068"/>
                <a:gridCol w="876618"/>
              </a:tblGrid>
              <a:tr h="1790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1" dirty="0" smtClean="0">
                          <a:latin typeface="Century Schoolbook" pitchFamily="18" charset="0"/>
                        </a:rPr>
                        <a:t>k</a:t>
                      </a:r>
                      <a:endParaRPr kumimoji="1" lang="ja-JP" altLang="en-US" sz="2400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1" dirty="0" smtClean="0">
                          <a:latin typeface="Century Schoolbook" pitchFamily="18" charset="0"/>
                        </a:rPr>
                        <a:t>l</a:t>
                      </a:r>
                      <a:endParaRPr kumimoji="1" lang="ja-JP" altLang="en-US" sz="2400" i="1" dirty="0">
                        <a:latin typeface="Century Schoolbook" pitchFamily="18" charset="0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1" dirty="0" smtClean="0">
                          <a:latin typeface="Century Schoolbook" pitchFamily="18" charset="0"/>
                        </a:rPr>
                        <a:t>s</a:t>
                      </a:r>
                      <a:endParaRPr kumimoji="1" lang="ja-JP" altLang="en-US" sz="2400" i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>
                          <a:latin typeface="+mn-lt"/>
                        </a:rPr>
                        <a:t>age</a:t>
                      </a:r>
                      <a:endParaRPr kumimoji="1" lang="ja-JP" altLang="en-US" sz="24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>
                          <a:latin typeface="+mn-lt"/>
                          <a:ea typeface="+mn-ea"/>
                        </a:rPr>
                        <a:t>sex</a:t>
                      </a:r>
                      <a:endParaRPr kumimoji="1" lang="ja-JP" altLang="en-US" sz="2400" i="0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  <a:tr h="1790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u1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20-25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M-M</a:t>
                      </a:r>
                    </a:p>
                  </a:txBody>
                  <a:tcPr/>
                </a:tc>
              </a:tr>
              <a:tr h="2178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u2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10-29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F-*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361370" y="3351318"/>
            <a:ext cx="2571768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361502" y="3779946"/>
            <a:ext cx="1428760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スマイル 6"/>
          <p:cNvSpPr/>
          <p:nvPr/>
        </p:nvSpPr>
        <p:spPr>
          <a:xfrm>
            <a:off x="7933006" y="4280012"/>
            <a:ext cx="357190" cy="357190"/>
          </a:xfrm>
          <a:prstGeom prst="smileyFac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矢印コネクタ 7"/>
          <p:cNvCxnSpPr>
            <a:endCxn id="6" idx="3"/>
          </p:cNvCxnSpPr>
          <p:nvPr/>
        </p:nvCxnSpPr>
        <p:spPr>
          <a:xfrm>
            <a:off x="8290196" y="4494326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6372200" y="6087622"/>
            <a:ext cx="2592288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スマイル 13"/>
          <p:cNvSpPr/>
          <p:nvPr/>
        </p:nvSpPr>
        <p:spPr>
          <a:xfrm>
            <a:off x="7790130" y="5494458"/>
            <a:ext cx="357190" cy="357190"/>
          </a:xfrm>
          <a:prstGeom prst="smileyFac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スマイル 14"/>
          <p:cNvSpPr/>
          <p:nvPr/>
        </p:nvSpPr>
        <p:spPr>
          <a:xfrm>
            <a:off x="6575684" y="4208574"/>
            <a:ext cx="357190" cy="357190"/>
          </a:xfrm>
          <a:prstGeom prst="smileyFac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6012160" y="4637202"/>
            <a:ext cx="1920846" cy="14504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6156176" y="5708772"/>
            <a:ext cx="1562516" cy="378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21" idx="0"/>
          </p:cNvCxnSpPr>
          <p:nvPr/>
        </p:nvCxnSpPr>
        <p:spPr>
          <a:xfrm rot="5400000" flipH="1" flipV="1">
            <a:off x="5604431" y="4972923"/>
            <a:ext cx="1378412" cy="7069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364088" y="601561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smtClean="0">
                <a:latin typeface="Century Schoolbook" pitchFamily="18" charset="0"/>
              </a:rPr>
              <a:t>k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users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61502" y="612523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Century Schoolbook" pitchFamily="18" charset="0"/>
              </a:rPr>
              <a:t>l</a:t>
            </a:r>
            <a:endParaRPr kumimoji="1" lang="ja-JP" altLang="en-US" sz="2000" i="1" dirty="0">
              <a:latin typeface="Century Schoolbook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358214" y="456747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Century Schoolbook" pitchFamily="18" charset="0"/>
              </a:rPr>
              <a:t>s</a:t>
            </a:r>
            <a:endParaRPr kumimoji="1" lang="ja-JP" altLang="en-US" sz="2000" i="1" dirty="0">
              <a:latin typeface="Century Schoolbook" pitchFamily="18" charset="0"/>
            </a:endParaRP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Advertisement Profile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4848" y="1124744"/>
            <a:ext cx="8229600" cy="5001419"/>
          </a:xfrm>
        </p:spPr>
        <p:txBody>
          <a:bodyPr/>
          <a:lstStyle/>
          <a:p>
            <a:r>
              <a:rPr lang="en-US" altLang="ja-JP" dirty="0" smtClean="0"/>
              <a:t>Represents properties of each advertisement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i="1" dirty="0" smtClean="0">
              <a:latin typeface="Century Schoolbook" pitchFamily="18" charset="0"/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An advertisement that satisfies the following </a:t>
            </a:r>
            <a:r>
              <a:rPr lang="en-US" altLang="ja-JP" dirty="0" smtClean="0">
                <a:solidFill>
                  <a:srgbClr val="0000FF"/>
                </a:solidFill>
              </a:rPr>
              <a:t>conditions</a:t>
            </a:r>
            <a:r>
              <a:rPr lang="en-US" altLang="ja-JP" dirty="0" smtClean="0"/>
              <a:t> should be sent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 smtClean="0">
                <a:solidFill>
                  <a:srgbClr val="FF0000"/>
                </a:solidFill>
              </a:rPr>
              <a:t>ad area overlaps </a:t>
            </a:r>
            <a:r>
              <a:rPr lang="en-US" altLang="ja-JP" dirty="0" smtClean="0"/>
              <a:t>with</a:t>
            </a:r>
            <a:br>
              <a:rPr lang="en-US" altLang="ja-JP" dirty="0" smtClean="0"/>
            </a:br>
            <a:r>
              <a:rPr lang="en-US" altLang="ja-JP" dirty="0" smtClean="0"/>
              <a:t>the user’s requesting area </a:t>
            </a:r>
          </a:p>
          <a:p>
            <a:pPr lvl="1"/>
            <a:r>
              <a:rPr lang="en-US" altLang="ja-JP" dirty="0" smtClean="0"/>
              <a:t>Other </a:t>
            </a:r>
            <a:r>
              <a:rPr lang="en-US" altLang="ja-JP" dirty="0" smtClean="0">
                <a:solidFill>
                  <a:srgbClr val="FF0000"/>
                </a:solidFill>
              </a:rPr>
              <a:t>properties (age and sex)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match (overlap) </a:t>
            </a:r>
            <a:r>
              <a:rPr lang="en-US" altLang="ja-JP" dirty="0" smtClean="0"/>
              <a:t>the user’s properties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259632" y="1852424"/>
          <a:ext cx="5654359" cy="143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818"/>
                <a:gridCol w="3013393"/>
                <a:gridCol w="1283018"/>
                <a:gridCol w="786130"/>
              </a:tblGrid>
              <a:tr h="42862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ad area</a:t>
                      </a:r>
                      <a:endParaRPr kumimoji="1" lang="ja-JP" altLang="en-US" sz="24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+mn-lt"/>
                        </a:rPr>
                        <a:t>age</a:t>
                      </a:r>
                      <a:endParaRPr kumimoji="1" lang="ja-JP" altLang="en-US" sz="24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sex</a:t>
                      </a:r>
                      <a:endParaRPr kumimoji="1" lang="ja-JP" altLang="en-US" sz="2400" i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a1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(100, 200, 400, 500)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[20, </a:t>
                      </a:r>
                      <a:r>
                        <a:rPr kumimoji="1" lang="en-US" altLang="ja-JP" sz="2400" baseline="0" dirty="0" smtClean="0"/>
                        <a:t>29]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1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a2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(500,</a:t>
                      </a:r>
                      <a:r>
                        <a:rPr kumimoji="1" lang="en-US" altLang="ja-JP" sz="2400" baseline="0" dirty="0" smtClean="0"/>
                        <a:t> 500, 700, 700)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[60,</a:t>
                      </a:r>
                      <a:r>
                        <a:rPr kumimoji="1" lang="en-US" altLang="ja-JP" sz="2400" baseline="0" dirty="0" smtClean="0"/>
                        <a:t> </a:t>
                      </a:r>
                      <a:r>
                        <a:rPr kumimoji="1" lang="ja-JP" altLang="en-US" sz="2800" baseline="0" dirty="0" smtClean="0"/>
                        <a:t>∞</a:t>
                      </a:r>
                      <a:r>
                        <a:rPr kumimoji="1" lang="en-US" altLang="ja-JP" sz="2400" baseline="0" dirty="0" smtClean="0"/>
                        <a:t>]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*</a:t>
                      </a:r>
                      <a:endParaRPr kumimoji="1" lang="en-US" altLang="ja-JP" sz="2400" dirty="0" smtClean="0"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 bwMode="auto">
          <a:xfrm>
            <a:off x="5034796" y="4221088"/>
            <a:ext cx="1643074" cy="1064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Ad1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7892316" y="5214380"/>
            <a:ext cx="1000164" cy="107157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Ad2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20680" y="4500000"/>
            <a:ext cx="1428760" cy="1428760"/>
          </a:xfrm>
          <a:prstGeom prst="rect">
            <a:avLst/>
          </a:prstGeom>
          <a:solidFill>
            <a:srgbClr val="DDE9E9">
              <a:alpha val="50196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スマイル 6"/>
          <p:cNvSpPr/>
          <p:nvPr/>
        </p:nvSpPr>
        <p:spPr>
          <a:xfrm>
            <a:off x="6892184" y="5000066"/>
            <a:ext cx="357190" cy="357190"/>
          </a:xfrm>
          <a:prstGeom prst="smileyFac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矢印コネクタ 7"/>
          <p:cNvCxnSpPr>
            <a:endCxn id="6" idx="3"/>
          </p:cNvCxnSpPr>
          <p:nvPr/>
        </p:nvCxnSpPr>
        <p:spPr>
          <a:xfrm>
            <a:off x="7249374" y="5214380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392250" y="4785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Century Schoolbook" pitchFamily="18" charset="0"/>
              </a:rPr>
              <a:t>s</a:t>
            </a:r>
            <a:endParaRPr kumimoji="1" lang="ja-JP" altLang="en-US" i="1" dirty="0">
              <a:latin typeface="Century Schoolbook" pitchFamily="18" charset="0"/>
            </a:endParaRPr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MATCHING DEGREE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矢印コネクタ 20"/>
          <p:cNvCxnSpPr/>
          <p:nvPr/>
        </p:nvCxnSpPr>
        <p:spPr>
          <a:xfrm rot="10800000">
            <a:off x="4644008" y="4869160"/>
            <a:ext cx="2520280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Motivation: Bad Anonymization</a:t>
            </a:r>
            <a:endParaRPr kumimoji="1" lang="ja-JP" altLang="en-US" dirty="0"/>
          </a:p>
        </p:txBody>
      </p:sp>
      <p:sp>
        <p:nvSpPr>
          <p:cNvPr id="25" name="コンテンツ プレースホルダ 24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295232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The cloaked region contains aged/young and male/female users</a:t>
            </a:r>
          </a:p>
          <a:p>
            <a:pPr lvl="1"/>
            <a:r>
              <a:rPr lang="en-US" altLang="ja-JP" dirty="0" smtClean="0"/>
              <a:t>The properties of the region is vague</a:t>
            </a:r>
            <a:endParaRPr kumimoji="1" lang="en-US" altLang="ja-JP" dirty="0" smtClean="0"/>
          </a:p>
          <a:p>
            <a:r>
              <a:rPr lang="en-US" altLang="ja-JP" dirty="0" smtClean="0"/>
              <a:t>The ads provider has a cosmetic ad for female</a:t>
            </a:r>
          </a:p>
          <a:p>
            <a:r>
              <a:rPr lang="en-US" altLang="ja-JP" dirty="0" smtClean="0"/>
              <a:t>The ads provider may have a question: Is it valuable to send the ad?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164288" y="4149080"/>
            <a:ext cx="1656184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Ads provider</a:t>
            </a:r>
            <a:endParaRPr kumimoji="1" lang="ja-JP" altLang="en-US" dirty="0"/>
          </a:p>
        </p:txBody>
      </p:sp>
      <p:pic>
        <p:nvPicPr>
          <p:cNvPr id="10" name="Picture 4" descr="C:\Users\owner\Downloads\MC90034354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229200"/>
            <a:ext cx="792088" cy="969181"/>
          </a:xfrm>
          <a:prstGeom prst="rect">
            <a:avLst/>
          </a:prstGeom>
          <a:noFill/>
        </p:spPr>
      </p:pic>
      <p:pic>
        <p:nvPicPr>
          <p:cNvPr id="11" name="Picture 5" descr="C:\Users\owner\Downloads\MC90034355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221088"/>
            <a:ext cx="792088" cy="953164"/>
          </a:xfrm>
          <a:prstGeom prst="rect">
            <a:avLst/>
          </a:prstGeom>
          <a:noFill/>
        </p:spPr>
      </p:pic>
      <p:pic>
        <p:nvPicPr>
          <p:cNvPr id="12" name="Picture 7" descr="C:\Users\owner\Downloads\MC90034354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365104"/>
            <a:ext cx="648072" cy="784104"/>
          </a:xfrm>
          <a:prstGeom prst="rect">
            <a:avLst/>
          </a:prstGeom>
          <a:noFill/>
        </p:spPr>
      </p:pic>
      <p:pic>
        <p:nvPicPr>
          <p:cNvPr id="13" name="Picture 8" descr="C:\Users\owner\Downloads\MC900343557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5301208"/>
            <a:ext cx="753948" cy="841896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4365104"/>
            <a:ext cx="1043756" cy="104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テキスト ボックス 23"/>
          <p:cNvSpPr txBox="1"/>
          <p:nvPr/>
        </p:nvSpPr>
        <p:spPr>
          <a:xfrm>
            <a:off x="5076055" y="4941168"/>
            <a:ext cx="432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kumimoji="1" lang="ja-JP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15816" y="4221088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Age: young to 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        aged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Sex: * (all)</a:t>
            </a:r>
            <a:endParaRPr kumimoji="1"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611560" y="4149080"/>
            <a:ext cx="2232248" cy="2088232"/>
          </a:xfrm>
          <a:prstGeom prst="rect">
            <a:avLst/>
          </a:prstGeom>
          <a:solidFill>
            <a:srgbClr val="FFFFCC">
              <a:alpha val="50196"/>
            </a:srgb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915816" y="3933056"/>
            <a:ext cx="1656184" cy="17281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500" dirty="0" smtClean="0"/>
              <a:t>Motivating </a:t>
            </a:r>
            <a:r>
              <a:rPr lang="en-US" altLang="ja-JP" sz="3500" dirty="0" smtClean="0"/>
              <a:t>Example: </a:t>
            </a:r>
            <a:r>
              <a:rPr kumimoji="1" lang="en-US" altLang="ja-JP" sz="3500" dirty="0" smtClean="0"/>
              <a:t>Good Anonymization</a:t>
            </a:r>
            <a:endParaRPr kumimoji="1" lang="ja-JP" altLang="en-US" sz="35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376263"/>
          </a:xfrm>
        </p:spPr>
        <p:txBody>
          <a:bodyPr/>
          <a:lstStyle/>
          <a:p>
            <a:r>
              <a:rPr kumimoji="1" lang="en-US" altLang="ja-JP" sz="3200" dirty="0" smtClean="0"/>
              <a:t>Good </a:t>
            </a:r>
            <a:r>
              <a:rPr kumimoji="1" lang="en-US" altLang="ja-JP" sz="3200" dirty="0" err="1" smtClean="0"/>
              <a:t>anonymization</a:t>
            </a:r>
            <a:r>
              <a:rPr kumimoji="1" lang="en-US" altLang="ja-JP" sz="3200" dirty="0" smtClean="0"/>
              <a:t> would be </a:t>
            </a:r>
            <a:r>
              <a:rPr lang="en-US" altLang="ja-JP" sz="3200" dirty="0" smtClean="0"/>
              <a:t>that the users in the cloaked region have </a:t>
            </a:r>
            <a:r>
              <a:rPr lang="en-US" altLang="ja-JP" sz="3200" dirty="0" smtClean="0">
                <a:solidFill>
                  <a:srgbClr val="FF0000"/>
                </a:solidFill>
              </a:rPr>
              <a:t>similar properties</a:t>
            </a:r>
            <a:r>
              <a:rPr lang="en-US" altLang="ja-JP" sz="3200" dirty="0" smtClean="0"/>
              <a:t> to the target user</a:t>
            </a:r>
          </a:p>
          <a:p>
            <a:pPr lvl="1"/>
            <a:r>
              <a:rPr lang="en-US" altLang="ja-JP" sz="2800" dirty="0" smtClean="0">
                <a:solidFill>
                  <a:srgbClr val="0000FF"/>
                </a:solidFill>
              </a:rPr>
              <a:t>Matching degree </a:t>
            </a:r>
            <a:r>
              <a:rPr lang="en-US" altLang="ja-JP" sz="2800" dirty="0" smtClean="0"/>
              <a:t>is introduced as a similarity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55576" y="3933056"/>
            <a:ext cx="1656184" cy="17281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Picture 4" descr="C:\Users\owner\Downloads\MC90034354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149080"/>
            <a:ext cx="792088" cy="969181"/>
          </a:xfrm>
          <a:prstGeom prst="rect">
            <a:avLst/>
          </a:prstGeom>
          <a:noFill/>
        </p:spPr>
      </p:pic>
      <p:pic>
        <p:nvPicPr>
          <p:cNvPr id="9" name="Picture 7" descr="C:\Users\owner\Downloads\MC9003435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149080"/>
            <a:ext cx="648072" cy="784104"/>
          </a:xfrm>
          <a:prstGeom prst="rect">
            <a:avLst/>
          </a:prstGeom>
          <a:noFill/>
        </p:spPr>
      </p:pic>
      <p:pic>
        <p:nvPicPr>
          <p:cNvPr id="10" name="Picture 8" descr="C:\Users\owner\Downloads\MC90034355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653136"/>
            <a:ext cx="753948" cy="841896"/>
          </a:xfrm>
          <a:prstGeom prst="rect">
            <a:avLst/>
          </a:prstGeom>
          <a:noFill/>
        </p:spPr>
      </p:pic>
      <p:pic>
        <p:nvPicPr>
          <p:cNvPr id="12" name="Picture 8" descr="C:\Users\owner\Downloads\MC90034355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653136"/>
            <a:ext cx="753948" cy="841896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1619672" y="35010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Bad </a:t>
            </a:r>
            <a:r>
              <a:rPr lang="en-US" altLang="ja-JP" dirty="0" smtClean="0"/>
              <a:t>An</a:t>
            </a:r>
            <a:r>
              <a:rPr kumimoji="1" lang="en-US" altLang="ja-JP" dirty="0" smtClean="0"/>
              <a:t>onymization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084168" y="3933056"/>
            <a:ext cx="1656184" cy="17281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5" name="Picture 8" descr="C:\Users\owner\Downloads\MC90034355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725144"/>
            <a:ext cx="753948" cy="841896"/>
          </a:xfrm>
          <a:prstGeom prst="rect">
            <a:avLst/>
          </a:prstGeom>
          <a:noFill/>
        </p:spPr>
      </p:pic>
      <p:sp>
        <p:nvSpPr>
          <p:cNvPr id="16" name="テキスト ボックス 15"/>
          <p:cNvSpPr txBox="1"/>
          <p:nvPr/>
        </p:nvSpPr>
        <p:spPr>
          <a:xfrm>
            <a:off x="5796136" y="35010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Good Anonymization</a:t>
            </a:r>
            <a:endParaRPr kumimoji="1" lang="ja-JP" altLang="en-US" dirty="0"/>
          </a:p>
        </p:txBody>
      </p:sp>
      <p:pic>
        <p:nvPicPr>
          <p:cNvPr id="17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149080"/>
            <a:ext cx="784696" cy="860469"/>
          </a:xfrm>
          <a:prstGeom prst="rect">
            <a:avLst/>
          </a:prstGeom>
          <a:noFill/>
        </p:spPr>
      </p:pic>
      <p:sp>
        <p:nvSpPr>
          <p:cNvPr id="18" name="テキスト ボックス 17"/>
          <p:cNvSpPr txBox="1"/>
          <p:nvPr/>
        </p:nvSpPr>
        <p:spPr>
          <a:xfrm>
            <a:off x="899592" y="5733256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different sex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59832" y="5733256"/>
            <a:ext cx="14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different age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68144" y="573325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similar sex and age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Matching Degree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160240"/>
          </a:xfrm>
        </p:spPr>
        <p:txBody>
          <a:bodyPr/>
          <a:lstStyle/>
          <a:p>
            <a:r>
              <a:rPr lang="en-US" altLang="ja-JP" sz="3200" dirty="0" smtClean="0"/>
              <a:t>A </a:t>
            </a:r>
            <a:r>
              <a:rPr lang="en-US" altLang="ja-JP" sz="3200" dirty="0" smtClean="0">
                <a:solidFill>
                  <a:srgbClr val="FF0000"/>
                </a:solidFill>
              </a:rPr>
              <a:t>matching degree </a:t>
            </a:r>
            <a:r>
              <a:rPr lang="en-US" altLang="ja-JP" sz="3200" dirty="0" smtClean="0"/>
              <a:t>is computed as the overlapped area of attribute values</a:t>
            </a:r>
          </a:p>
          <a:p>
            <a:pPr lvl="1"/>
            <a:r>
              <a:rPr lang="en-US" altLang="ja-JP" sz="2800" dirty="0" smtClean="0"/>
              <a:t>Range: [0, 1]</a:t>
            </a:r>
          </a:p>
          <a:p>
            <a:pPr lvl="1"/>
            <a:r>
              <a:rPr lang="en-US" altLang="ja-JP" sz="2800" dirty="0" smtClean="0"/>
              <a:t>Treated as if it were a probability value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979712" y="3429000"/>
            <a:ext cx="1080120" cy="108012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5576" y="3933056"/>
            <a:ext cx="1800200" cy="180020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979712" y="3933056"/>
            <a:ext cx="576064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5436096" y="5733256"/>
            <a:ext cx="295232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5436096" y="4077072"/>
            <a:ext cx="1440160" cy="36004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84168" y="5013176"/>
            <a:ext cx="1728192" cy="43204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084168" y="4077072"/>
            <a:ext cx="792088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rot="5400000">
            <a:off x="5436096" y="5085184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7164288" y="5085184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491880" y="3429000"/>
            <a:ext cx="2052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Attribute Values of</a:t>
            </a:r>
          </a:p>
          <a:p>
            <a:r>
              <a:rPr kumimoji="1" lang="en-US" altLang="ja-JP" dirty="0" smtClean="0"/>
              <a:t>Target User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5856" y="4725144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Overlapped Area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59832" y="5373216"/>
            <a:ext cx="2052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Attribute Values of</a:t>
            </a:r>
          </a:p>
          <a:p>
            <a:r>
              <a:rPr lang="en-US" altLang="ja-JP" dirty="0" smtClean="0"/>
              <a:t>Other User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1560" y="5877272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Matchi</a:t>
            </a:r>
            <a:r>
              <a:rPr lang="en-US" altLang="ja-JP" dirty="0" smtClean="0"/>
              <a:t>ng Degree for </a:t>
            </a:r>
          </a:p>
          <a:p>
            <a:r>
              <a:rPr lang="en-US" altLang="ja-JP" dirty="0" smtClean="0"/>
              <a:t>Spatial Attributes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61290" y="5877272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Matchi</a:t>
            </a:r>
            <a:r>
              <a:rPr lang="en-US" altLang="ja-JP" dirty="0" smtClean="0"/>
              <a:t>ng Degree for </a:t>
            </a:r>
          </a:p>
          <a:p>
            <a:r>
              <a:rPr lang="en-US" altLang="ja-JP" dirty="0" smtClean="0"/>
              <a:t>Interval Attributes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/>
          <p:nvPr/>
        </p:nvCxnSpPr>
        <p:spPr>
          <a:xfrm rot="16200000" flipH="1">
            <a:off x="5436096" y="3789040"/>
            <a:ext cx="36004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19" idx="1"/>
            <a:endCxn id="6" idx="3"/>
          </p:cNvCxnSpPr>
          <p:nvPr/>
        </p:nvCxnSpPr>
        <p:spPr>
          <a:xfrm rot="10800000" flipV="1">
            <a:off x="3059832" y="3752166"/>
            <a:ext cx="432048" cy="2168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076056" y="4221088"/>
            <a:ext cx="1296144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0800000">
            <a:off x="2339752" y="4221088"/>
            <a:ext cx="936104" cy="6480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endCxn id="12" idx="1"/>
          </p:cNvCxnSpPr>
          <p:nvPr/>
        </p:nvCxnSpPr>
        <p:spPr>
          <a:xfrm flipV="1">
            <a:off x="5076056" y="5229200"/>
            <a:ext cx="1008112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10800000">
            <a:off x="2555776" y="5301208"/>
            <a:ext cx="432048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Matching Degree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39552" y="1124744"/>
          <a:ext cx="211201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942"/>
                <a:gridCol w="1048068"/>
              </a:tblGrid>
              <a:tr h="1790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name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>
                          <a:latin typeface="+mn-lt"/>
                        </a:rPr>
                        <a:t>age</a:t>
                      </a:r>
                      <a:endParaRPr kumimoji="1" lang="ja-JP" altLang="en-US" sz="2400" i="0" dirty="0">
                        <a:latin typeface="+mn-lt"/>
                      </a:endParaRPr>
                    </a:p>
                  </a:txBody>
                  <a:tcPr/>
                </a:tc>
              </a:tr>
              <a:tr h="1790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Alice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21-30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Bob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21-25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Dave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61-80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cxnSp>
        <p:nvCxnSpPr>
          <p:cNvPr id="16" name="直線矢印コネクタ 15"/>
          <p:cNvCxnSpPr/>
          <p:nvPr/>
        </p:nvCxnSpPr>
        <p:spPr>
          <a:xfrm>
            <a:off x="179512" y="4881354"/>
            <a:ext cx="25922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971600" y="4377298"/>
            <a:ext cx="1008112" cy="28803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71600" y="3789040"/>
            <a:ext cx="504056" cy="3002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131840" y="4881354"/>
            <a:ext cx="25922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995936" y="4365104"/>
            <a:ext cx="504056" cy="3002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995936" y="3801234"/>
            <a:ext cx="1008112" cy="28803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 rot="5400000">
            <a:off x="863588" y="4773342"/>
            <a:ext cx="2160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>
            <a:off x="1871700" y="4773342"/>
            <a:ext cx="2160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5400000">
            <a:off x="4391979" y="4773342"/>
            <a:ext cx="2160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573676" y="4415182"/>
            <a:ext cx="795888" cy="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5400000">
            <a:off x="1077732" y="4474996"/>
            <a:ext cx="795888" cy="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rot="5400000">
            <a:off x="3598012" y="4487190"/>
            <a:ext cx="795888" cy="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4606124" y="4547004"/>
            <a:ext cx="795888" cy="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" descr="右上がり対角線"/>
          <p:cNvSpPr>
            <a:spLocks noChangeArrowheads="1"/>
          </p:cNvSpPr>
          <p:nvPr/>
        </p:nvSpPr>
        <p:spPr bwMode="auto">
          <a:xfrm>
            <a:off x="971600" y="4809346"/>
            <a:ext cx="504056" cy="20383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Rectangle 2" descr="右上がり対角線"/>
          <p:cNvSpPr>
            <a:spLocks noChangeArrowheads="1"/>
          </p:cNvSpPr>
          <p:nvPr/>
        </p:nvSpPr>
        <p:spPr bwMode="auto">
          <a:xfrm>
            <a:off x="3995936" y="4809346"/>
            <a:ext cx="504056" cy="144016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1520" y="5221649"/>
            <a:ext cx="28923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Target user is Bob</a:t>
            </a:r>
          </a:p>
          <a:p>
            <a:r>
              <a:rPr lang="en-US" altLang="ja-JP" sz="2000" dirty="0" smtClean="0"/>
              <a:t>Compared user is Alice 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match  = 1.0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03848" y="5221649"/>
            <a:ext cx="27350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Target user is Alice</a:t>
            </a:r>
          </a:p>
          <a:p>
            <a:r>
              <a:rPr lang="en-US" altLang="ja-JP" sz="2000" dirty="0" smtClean="0"/>
              <a:t>Compared user is Bob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match  = 0.5</a:t>
            </a:r>
            <a:endParaRPr kumimoji="1" lang="ja-JP" altLang="en-US" sz="2000" dirty="0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6300192" y="4869160"/>
            <a:ext cx="25922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6372200" y="4352910"/>
            <a:ext cx="432048" cy="30022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596336" y="3789040"/>
            <a:ext cx="1008112" cy="28803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rot="5400000">
            <a:off x="6696236" y="4748954"/>
            <a:ext cx="2160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5400000">
            <a:off x="6264188" y="4761148"/>
            <a:ext cx="2160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5400000">
            <a:off x="7198372" y="4474996"/>
            <a:ext cx="795888" cy="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5400000">
            <a:off x="8206524" y="4474996"/>
            <a:ext cx="795888" cy="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048672" y="5209455"/>
            <a:ext cx="2821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Target user is Dave</a:t>
            </a:r>
          </a:p>
          <a:p>
            <a:r>
              <a:rPr lang="en-US" altLang="ja-JP" sz="2000" dirty="0" smtClean="0"/>
              <a:t>Compared user is Alice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match  = 0.0</a:t>
            </a:r>
            <a:endParaRPr kumimoji="1" lang="ja-JP" altLang="en-US" sz="2000" dirty="0"/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/>
        </p:nvGraphicFramePr>
        <p:xfrm>
          <a:off x="3815190" y="1196752"/>
          <a:ext cx="4925347" cy="1296144"/>
        </p:xfrm>
        <a:graphic>
          <a:graphicData uri="http://schemas.openxmlformats.org/presentationml/2006/ole">
            <p:oleObj spid="_x0000_s1026" name="数式" r:id="rId4" imgW="1688760" imgH="444240" progId="Equation.3">
              <p:embed/>
            </p:oleObj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31840" y="306896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Attribute of target user</a:t>
            </a:r>
            <a:endParaRPr kumimoji="1" lang="ja-JP" altLang="en-US" dirty="0"/>
          </a:p>
        </p:txBody>
      </p:sp>
      <p:cxnSp>
        <p:nvCxnSpPr>
          <p:cNvPr id="45" name="直線矢印コネクタ 44"/>
          <p:cNvCxnSpPr>
            <a:stCxn id="43" idx="1"/>
          </p:cNvCxnSpPr>
          <p:nvPr/>
        </p:nvCxnSpPr>
        <p:spPr>
          <a:xfrm rot="10800000" flipV="1">
            <a:off x="1475656" y="3253626"/>
            <a:ext cx="1656184" cy="535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43" idx="2"/>
            <a:endCxn id="21" idx="0"/>
          </p:cNvCxnSpPr>
          <p:nvPr/>
        </p:nvCxnSpPr>
        <p:spPr>
          <a:xfrm rot="16200000" flipH="1">
            <a:off x="4251280" y="3552522"/>
            <a:ext cx="362942" cy="134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3" idx="3"/>
          </p:cNvCxnSpPr>
          <p:nvPr/>
        </p:nvCxnSpPr>
        <p:spPr>
          <a:xfrm>
            <a:off x="5599182" y="3253626"/>
            <a:ext cx="1997154" cy="5354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Anonymization</a:t>
            </a:r>
            <a:r>
              <a:rPr kumimoji="1" lang="en-US" altLang="ja-JP" dirty="0" smtClean="0"/>
              <a:t> ALGORITHM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Anonymity Conditions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4834880" cy="500141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The cloaked region contains the target user</a:t>
            </a:r>
            <a:endParaRPr kumimoji="1" lang="en-US" altLang="ja-JP" dirty="0" smtClean="0"/>
          </a:p>
          <a:p>
            <a:r>
              <a:rPr lang="en-US" altLang="ja-JP" dirty="0" smtClean="0"/>
              <a:t>The region contains at least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– 1 other users </a:t>
            </a:r>
          </a:p>
          <a:p>
            <a:r>
              <a:rPr kumimoji="1" lang="en-US" altLang="ja-JP" dirty="0" smtClean="0"/>
              <a:t>The </a:t>
            </a:r>
            <a:r>
              <a:rPr lang="en-US" altLang="ja-JP" dirty="0" smtClean="0"/>
              <a:t>length of each </a:t>
            </a:r>
            <a:r>
              <a:rPr kumimoji="1" lang="en-US" altLang="ja-JP" dirty="0" smtClean="0"/>
              <a:t>side of </a:t>
            </a:r>
            <a:r>
              <a:rPr lang="en-US" altLang="ja-JP" dirty="0" smtClean="0"/>
              <a:t>the</a:t>
            </a:r>
            <a:r>
              <a:rPr kumimoji="1" lang="en-US" altLang="ja-JP" dirty="0" smtClean="0"/>
              <a:t> region is longer than </a:t>
            </a:r>
            <a:r>
              <a:rPr kumimoji="1" lang="en-US" altLang="ja-JP" i="1" dirty="0" smtClean="0"/>
              <a:t>l</a:t>
            </a:r>
          </a:p>
          <a:p>
            <a:r>
              <a:rPr lang="en-US" altLang="ja-JP" dirty="0" smtClean="0"/>
              <a:t>The matching degrees between the target user and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- 1 users are more than a certain threshold value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  <p:sp>
        <p:nvSpPr>
          <p:cNvPr id="6" name="スマイル 5"/>
          <p:cNvSpPr/>
          <p:nvPr/>
        </p:nvSpPr>
        <p:spPr>
          <a:xfrm>
            <a:off x="6444208" y="2852936"/>
            <a:ext cx="360040" cy="36004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7" name="スマイル 6"/>
          <p:cNvSpPr/>
          <p:nvPr/>
        </p:nvSpPr>
        <p:spPr>
          <a:xfrm>
            <a:off x="7308304" y="3789040"/>
            <a:ext cx="360040" cy="36004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8" name="スマイル 7"/>
          <p:cNvSpPr/>
          <p:nvPr/>
        </p:nvSpPr>
        <p:spPr>
          <a:xfrm>
            <a:off x="6012160" y="4077072"/>
            <a:ext cx="360040" cy="36004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9" name="スマイル 8"/>
          <p:cNvSpPr/>
          <p:nvPr/>
        </p:nvSpPr>
        <p:spPr>
          <a:xfrm>
            <a:off x="7740352" y="2420888"/>
            <a:ext cx="360040" cy="36004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580112" y="1988840"/>
            <a:ext cx="3096344" cy="29523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22639" y="3140968"/>
            <a:ext cx="1056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target </a:t>
            </a:r>
          </a:p>
          <a:p>
            <a:pPr algn="ctr"/>
            <a:r>
              <a:rPr kumimoji="1" lang="en-US" altLang="ja-JP" sz="2400" dirty="0" smtClean="0"/>
              <a:t>user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5580112" y="5085184"/>
            <a:ext cx="309634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732240" y="515719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latin typeface="Century Schoolbook" pitchFamily="18" charset="0"/>
              </a:rPr>
              <a:t>l</a:t>
            </a:r>
            <a:endParaRPr kumimoji="1" lang="ja-JP" altLang="en-US" sz="2400" i="1" dirty="0">
              <a:latin typeface="Century Schoolbook" pitchFamily="18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rot="5400000">
            <a:off x="4931246" y="2852936"/>
            <a:ext cx="2305050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6200000" flipH="1">
            <a:off x="6048164" y="2456892"/>
            <a:ext cx="2088232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7020272" y="1700808"/>
            <a:ext cx="792088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012160" y="126876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k</a:t>
            </a:r>
            <a:r>
              <a:rPr kumimoji="1" lang="en-US" altLang="ja-JP" sz="2400" dirty="0" smtClean="0"/>
              <a:t>-1 users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 &amp; Motivation</a:t>
            </a:r>
            <a:endParaRPr lang="ja-JP" alt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11/2/2010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Anonymization</a:t>
            </a:r>
            <a:r>
              <a:rPr lang="en-US" altLang="ja-JP" dirty="0" smtClean="0"/>
              <a:t> Process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288032" y="1071191"/>
            <a:ext cx="5148064" cy="40860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Consider a rectangular region centered target user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Randomly select one user as a seed from the users within the region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Compute a rectangle around the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If the rectangle contains at least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users with good matching degrees, </a:t>
            </a:r>
            <a:r>
              <a:rPr lang="en-US" altLang="ja-JP" dirty="0" err="1" smtClean="0"/>
              <a:t>anonymization</a:t>
            </a:r>
            <a:r>
              <a:rPr lang="en-US" altLang="ja-JP" dirty="0" smtClean="0"/>
              <a:t> is completed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6215074" y="4071942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7429520" y="4071942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8501090" y="2643182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6500826" y="2000240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5429256" y="3143248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7643834" y="3429000"/>
            <a:ext cx="214314" cy="2143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72330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Q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43702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14942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2932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215206" y="41312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786710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64396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5715008" y="1928802"/>
            <a:ext cx="2500330" cy="250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5715008" y="3143248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7072330" y="3143248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7000892" y="3286124"/>
            <a:ext cx="0" cy="114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7000892" y="1928802"/>
            <a:ext cx="0" cy="114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8"/>
          <p:cNvSpPr/>
          <p:nvPr/>
        </p:nvSpPr>
        <p:spPr>
          <a:xfrm>
            <a:off x="6858016" y="3071810"/>
            <a:ext cx="214314" cy="2143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500826" y="3498646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7858148" y="3498646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7786710" y="3643314"/>
            <a:ext cx="0" cy="114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7786710" y="2284200"/>
            <a:ext cx="0" cy="114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6500826" y="2285992"/>
            <a:ext cx="2500330" cy="250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日付プレースホルダ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47" name="スライド番号プレースホルダ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Anonymization</a:t>
            </a:r>
            <a:r>
              <a:rPr kumimoji="1" lang="en-US" altLang="ja-JP" dirty="0" smtClean="0"/>
              <a:t> Examp</a:t>
            </a:r>
            <a:r>
              <a:rPr lang="en-US" altLang="ja-JP" dirty="0" smtClean="0"/>
              <a:t>le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5776" y="26285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Alice</a:t>
            </a:r>
            <a:endParaRPr kumimoji="1" lang="ja-JP" altLang="en-US" dirty="0"/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157192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501008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996952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3933056"/>
            <a:ext cx="738335" cy="903898"/>
          </a:xfrm>
          <a:prstGeom prst="rect">
            <a:avLst/>
          </a:prstGeom>
          <a:noFill/>
        </p:spPr>
      </p:pic>
      <p:sp>
        <p:nvSpPr>
          <p:cNvPr id="38" name="コンテンツ プレースホルダ 37"/>
          <p:cNvSpPr>
            <a:spLocks noGrp="1"/>
          </p:cNvSpPr>
          <p:nvPr>
            <p:ph idx="1"/>
          </p:nvPr>
        </p:nvSpPr>
        <p:spPr>
          <a:xfrm>
            <a:off x="5508104" y="1124744"/>
            <a:ext cx="3312368" cy="500141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Alice required ad</a:t>
            </a:r>
          </a:p>
          <a:p>
            <a:pPr lvl="1"/>
            <a:r>
              <a:rPr lang="en-US" altLang="ja-JP" i="1" dirty="0" smtClean="0"/>
              <a:t>k</a:t>
            </a:r>
            <a:r>
              <a:rPr lang="en-US" altLang="ja-JP" dirty="0" smtClean="0"/>
              <a:t> = 3</a:t>
            </a:r>
          </a:p>
          <a:p>
            <a:pPr lvl="1"/>
            <a:r>
              <a:rPr kumimoji="1" lang="en-US" altLang="ja-JP" dirty="0" smtClean="0"/>
              <a:t>Threshold for matching degree = 0.5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7504" y="292494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Joe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48549" y="37890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Kent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7504" y="49318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Dave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83768" y="50131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Mary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55976" y="31409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Mike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Anonymization</a:t>
            </a:r>
            <a:r>
              <a:rPr kumimoji="1" lang="en-US" altLang="ja-JP" dirty="0" smtClean="0"/>
              <a:t> Examp</a:t>
            </a:r>
            <a:r>
              <a:rPr lang="en-US" altLang="ja-JP" dirty="0" smtClean="0"/>
              <a:t>le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5776" y="26285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Alice</a:t>
            </a:r>
            <a:endParaRPr kumimoji="1" lang="ja-JP" altLang="en-US" dirty="0"/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157192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501008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996952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3933056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3707904" y="58052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39752" y="46531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7584" y="37890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0.0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87624" y="59492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2040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8" name="コンテンツ プレースホルダ 37"/>
          <p:cNvSpPr>
            <a:spLocks noGrp="1"/>
          </p:cNvSpPr>
          <p:nvPr>
            <p:ph idx="1"/>
          </p:nvPr>
        </p:nvSpPr>
        <p:spPr>
          <a:xfrm>
            <a:off x="5652120" y="1124744"/>
            <a:ext cx="3312368" cy="5001419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Alice is young woman</a:t>
            </a:r>
          </a:p>
          <a:p>
            <a:pPr lvl="1"/>
            <a:r>
              <a:rPr lang="en-US" altLang="ja-JP" sz="2000" dirty="0" smtClean="0"/>
              <a:t>match = 1.0</a:t>
            </a:r>
          </a:p>
          <a:p>
            <a:r>
              <a:rPr lang="en-US" altLang="ja-JP" sz="2400" dirty="0" smtClean="0"/>
              <a:t>Mary</a:t>
            </a:r>
            <a:r>
              <a:rPr kumimoji="1" lang="en-US" altLang="ja-JP" sz="2400" dirty="0" smtClean="0"/>
              <a:t> is also young woman</a:t>
            </a:r>
          </a:p>
          <a:p>
            <a:pPr lvl="1"/>
            <a:r>
              <a:rPr lang="en-US" altLang="ja-JP" sz="2000" dirty="0" smtClean="0"/>
              <a:t>match = 1.0</a:t>
            </a:r>
            <a:endParaRPr kumimoji="1" lang="en-US" altLang="ja-JP" sz="2000" dirty="0" smtClean="0"/>
          </a:p>
          <a:p>
            <a:r>
              <a:rPr lang="en-US" altLang="ja-JP" sz="2400" dirty="0" smtClean="0"/>
              <a:t>Kent</a:t>
            </a:r>
            <a:r>
              <a:rPr kumimoji="1" lang="en-US" altLang="ja-JP" sz="2400" dirty="0" smtClean="0"/>
              <a:t> is young man</a:t>
            </a:r>
          </a:p>
          <a:p>
            <a:pPr lvl="1"/>
            <a:r>
              <a:rPr lang="en-US" altLang="ja-JP" sz="2000" dirty="0" smtClean="0"/>
              <a:t>match = 0.5</a:t>
            </a:r>
          </a:p>
          <a:p>
            <a:r>
              <a:rPr lang="en-US" altLang="ja-JP" sz="2400" dirty="0" smtClean="0"/>
              <a:t>Joe</a:t>
            </a:r>
            <a:r>
              <a:rPr kumimoji="1" lang="en-US" altLang="ja-JP" sz="2400" dirty="0" smtClean="0"/>
              <a:t> is aged man</a:t>
            </a:r>
          </a:p>
          <a:p>
            <a:pPr lvl="1"/>
            <a:r>
              <a:rPr lang="en-US" altLang="ja-JP" sz="2000" dirty="0" smtClean="0"/>
              <a:t>match = 0.0</a:t>
            </a:r>
          </a:p>
          <a:p>
            <a:r>
              <a:rPr kumimoji="1" lang="en-US" altLang="ja-JP" sz="2400" dirty="0" smtClean="0"/>
              <a:t>Dave and Mike are middle age men</a:t>
            </a:r>
          </a:p>
          <a:p>
            <a:pPr lvl="1"/>
            <a:r>
              <a:rPr lang="ja-JP" altLang="en-US" sz="2000" dirty="0" smtClean="0"/>
              <a:t> </a:t>
            </a:r>
            <a:r>
              <a:rPr lang="en-US" altLang="ja-JP" sz="2000" dirty="0" smtClean="0"/>
              <a:t>match = 0.2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63888" y="3429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7504" y="292494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Joe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504" y="49318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Dave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23728" y="407707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Kent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83768" y="50131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Mary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55976" y="31409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Mike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3" grpId="0"/>
      <p:bldP spid="34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Anonymization</a:t>
            </a:r>
            <a:r>
              <a:rPr kumimoji="1" lang="en-US" altLang="ja-JP" dirty="0" smtClean="0"/>
              <a:t> Examp</a:t>
            </a:r>
            <a:r>
              <a:rPr lang="en-US" altLang="ja-JP" dirty="0" smtClean="0"/>
              <a:t>le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5776" y="26285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Alice</a:t>
            </a:r>
            <a:endParaRPr kumimoji="1" lang="ja-JP" altLang="en-US" dirty="0"/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157192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501008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996952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3933056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3707904" y="58052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39752" y="46531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7584" y="37890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0.0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99592" y="60212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2040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8" name="コンテンツ プレースホルダ 37"/>
          <p:cNvSpPr>
            <a:spLocks noGrp="1"/>
          </p:cNvSpPr>
          <p:nvPr>
            <p:ph idx="1"/>
          </p:nvPr>
        </p:nvSpPr>
        <p:spPr>
          <a:xfrm>
            <a:off x="5652120" y="1124744"/>
            <a:ext cx="3240360" cy="500141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 region centered Alice contains Kent and Mike</a:t>
            </a:r>
          </a:p>
          <a:p>
            <a:r>
              <a:rPr lang="en-US" altLang="ja-JP" dirty="0" smtClean="0"/>
              <a:t>We assume that Kent is selected as the seed user</a:t>
            </a:r>
            <a:endParaRPr kumimoji="1" lang="en-US" altLang="ja-JP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1475656" y="1052736"/>
            <a:ext cx="4104456" cy="396044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ドーナツ 45"/>
          <p:cNvSpPr/>
          <p:nvPr/>
        </p:nvSpPr>
        <p:spPr>
          <a:xfrm>
            <a:off x="1187624" y="3429000"/>
            <a:ext cx="1728192" cy="1728192"/>
          </a:xfrm>
          <a:prstGeom prst="donut">
            <a:avLst>
              <a:gd name="adj" fmla="val 126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63888" y="3429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504" y="292494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Joe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7504" y="49318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Dave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23728" y="407707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Kent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83768" y="50131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Mary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55976" y="31409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Mike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  <p:bldP spid="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Anonymization</a:t>
            </a:r>
            <a:r>
              <a:rPr kumimoji="1" lang="en-US" altLang="ja-JP" dirty="0" smtClean="0"/>
              <a:t> Examp</a:t>
            </a:r>
            <a:r>
              <a:rPr lang="en-US" altLang="ja-JP" dirty="0" smtClean="0"/>
              <a:t>le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5776" y="26285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Alice</a:t>
            </a:r>
            <a:endParaRPr kumimoji="1" lang="ja-JP" altLang="en-US" dirty="0"/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157192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501008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996952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3933056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3707904" y="58052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39752" y="46531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7584" y="37890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0.0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99592" y="60212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2040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8" name="コンテンツ プレースホルダ 37"/>
          <p:cNvSpPr>
            <a:spLocks noGrp="1"/>
          </p:cNvSpPr>
          <p:nvPr>
            <p:ph idx="1"/>
          </p:nvPr>
        </p:nvSpPr>
        <p:spPr>
          <a:xfrm>
            <a:off x="5580112" y="1124744"/>
            <a:ext cx="3456384" cy="500141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Compute region around Kent</a:t>
            </a:r>
          </a:p>
          <a:p>
            <a:r>
              <a:rPr lang="en-US" altLang="ja-JP" dirty="0" smtClean="0"/>
              <a:t>Check whether anonymization is appropriate</a:t>
            </a:r>
            <a:endParaRPr kumimoji="1" lang="en-US" altLang="ja-JP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107504" y="2420888"/>
            <a:ext cx="4104456" cy="396044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ドーナツ 45"/>
          <p:cNvSpPr/>
          <p:nvPr/>
        </p:nvSpPr>
        <p:spPr>
          <a:xfrm>
            <a:off x="1187624" y="3429000"/>
            <a:ext cx="1728192" cy="1728192"/>
          </a:xfrm>
          <a:prstGeom prst="donut">
            <a:avLst>
              <a:gd name="adj" fmla="val 126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63888" y="3429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504" y="292494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Joe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7504" y="49318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Dave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23728" y="407707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Kent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83768" y="50131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Mary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55976" y="31409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Mike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Anonymization</a:t>
            </a:r>
            <a:r>
              <a:rPr kumimoji="1" lang="en-US" altLang="ja-JP" dirty="0" smtClean="0"/>
              <a:t> Examp</a:t>
            </a:r>
            <a:r>
              <a:rPr lang="en-US" altLang="ja-JP" dirty="0" smtClean="0"/>
              <a:t>le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5776" y="26285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Alice</a:t>
            </a:r>
            <a:endParaRPr kumimoji="1" lang="ja-JP" altLang="en-US" dirty="0"/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157192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501008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2996952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3933056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3707904" y="58052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39752" y="46531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7584" y="37890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0.0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99592" y="60212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2040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</a:t>
            </a:r>
            <a:endParaRPr kumimoji="1" lang="ja-JP" altLang="en-US" dirty="0"/>
          </a:p>
        </p:txBody>
      </p:sp>
      <p:sp>
        <p:nvSpPr>
          <p:cNvPr id="38" name="コンテンツ プレースホルダ 37"/>
          <p:cNvSpPr>
            <a:spLocks noGrp="1"/>
          </p:cNvSpPr>
          <p:nvPr>
            <p:ph idx="1"/>
          </p:nvPr>
        </p:nvSpPr>
        <p:spPr>
          <a:xfrm>
            <a:off x="5652120" y="1124744"/>
            <a:ext cx="3034680" cy="5001419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Cloaked region contains three users with good matching degrees</a:t>
            </a:r>
          </a:p>
          <a:p>
            <a:r>
              <a:rPr kumimoji="1" lang="en-US" altLang="ja-JP" dirty="0" smtClean="0"/>
              <a:t>We can’t detect target user</a:t>
            </a:r>
          </a:p>
          <a:p>
            <a:pPr lvl="1"/>
            <a:r>
              <a:rPr lang="en-US" altLang="ja-JP" dirty="0" smtClean="0"/>
              <a:t>Alice, Kent and Mary are young person</a:t>
            </a:r>
          </a:p>
          <a:p>
            <a:r>
              <a:rPr kumimoji="1" lang="en-US" altLang="ja-JP" dirty="0" smtClean="0"/>
              <a:t>It is good anonymization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07504" y="2420888"/>
            <a:ext cx="4104456" cy="396044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1835696" y="1340768"/>
            <a:ext cx="2592288" cy="864096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target user is young person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ドーナツ 43"/>
          <p:cNvSpPr/>
          <p:nvPr/>
        </p:nvSpPr>
        <p:spPr>
          <a:xfrm>
            <a:off x="2195736" y="4437112"/>
            <a:ext cx="720080" cy="720080"/>
          </a:xfrm>
          <a:prstGeom prst="donut">
            <a:avLst>
              <a:gd name="adj" fmla="val 126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ドーナツ 44"/>
          <p:cNvSpPr/>
          <p:nvPr/>
        </p:nvSpPr>
        <p:spPr>
          <a:xfrm>
            <a:off x="3563888" y="5661248"/>
            <a:ext cx="720080" cy="720080"/>
          </a:xfrm>
          <a:prstGeom prst="donut">
            <a:avLst>
              <a:gd name="adj" fmla="val 126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63888" y="33569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47" name="ドーナツ 46"/>
          <p:cNvSpPr/>
          <p:nvPr/>
        </p:nvSpPr>
        <p:spPr>
          <a:xfrm>
            <a:off x="3491880" y="3212976"/>
            <a:ext cx="720080" cy="720080"/>
          </a:xfrm>
          <a:prstGeom prst="donut">
            <a:avLst>
              <a:gd name="adj" fmla="val 1269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7504" y="292494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Joe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7504" y="49318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Dave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123728" y="400506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Kent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83768" y="50131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Mary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55976" y="31409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Mike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EXPERIMENTAL EVALUATION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Evaluation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402832" cy="4784725"/>
          </a:xfrm>
        </p:spPr>
        <p:txBody>
          <a:bodyPr/>
          <a:lstStyle/>
          <a:p>
            <a:r>
              <a:rPr lang="en-US" altLang="ja-JP" dirty="0" smtClean="0"/>
              <a:t>CPU 2.8GHz</a:t>
            </a:r>
          </a:p>
          <a:p>
            <a:r>
              <a:rPr lang="en-US" altLang="ja-JP" dirty="0" smtClean="0"/>
              <a:t>RAM 512MB</a:t>
            </a:r>
          </a:p>
          <a:p>
            <a:r>
              <a:rPr kumimoji="1" lang="en-US" altLang="ja-JP" dirty="0" smtClean="0"/>
              <a:t>Linux</a:t>
            </a:r>
          </a:p>
          <a:p>
            <a:r>
              <a:rPr lang="en-US" altLang="ja-JP" dirty="0" smtClean="0"/>
              <a:t>Evaluation on </a:t>
            </a:r>
            <a:br>
              <a:rPr lang="en-US" altLang="ja-JP" dirty="0" smtClean="0"/>
            </a:br>
            <a:r>
              <a:rPr lang="en-US" altLang="ja-JP" dirty="0" smtClean="0"/>
              <a:t>synthetic data</a:t>
            </a: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4283968" y="1268760"/>
            <a:ext cx="3888432" cy="4784725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Experimental Settings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4211960" y="1916162"/>
          <a:ext cx="4032448" cy="4323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Property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Value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Target area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[(0.0, 0.0), (100.0,</a:t>
                      </a:r>
                      <a:r>
                        <a:rPr kumimoji="1" lang="en-US" altLang="ja-JP" baseline="0" dirty="0" smtClean="0"/>
                        <a:t> 100.0)]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No. User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[5, 10]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[2.0, 10.0]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[0.1, 5.0]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No. of Profile</a:t>
                      </a:r>
                      <a:r>
                        <a:rPr kumimoji="1" lang="en-US" altLang="ja-JP" baseline="0" dirty="0" smtClean="0"/>
                        <a:t> Attributes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Attribute Value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[0, 1], [0, 2], [0</a:t>
                      </a:r>
                      <a:r>
                        <a:rPr kumimoji="1" lang="en-US" altLang="ja-JP" baseline="0" dirty="0" smtClean="0"/>
                        <a:t>, 3], [0, 4], [1, 2], [1, 3], [1, 4], [2, 3], [2, 4], [3, 4] (randomly)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Threshold Values and Success Rates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1"/>
          </p:nvPr>
        </p:nvSpPr>
        <p:spPr>
          <a:xfrm>
            <a:off x="0" y="1196752"/>
            <a:ext cx="3707904" cy="4929411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Matchmaker specifies a threshold value of matching degree</a:t>
            </a:r>
          </a:p>
          <a:p>
            <a:pPr lvl="1"/>
            <a:r>
              <a:rPr lang="en-US" altLang="ja-JP" dirty="0" smtClean="0"/>
              <a:t>Find out an appropriate threshold</a:t>
            </a:r>
          </a:p>
          <a:p>
            <a:r>
              <a:rPr lang="en-US" altLang="ja-JP" dirty="0" smtClean="0"/>
              <a:t>Success rate is sensitive to population</a:t>
            </a:r>
          </a:p>
          <a:p>
            <a:pPr lvl="1"/>
            <a:r>
              <a:rPr lang="en-US" altLang="ja-JP" dirty="0" smtClean="0"/>
              <a:t>Need to change threshold flexibly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9945" y="1124744"/>
            <a:ext cx="585405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3923928" y="4725144"/>
            <a:ext cx="1800200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マイル 8"/>
          <p:cNvSpPr/>
          <p:nvPr/>
        </p:nvSpPr>
        <p:spPr>
          <a:xfrm>
            <a:off x="3995936" y="5589240"/>
            <a:ext cx="432048" cy="43204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マイル 10"/>
          <p:cNvSpPr/>
          <p:nvPr/>
        </p:nvSpPr>
        <p:spPr>
          <a:xfrm>
            <a:off x="4139952" y="4869160"/>
            <a:ext cx="432048" cy="43204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マイル 12"/>
          <p:cNvSpPr/>
          <p:nvPr/>
        </p:nvSpPr>
        <p:spPr>
          <a:xfrm>
            <a:off x="4932040" y="5517232"/>
            <a:ext cx="432048" cy="43204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マイル 13"/>
          <p:cNvSpPr/>
          <p:nvPr/>
        </p:nvSpPr>
        <p:spPr>
          <a:xfrm>
            <a:off x="5076056" y="4869160"/>
            <a:ext cx="432048" cy="43204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12160" y="472514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Containing more than or equal to </a:t>
            </a:r>
            <a:r>
              <a:rPr kumimoji="1" lang="en-US" altLang="ja-JP" i="1" dirty="0" smtClean="0"/>
              <a:t>k</a:t>
            </a:r>
            <a:r>
              <a:rPr kumimoji="1" lang="en-US" altLang="ja-JP" dirty="0" smtClean="0"/>
              <a:t> users with good matching degree (i.e.  </a:t>
            </a:r>
            <a:r>
              <a:rPr kumimoji="1" lang="ja-JP" altLang="en-US" dirty="0" smtClean="0"/>
              <a:t>≧</a:t>
            </a:r>
            <a:r>
              <a:rPr kumimoji="1" lang="en-US" altLang="ja-JP" dirty="0" smtClean="0"/>
              <a:t>threshold)  is successful </a:t>
            </a:r>
            <a:r>
              <a:rPr kumimoji="1" lang="en-US" altLang="ja-JP" dirty="0" err="1" smtClean="0"/>
              <a:t>anonymization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Computation Time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3682752" cy="5001419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We compare computation times of two approaches</a:t>
            </a:r>
          </a:p>
          <a:p>
            <a:pPr lvl="1"/>
            <a:r>
              <a:rPr lang="en-US" altLang="ja-JP" dirty="0" smtClean="0"/>
              <a:t>Compute </a:t>
            </a:r>
            <a:r>
              <a:rPr kumimoji="1" lang="en-US" altLang="ja-JP" dirty="0" smtClean="0"/>
              <a:t>matching degrees </a:t>
            </a:r>
          </a:p>
          <a:p>
            <a:pPr lvl="1"/>
            <a:r>
              <a:rPr lang="en-US" altLang="ja-JP" dirty="0" smtClean="0"/>
              <a:t>Does not compute matching degrees</a:t>
            </a:r>
          </a:p>
          <a:p>
            <a:pPr lvl="2"/>
            <a:r>
              <a:rPr kumimoji="1" lang="en-US" altLang="ja-JP" dirty="0" smtClean="0"/>
              <a:t>Only consider the number of users</a:t>
            </a:r>
          </a:p>
          <a:p>
            <a:r>
              <a:rPr lang="en-US" altLang="ja-JP" dirty="0" smtClean="0"/>
              <a:t>Computing of matching degrees takes more than twice times</a:t>
            </a:r>
          </a:p>
          <a:p>
            <a:pPr lvl="1"/>
            <a:r>
              <a:rPr lang="en-US" altLang="ja-JP" dirty="0" smtClean="0"/>
              <a:t>We’ll try to improve algorithms of computing matching degrees</a:t>
            </a:r>
            <a:endParaRPr kumimoji="1"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  <p:graphicFrame>
        <p:nvGraphicFramePr>
          <p:cNvPr id="8" name="グラフ 7"/>
          <p:cNvGraphicFramePr/>
          <p:nvPr/>
        </p:nvGraphicFramePr>
        <p:xfrm>
          <a:off x="4355976" y="1412776"/>
          <a:ext cx="4572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Location-Based Services (LBSs)</a:t>
            </a:r>
            <a:endParaRPr kumimoji="1" lang="ja-JP" altLang="en-US" dirty="0"/>
          </a:p>
        </p:txBody>
      </p:sp>
      <p:sp>
        <p:nvSpPr>
          <p:cNvPr id="9" name="日付プレースホル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pic>
        <p:nvPicPr>
          <p:cNvPr id="4" name="Picture 3" descr="C:\Users\owner\AppData\Local\Microsoft\Windows\Temporary Internet Files\Content.IE5\UNUUVBBN\MP90040902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05064"/>
            <a:ext cx="1872208" cy="1872208"/>
          </a:xfrm>
          <a:prstGeom prst="rect">
            <a:avLst/>
          </a:prstGeom>
          <a:noFill/>
        </p:spPr>
      </p:pic>
      <p:sp>
        <p:nvSpPr>
          <p:cNvPr id="5" name="雲形吹き出し 4"/>
          <p:cNvSpPr/>
          <p:nvPr/>
        </p:nvSpPr>
        <p:spPr>
          <a:xfrm>
            <a:off x="6012160" y="1916832"/>
            <a:ext cx="2736304" cy="1728192"/>
          </a:xfrm>
          <a:prstGeom prst="cloudCallou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Where is the nearest café?</a:t>
            </a:r>
            <a:endParaRPr kumimoji="1" lang="ja-JP" altLang="en-US" sz="2400" dirty="0"/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5122912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F2BB7367-D2CC-4681-AFC4-DF05655B3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graphicEl>
                                              <a:dgm id="{F2BB7367-D2CC-4681-AFC4-DF05655B3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14DE0A5-C601-40BE-98FD-B6E1E72E8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>
                                            <p:graphicEl>
                                              <a:dgm id="{D14DE0A5-C601-40BE-98FD-B6E1E72E8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A204B58-907A-4B19-8858-CBB539B65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graphicEl>
                                              <a:dgm id="{EA204B58-907A-4B19-8858-CBB539B65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AF84515C-9565-4908-9A6E-5F746065C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>
                                            <p:graphicEl>
                                              <a:dgm id="{AF84515C-9565-4908-9A6E-5F746065C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13CD840-81D2-4ECE-A74D-FF9BCA2BD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>
                                            <p:graphicEl>
                                              <a:dgm id="{E13CD840-81D2-4ECE-A74D-FF9BCA2BD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8B3400E5-480D-41D7-842E-BF41397C1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>
                                            <p:graphicEl>
                                              <a:dgm id="{8B3400E5-480D-41D7-842E-BF41397C1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B94AAAB-FB59-4CCD-B20F-5F8355640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>
                                            <p:graphicEl>
                                              <a:dgm id="{DB94AAAB-FB59-4CCD-B20F-5F8355640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22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 &amp; FUTURE WORK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40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 and Future work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001419"/>
          </a:xfrm>
        </p:spPr>
        <p:txBody>
          <a:bodyPr/>
          <a:lstStyle/>
          <a:p>
            <a:pPr>
              <a:buNone/>
            </a:pPr>
            <a:r>
              <a:rPr kumimoji="1" lang="en-US" altLang="ja-JP" dirty="0" smtClean="0"/>
              <a:t>Conclusions</a:t>
            </a:r>
          </a:p>
          <a:p>
            <a:pPr lvl="1"/>
            <a:r>
              <a:rPr lang="en-US" altLang="ja-JP" dirty="0" smtClean="0"/>
              <a:t>Proposed an approach to </a:t>
            </a:r>
            <a:r>
              <a:rPr lang="en-US" altLang="ja-JP" dirty="0" err="1" smtClean="0"/>
              <a:t>anonymization</a:t>
            </a:r>
            <a:r>
              <a:rPr lang="en-US" altLang="ja-JP" dirty="0" smtClean="0"/>
              <a:t> for LBSs</a:t>
            </a:r>
          </a:p>
          <a:p>
            <a:pPr lvl="1"/>
            <a:r>
              <a:rPr lang="en-US" altLang="ja-JP" dirty="0" smtClean="0"/>
              <a:t>Utilizing user profiles to specify users’ properties and </a:t>
            </a:r>
            <a:r>
              <a:rPr lang="en-US" altLang="ja-JP" dirty="0" err="1" smtClean="0"/>
              <a:t>anonymization</a:t>
            </a:r>
            <a:r>
              <a:rPr lang="en-US" altLang="ja-JP" dirty="0" smtClean="0"/>
              <a:t> preferences</a:t>
            </a:r>
          </a:p>
          <a:p>
            <a:pPr lvl="1"/>
            <a:r>
              <a:rPr lang="en-US" altLang="ja-JP" dirty="0" smtClean="0"/>
              <a:t>Property-aware </a:t>
            </a:r>
            <a:r>
              <a:rPr lang="en-US" altLang="ja-JP" dirty="0" err="1" smtClean="0"/>
              <a:t>anonymization</a:t>
            </a:r>
            <a:r>
              <a:rPr lang="en-US" altLang="ja-JP" dirty="0" smtClean="0"/>
              <a:t> using matching degrees</a:t>
            </a:r>
          </a:p>
          <a:p>
            <a:pPr>
              <a:buNone/>
            </a:pPr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More experimental evaluation</a:t>
            </a:r>
          </a:p>
          <a:p>
            <a:pPr lvl="1"/>
            <a:r>
              <a:rPr lang="en-US" altLang="ja-JP" dirty="0" smtClean="0"/>
              <a:t>Improving algorithm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41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347864" y="2996952"/>
            <a:ext cx="2664295" cy="1362075"/>
          </a:xfrm>
        </p:spPr>
        <p:txBody>
          <a:bodyPr/>
          <a:lstStyle/>
          <a:p>
            <a:r>
              <a:rPr lang="en-US" altLang="ja-JP" cap="none" dirty="0" smtClean="0"/>
              <a:t>T</a:t>
            </a:r>
            <a:r>
              <a:rPr kumimoji="1" lang="en-US" altLang="ja-JP" cap="none" dirty="0" smtClean="0"/>
              <a:t>hank you</a:t>
            </a:r>
            <a:endParaRPr kumimoji="1" lang="ja-JP" altLang="en-US" cap="none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Profile-Based LBSs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LBSs typically utilize user locations and map information</a:t>
            </a:r>
          </a:p>
          <a:p>
            <a:pPr lvl="1"/>
            <a:r>
              <a:rPr lang="en-US" altLang="ja-JP" dirty="0" smtClean="0"/>
              <a:t>Finding nearby restaurants</a:t>
            </a:r>
          </a:p>
          <a:p>
            <a:pPr lvl="1"/>
            <a:r>
              <a:rPr lang="en-US" altLang="ja-JP" dirty="0" smtClean="0"/>
              <a:t>Presenting a map around the user</a:t>
            </a:r>
          </a:p>
          <a:p>
            <a:pPr lvl="1"/>
            <a:r>
              <a:rPr lang="en-US" altLang="ja-JP" dirty="0" smtClean="0"/>
              <a:t>Computing the best route to the destination</a:t>
            </a:r>
          </a:p>
          <a:p>
            <a:r>
              <a:rPr lang="en-US" altLang="ja-JP" dirty="0" smtClean="0"/>
              <a:t>Use of </a:t>
            </a:r>
            <a:r>
              <a:rPr lang="en-US" altLang="ja-JP" dirty="0" smtClean="0">
                <a:solidFill>
                  <a:srgbClr val="FF0000"/>
                </a:solidFill>
              </a:rPr>
              <a:t>user profiles </a:t>
            </a:r>
            <a:r>
              <a:rPr lang="en-US" altLang="ja-JP" dirty="0" smtClean="0"/>
              <a:t>(user’s property) can improve the quality of service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Property- and location-based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services</a:t>
            </a:r>
          </a:p>
          <a:p>
            <a:pPr lvl="1"/>
            <a:r>
              <a:rPr lang="en-US" altLang="ja-JP" dirty="0" smtClean="0"/>
              <a:t>Application areas</a:t>
            </a:r>
          </a:p>
          <a:p>
            <a:pPr lvl="2"/>
            <a:r>
              <a:rPr lang="en-US" altLang="ja-JP" dirty="0" smtClean="0"/>
              <a:t>Mobile shopping</a:t>
            </a:r>
          </a:p>
          <a:p>
            <a:pPr lvl="2"/>
            <a:r>
              <a:rPr lang="en-US" altLang="ja-JP" dirty="0" smtClean="0"/>
              <a:t>Mobile advertisements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pic>
        <p:nvPicPr>
          <p:cNvPr id="1027" name="Picture 3" descr="C:\Users\owner\AppData\Local\Microsoft\Windows\Temporary Internet Files\Content.IE5\101KBB6O\MC9003440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509120"/>
            <a:ext cx="433065" cy="433065"/>
          </a:xfrm>
          <a:prstGeom prst="rect">
            <a:avLst/>
          </a:prstGeom>
          <a:noFill/>
        </p:spPr>
      </p:pic>
      <p:pic>
        <p:nvPicPr>
          <p:cNvPr id="1028" name="Picture 4" descr="C:\Users\owner\AppData\Local\Microsoft\Windows\Temporary Internet Files\Content.IE5\S8OSZDA8\MC9003436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2689" y="5876280"/>
            <a:ext cx="433040" cy="433040"/>
          </a:xfrm>
          <a:prstGeom prst="rect">
            <a:avLst/>
          </a:prstGeom>
          <a:noFill/>
        </p:spPr>
      </p:pic>
      <p:pic>
        <p:nvPicPr>
          <p:cNvPr id="1029" name="Picture 5" descr="C:\Users\owner\AppData\Local\Microsoft\Windows\Temporary Internet Files\Content.IE5\101KBB6O\MC9003436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8873" y="4796160"/>
            <a:ext cx="391599" cy="391599"/>
          </a:xfrm>
          <a:prstGeom prst="rect">
            <a:avLst/>
          </a:prstGeom>
          <a:noFill/>
        </p:spPr>
      </p:pic>
      <p:pic>
        <p:nvPicPr>
          <p:cNvPr id="1031" name="Picture 7" descr="C:\Users\owner\AppData\Local\Microsoft\Windows\Temporary Internet Files\Content.IE5\M9OXWLO5\MC90035565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0721" y="4868168"/>
            <a:ext cx="907085" cy="865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Mobile Advertisements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ja-JP" sz="3200" dirty="0" smtClean="0"/>
              <a:t>Provides local ads to mobile users</a:t>
            </a:r>
          </a:p>
          <a:p>
            <a:pPr lvl="1"/>
            <a:r>
              <a:rPr lang="en-US" altLang="ja-JP" sz="2800" dirty="0" smtClean="0"/>
              <a:t>Example: Announcement of time-limited sales of nearby shops</a:t>
            </a:r>
          </a:p>
          <a:p>
            <a:r>
              <a:rPr lang="en-US" altLang="ja-JP" sz="3200" dirty="0" smtClean="0"/>
              <a:t>Use of user profiles</a:t>
            </a:r>
          </a:p>
          <a:p>
            <a:pPr lvl="1"/>
            <a:r>
              <a:rPr lang="en-US" altLang="ja-JP" dirty="0" smtClean="0"/>
              <a:t>Properties: age, sex, address, marital status, etc.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Send selected ads to appropriate person</a:t>
            </a:r>
            <a:endParaRPr lang="en-US" altLang="ja-JP" sz="2000" dirty="0" smtClean="0">
              <a:solidFill>
                <a:srgbClr val="0000FF"/>
              </a:solidFill>
            </a:endParaRPr>
          </a:p>
          <a:p>
            <a:r>
              <a:rPr lang="en-US" altLang="ja-JP" sz="3200" dirty="0" smtClean="0"/>
              <a:t>Example: </a:t>
            </a:r>
            <a:r>
              <a:rPr lang="en-US" altLang="ja-JP" sz="2800" dirty="0" smtClean="0"/>
              <a:t>{sex: F, age: 28, </a:t>
            </a:r>
            <a:r>
              <a:rPr lang="en-US" altLang="ja-JP" sz="2800" dirty="0" err="1" smtClean="0"/>
              <a:t>has_kids</a:t>
            </a:r>
            <a:r>
              <a:rPr lang="en-US" altLang="ja-JP" sz="2800" dirty="0" smtClean="0"/>
              <a:t>: </a:t>
            </a:r>
            <a:r>
              <a:rPr lang="en-US" altLang="ja-JP" dirty="0" smtClean="0"/>
              <a:t>yes</a:t>
            </a:r>
            <a:r>
              <a:rPr lang="en-US" altLang="ja-JP" sz="2800" dirty="0" smtClean="0"/>
              <a:t>}</a:t>
            </a:r>
          </a:p>
          <a:p>
            <a:pPr lvl="1"/>
            <a:r>
              <a:rPr lang="en-US" altLang="ja-JP" sz="2400" dirty="0" smtClean="0"/>
              <a:t>Cosmetics for women: </a:t>
            </a:r>
            <a:r>
              <a:rPr lang="en-US" altLang="ja-JP" sz="2400" dirty="0" smtClean="0">
                <a:solidFill>
                  <a:srgbClr val="FF0000"/>
                </a:solidFill>
              </a:rPr>
              <a:t>good</a:t>
            </a:r>
          </a:p>
          <a:p>
            <a:pPr lvl="1"/>
            <a:r>
              <a:rPr lang="en-US" altLang="ja-JP" dirty="0" smtClean="0"/>
              <a:t>Computers: </a:t>
            </a:r>
            <a:r>
              <a:rPr lang="en-US" altLang="ja-JP" dirty="0" smtClean="0">
                <a:solidFill>
                  <a:srgbClr val="00B050"/>
                </a:solidFill>
              </a:rPr>
              <a:t>maybe</a:t>
            </a:r>
          </a:p>
          <a:p>
            <a:pPr lvl="1"/>
            <a:r>
              <a:rPr lang="en-US" altLang="ja-JP" sz="2400" dirty="0" smtClean="0"/>
              <a:t>Cosmetics for men: </a:t>
            </a:r>
            <a:r>
              <a:rPr lang="en-US" altLang="ja-JP" sz="2400" dirty="0" smtClean="0">
                <a:solidFill>
                  <a:srgbClr val="0000FF"/>
                </a:solidFill>
              </a:rPr>
              <a:t>bad</a:t>
            </a:r>
          </a:p>
          <a:p>
            <a:pPr lvl="1"/>
            <a:r>
              <a:rPr lang="en-US" altLang="ja-JP" dirty="0" smtClean="0"/>
              <a:t>Toys for kids: </a:t>
            </a:r>
            <a:r>
              <a:rPr lang="en-US" altLang="ja-JP" dirty="0" smtClean="0">
                <a:solidFill>
                  <a:srgbClr val="FF0000"/>
                </a:solidFill>
              </a:rPr>
              <a:t>good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481588"/>
            <a:ext cx="1043756" cy="104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185444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直線矢印コネクタ 10"/>
          <p:cNvCxnSpPr/>
          <p:nvPr/>
        </p:nvCxnSpPr>
        <p:spPr>
          <a:xfrm rot="10800000" flipV="1">
            <a:off x="6300192" y="4905524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0800000" flipV="1">
            <a:off x="6372200" y="5769620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ドーナツ 13"/>
          <p:cNvSpPr/>
          <p:nvPr/>
        </p:nvSpPr>
        <p:spPr>
          <a:xfrm>
            <a:off x="6732240" y="5985644"/>
            <a:ext cx="432048" cy="432048"/>
          </a:xfrm>
          <a:prstGeom prst="donut">
            <a:avLst>
              <a:gd name="adj" fmla="val 14591"/>
            </a:avLst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乗算記号 14"/>
          <p:cNvSpPr/>
          <p:nvPr/>
        </p:nvSpPr>
        <p:spPr>
          <a:xfrm>
            <a:off x="6660232" y="4617492"/>
            <a:ext cx="576064" cy="576064"/>
          </a:xfrm>
          <a:prstGeom prst="mathMultiply">
            <a:avLst>
              <a:gd name="adj1" fmla="val 13111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Picture 8" descr="C:\Users\owner\Downloads\MC90034355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5265564"/>
            <a:ext cx="1011891" cy="1129928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5436096" y="4833516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Alice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le: Mobile Advertisements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544" y="98072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Alice came to </a:t>
            </a:r>
          </a:p>
          <a:p>
            <a:r>
              <a:rPr lang="en-US" altLang="ja-JP" sz="2400" dirty="0" smtClean="0"/>
              <a:t>a </a:t>
            </a:r>
            <a:r>
              <a:rPr kumimoji="1" lang="en-US" altLang="ja-JP" sz="2400" dirty="0" smtClean="0"/>
              <a:t>shopping mall</a:t>
            </a:r>
          </a:p>
          <a:p>
            <a:endParaRPr kumimoji="1" lang="en-US" altLang="ja-JP" sz="24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55776" y="292494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Alice</a:t>
            </a:r>
            <a:endParaRPr kumimoji="1" lang="ja-JP" altLang="en-US" sz="2400" dirty="0"/>
          </a:p>
        </p:txBody>
      </p:sp>
      <p:pic>
        <p:nvPicPr>
          <p:cNvPr id="27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5007724" y="1340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 Ads Provider</a:t>
            </a:r>
            <a:endParaRPr kumimoji="1" lang="ja-JP" altLang="en-US" sz="2400" dirty="0"/>
          </a:p>
        </p:txBody>
      </p:sp>
      <p:pic>
        <p:nvPicPr>
          <p:cNvPr id="20" name="Picture 8" descr="C:\Users\owner\Downloads\MC9003435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1026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1027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1028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1029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1030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395536" y="2276872"/>
            <a:ext cx="213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Shopping Mall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le: Mobile Advertisements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3528" y="105273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Alice wanted ads</a:t>
            </a:r>
            <a:endParaRPr kumimoji="1" lang="ja-JP" altLang="en-US" sz="2400" dirty="0"/>
          </a:p>
        </p:txBody>
      </p:sp>
      <p:pic>
        <p:nvPicPr>
          <p:cNvPr id="27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5007724" y="1340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 Ads Provider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66753" y="292494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Alice</a:t>
            </a:r>
            <a:endParaRPr kumimoji="1" lang="ja-JP" altLang="en-US" sz="2400" dirty="0"/>
          </a:p>
        </p:txBody>
      </p:sp>
      <p:pic>
        <p:nvPicPr>
          <p:cNvPr id="20" name="Picture 8" descr="C:\Users\owner\Downloads\MC9003435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31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32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33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34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35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cxnSp>
        <p:nvCxnSpPr>
          <p:cNvPr id="103" name="直線矢印コネクタ 102"/>
          <p:cNvCxnSpPr/>
          <p:nvPr/>
        </p:nvCxnSpPr>
        <p:spPr>
          <a:xfrm rot="5400000" flipH="1" flipV="1">
            <a:off x="3455876" y="2312876"/>
            <a:ext cx="936104" cy="720080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395536" y="2276872"/>
            <a:ext cx="213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Shopping Mall</a:t>
            </a:r>
            <a:endParaRPr kumimoji="1" lang="ja-JP" altLang="en-US" sz="2400" dirty="0"/>
          </a:p>
        </p:txBody>
      </p:sp>
      <p:pic>
        <p:nvPicPr>
          <p:cNvPr id="1029" name="Picture 5" descr="C:\Documents and Settings\Administrator\Local Settings\Temporary Internet Files\Content.IE5\INA9ON6T\MC900432570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3356992"/>
            <a:ext cx="698262" cy="69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323528" y="2780928"/>
            <a:ext cx="4968552" cy="36004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</a:t>
            </a:r>
            <a:r>
              <a:rPr lang="en-US" altLang="ja-JP" dirty="0" smtClean="0"/>
              <a:t>le: Mobile Advertisements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79512" y="6597650"/>
            <a:ext cx="2133600" cy="260350"/>
          </a:xfrm>
        </p:spPr>
        <p:txBody>
          <a:bodyPr/>
          <a:lstStyle/>
          <a:p>
            <a:r>
              <a:rPr kumimoji="1" lang="en-US" altLang="ja-JP" smtClean="0"/>
              <a:t>11/2/2010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25-0654-4797-B2AA-3B920BADA674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1520" y="119675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0000"/>
                </a:solidFill>
              </a:rPr>
              <a:t>Anonymizer</a:t>
            </a:r>
            <a:r>
              <a:rPr kumimoji="1" lang="en-US" altLang="ja-JP" sz="2400" dirty="0" smtClean="0"/>
              <a:t> construct a cloaked region</a:t>
            </a:r>
          </a:p>
          <a:p>
            <a:r>
              <a:rPr lang="en-US" altLang="ja-JP" sz="2400" dirty="0" smtClean="0"/>
              <a:t>and send property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979712" y="3140968"/>
            <a:ext cx="3024336" cy="216024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620" y="9807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テキスト ボックス 21"/>
          <p:cNvSpPr txBox="1"/>
          <p:nvPr/>
        </p:nvSpPr>
        <p:spPr>
          <a:xfrm>
            <a:off x="5007724" y="1340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Mobile Ads Provider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rot="5400000" flipH="1" flipV="1">
            <a:off x="3527884" y="2312876"/>
            <a:ext cx="1008112" cy="64807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4067944" y="5301208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2"/>
                </a:solidFill>
              </a:rPr>
              <a:t>Cloaked Region</a:t>
            </a:r>
            <a:endParaRPr kumimoji="1"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27" name="Picture 8" descr="C:\Users\owner\Downloads\MC9003435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93384"/>
            <a:ext cx="792088" cy="884485"/>
          </a:xfrm>
          <a:prstGeom prst="rect">
            <a:avLst/>
          </a:prstGeom>
          <a:noFill/>
        </p:spPr>
      </p:pic>
      <p:pic>
        <p:nvPicPr>
          <p:cNvPr id="30" name="Picture 2" descr="C:\Users\owner\AppData\Local\Microsoft\Windows\Temporary Internet Files\Content.IE5\S8OSZDA8\MC9003435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373216"/>
            <a:ext cx="784696" cy="860469"/>
          </a:xfrm>
          <a:prstGeom prst="rect">
            <a:avLst/>
          </a:prstGeom>
          <a:noFill/>
        </p:spPr>
      </p:pic>
      <p:pic>
        <p:nvPicPr>
          <p:cNvPr id="31" name="Picture 3" descr="C:\Users\owner\AppData\Local\Microsoft\Windows\Temporary Internet Files\Content.IE5\S8OSZDA8\MC9002279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130764"/>
            <a:ext cx="792088" cy="1022431"/>
          </a:xfrm>
          <a:prstGeom prst="rect">
            <a:avLst/>
          </a:prstGeom>
          <a:noFill/>
        </p:spPr>
      </p:pic>
      <p:pic>
        <p:nvPicPr>
          <p:cNvPr id="32" name="Picture 4" descr="C:\Users\owner\AppData\Local\Microsoft\Windows\Temporary Internet Files\Content.IE5\101KBB6O\MC90034355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013176"/>
            <a:ext cx="792088" cy="1011226"/>
          </a:xfrm>
          <a:prstGeom prst="rect">
            <a:avLst/>
          </a:prstGeom>
          <a:noFill/>
        </p:spPr>
      </p:pic>
      <p:pic>
        <p:nvPicPr>
          <p:cNvPr id="35" name="Picture 5" descr="C:\Users\owner\AppData\Local\Microsoft\Windows\Temporary Internet Files\Content.IE5\S8OSZDA8\MC9003435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645024"/>
            <a:ext cx="720080" cy="866634"/>
          </a:xfrm>
          <a:prstGeom prst="rect">
            <a:avLst/>
          </a:prstGeom>
          <a:noFill/>
        </p:spPr>
      </p:pic>
      <p:pic>
        <p:nvPicPr>
          <p:cNvPr id="36" name="Picture 6" descr="C:\Users\owner\AppData\Local\Microsoft\Windows\Temporary Internet Files\Content.IE5\M9OXWLO5\MC90034354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221088"/>
            <a:ext cx="738335" cy="903898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4427984" y="2204864"/>
            <a:ext cx="2867645" cy="830997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Request with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(sex: F, age: 28, …)</a:t>
            </a:r>
            <a:endParaRPr kumimoji="1" lang="ja-JP" altLang="en-US" sz="2400" dirty="0"/>
          </a:p>
        </p:txBody>
      </p:sp>
      <p:pic>
        <p:nvPicPr>
          <p:cNvPr id="56" name="Picture 5" descr="C:\Documents and Settings\Administrator\Local Settings\Temporary Internet Files\Content.IE5\INA9ON6T\MC900432570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3356992"/>
            <a:ext cx="698262" cy="69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.2|4.9|5.6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.7|7.3|12.5|1|3.8|1.9|10.7"/>
</p:tagLst>
</file>

<file path=ppt/theme/theme1.xml><?xml version="1.0" encoding="utf-8"?>
<a:theme xmlns:a="http://schemas.openxmlformats.org/drawingml/2006/main" name="テーマ1">
  <a:themeElements>
    <a:clrScheme name="cool10-s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ol10-s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10-s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4860</TotalTime>
  <Words>1547</Words>
  <Application>Microsoft Office PowerPoint</Application>
  <PresentationFormat>画面に合わせる (4:3)</PresentationFormat>
  <Paragraphs>511</Paragraphs>
  <Slides>42</Slides>
  <Notes>38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4" baseType="lpstr">
      <vt:lpstr>テーマ1</vt:lpstr>
      <vt:lpstr>数式</vt:lpstr>
      <vt:lpstr>Anonymizing User Location and Profile Information  for Privacy-aware Mobile Services</vt:lpstr>
      <vt:lpstr>Outline</vt:lpstr>
      <vt:lpstr>Background &amp; Motivation</vt:lpstr>
      <vt:lpstr>Location-Based Services (LBSs)</vt:lpstr>
      <vt:lpstr>Profile-Based LBSs</vt:lpstr>
      <vt:lpstr>Example: Mobile Advertisements</vt:lpstr>
      <vt:lpstr>Example: Mobile Advertisements</vt:lpstr>
      <vt:lpstr>Example: Mobile Advertisements</vt:lpstr>
      <vt:lpstr>Example: Mobile Advertisements</vt:lpstr>
      <vt:lpstr>Example: Mobile Advertisements</vt:lpstr>
      <vt:lpstr>Example: Mobile Advertisements</vt:lpstr>
      <vt:lpstr>Example: Mobile Advertisements</vt:lpstr>
      <vt:lpstr>Example</vt:lpstr>
      <vt:lpstr>related work</vt:lpstr>
      <vt:lpstr>Related Work (1)</vt:lpstr>
      <vt:lpstr>Related Work (2)</vt:lpstr>
      <vt:lpstr>Related Work (3)</vt:lpstr>
      <vt:lpstr>SYSTEM Framework</vt:lpstr>
      <vt:lpstr>System Architecture (1)</vt:lpstr>
      <vt:lpstr>System Architecture (2)</vt:lpstr>
      <vt:lpstr>User Profile </vt:lpstr>
      <vt:lpstr>Advertisement Profile</vt:lpstr>
      <vt:lpstr>MATCHING DEGREE</vt:lpstr>
      <vt:lpstr>Motivation: Bad Anonymization</vt:lpstr>
      <vt:lpstr>Motivating Example: Good Anonymization</vt:lpstr>
      <vt:lpstr>Matching Degree</vt:lpstr>
      <vt:lpstr>Matching Degree</vt:lpstr>
      <vt:lpstr>Anonymization ALGORITHM</vt:lpstr>
      <vt:lpstr>Anonymity Conditions</vt:lpstr>
      <vt:lpstr>Anonymization Process</vt:lpstr>
      <vt:lpstr>Anonymization Example</vt:lpstr>
      <vt:lpstr>Anonymization Example</vt:lpstr>
      <vt:lpstr>Anonymization Example</vt:lpstr>
      <vt:lpstr>Anonymization Example</vt:lpstr>
      <vt:lpstr>Anonymization Example</vt:lpstr>
      <vt:lpstr>EXPERIMENTAL EVALUATION</vt:lpstr>
      <vt:lpstr>Experimental Evaluation</vt:lpstr>
      <vt:lpstr>Threshold Values and Success Rates</vt:lpstr>
      <vt:lpstr>Computation Time</vt:lpstr>
      <vt:lpstr>CONCLUSIONS &amp; FUTURE WORK</vt:lpstr>
      <vt:lpstr>Conclusions and Future 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Anonymizing User Location and Profile Information  for Privacy-aware Mobile Services</dc:title>
  <dc:creator>mano</dc:creator>
  <cp:lastModifiedBy>mano</cp:lastModifiedBy>
  <cp:revision>1090</cp:revision>
  <dcterms:created xsi:type="dcterms:W3CDTF">2010-09-13T03:49:22Z</dcterms:created>
  <dcterms:modified xsi:type="dcterms:W3CDTF">2010-11-03T14:55:30Z</dcterms:modified>
</cp:coreProperties>
</file>